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0" r:id="rId1"/>
  </p:sldMasterIdLst>
  <p:notesMasterIdLst>
    <p:notesMasterId r:id="rId24"/>
  </p:notesMasterIdLst>
  <p:handoutMasterIdLst>
    <p:handoutMasterId r:id="rId25"/>
  </p:handoutMasterIdLst>
  <p:sldIdLst>
    <p:sldId id="290" r:id="rId2"/>
    <p:sldId id="291" r:id="rId3"/>
    <p:sldId id="300" r:id="rId4"/>
    <p:sldId id="292" r:id="rId5"/>
    <p:sldId id="293" r:id="rId6"/>
    <p:sldId id="305" r:id="rId7"/>
    <p:sldId id="296" r:id="rId8"/>
    <p:sldId id="297" r:id="rId9"/>
    <p:sldId id="306" r:id="rId10"/>
    <p:sldId id="299" r:id="rId11"/>
    <p:sldId id="278" r:id="rId12"/>
    <p:sldId id="279" r:id="rId13"/>
    <p:sldId id="280" r:id="rId14"/>
    <p:sldId id="307" r:id="rId15"/>
    <p:sldId id="282" r:id="rId16"/>
    <p:sldId id="283" r:id="rId17"/>
    <p:sldId id="284" r:id="rId18"/>
    <p:sldId id="285" r:id="rId19"/>
    <p:sldId id="308" r:id="rId20"/>
    <p:sldId id="287" r:id="rId21"/>
    <p:sldId id="288" r:id="rId22"/>
    <p:sldId id="289" r:id="rId23"/>
  </p:sldIdLst>
  <p:sldSz cx="9144000" cy="6858000" type="screen4x3"/>
  <p:notesSz cx="7053263" cy="93567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E00"/>
    <a:srgbClr val="E9EDF4"/>
    <a:srgbClr val="D0D8E8"/>
    <a:srgbClr val="006000"/>
    <a:srgbClr val="E63E3E"/>
    <a:srgbClr val="8EB4E3"/>
    <a:srgbClr val="008000"/>
    <a:srgbClr val="007000"/>
    <a:srgbClr val="297FD5"/>
    <a:srgbClr val="1C0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9" autoAdjust="0"/>
    <p:restoredTop sz="86323" autoAdjust="0"/>
  </p:normalViewPr>
  <p:slideViewPr>
    <p:cSldViewPr>
      <p:cViewPr>
        <p:scale>
          <a:sx n="75" d="100"/>
          <a:sy n="75" d="100"/>
        </p:scale>
        <p:origin x="-1002"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634" y="-84"/>
      </p:cViewPr>
      <p:guideLst>
        <p:guide orient="horz" pos="2947"/>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2.xml"/><Relationship Id="rId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BEFFF-F838-41FB-B598-06DCEEFCFC85}" type="doc">
      <dgm:prSet loTypeId="urn:microsoft.com/office/officeart/2005/8/layout/radial1" loCatId="cycle" qsTypeId="urn:microsoft.com/office/officeart/2005/8/quickstyle/3d1" qsCatId="3D" csTypeId="urn:microsoft.com/office/officeart/2005/8/colors/colorful5" csCatId="colorful" phldr="1"/>
      <dgm:spPr/>
      <dgm:t>
        <a:bodyPr/>
        <a:lstStyle/>
        <a:p>
          <a:endParaRPr lang="en-US"/>
        </a:p>
      </dgm:t>
    </dgm:pt>
    <dgm:pt modelId="{C4EF3E20-56C8-40BF-A00B-66934F5E4C92}">
      <dgm:prSet phldrT="[Text]" custT="1"/>
      <dgm:spPr>
        <a:solidFill>
          <a:srgbClr val="0066FF"/>
        </a:solidFill>
      </dgm:spPr>
      <dgm:t>
        <a:bodyPr/>
        <a:lstStyle/>
        <a:p>
          <a:r>
            <a:rPr lang="en-US" sz="1900" dirty="0" smtClean="0">
              <a:effectLst>
                <a:outerShdw blurRad="38100" dist="38100" dir="2700000" algn="tl">
                  <a:srgbClr val="000000">
                    <a:alpha val="43137"/>
                  </a:srgbClr>
                </a:outerShdw>
              </a:effectLst>
              <a:latin typeface="Palatino Linotype" pitchFamily="18" charset="0"/>
              <a:cs typeface="Arial" pitchFamily="34" charset="0"/>
            </a:rPr>
            <a:t>Marketing</a:t>
          </a:r>
        </a:p>
        <a:p>
          <a:r>
            <a:rPr lang="en-US" sz="1900" dirty="0" smtClean="0">
              <a:effectLst>
                <a:outerShdw blurRad="38100" dist="38100" dir="2700000" algn="tl">
                  <a:srgbClr val="000000">
                    <a:alpha val="43137"/>
                  </a:srgbClr>
                </a:outerShdw>
              </a:effectLst>
              <a:latin typeface="Palatino Linotype" pitchFamily="18" charset="0"/>
              <a:cs typeface="Arial" pitchFamily="34" charset="0"/>
            </a:rPr>
            <a:t>Mix</a:t>
          </a:r>
          <a:endParaRPr lang="en-US" sz="1900" dirty="0">
            <a:effectLst>
              <a:outerShdw blurRad="38100" dist="38100" dir="2700000" algn="tl">
                <a:srgbClr val="000000">
                  <a:alpha val="43137"/>
                </a:srgbClr>
              </a:outerShdw>
            </a:effectLst>
            <a:latin typeface="Palatino Linotype" pitchFamily="18" charset="0"/>
            <a:cs typeface="Arial" pitchFamily="34" charset="0"/>
          </a:endParaRPr>
        </a:p>
      </dgm:t>
    </dgm:pt>
    <dgm:pt modelId="{982B995D-3528-4FCA-B078-77B8AD974C56}" type="parTrans" cxnId="{183685E8-537E-499C-BDB0-3085CF37741D}">
      <dgm:prSet/>
      <dgm:spPr/>
      <dgm:t>
        <a:bodyPr/>
        <a:lstStyle/>
        <a:p>
          <a:endParaRPr lang="en-US"/>
        </a:p>
      </dgm:t>
    </dgm:pt>
    <dgm:pt modelId="{DF37A159-F72B-4784-8F3C-4382C0C7EEA7}" type="sibTrans" cxnId="{183685E8-537E-499C-BDB0-3085CF37741D}">
      <dgm:prSet/>
      <dgm:spPr/>
      <dgm:t>
        <a:bodyPr/>
        <a:lstStyle/>
        <a:p>
          <a:endParaRPr lang="en-US"/>
        </a:p>
      </dgm:t>
    </dgm:pt>
    <dgm:pt modelId="{1792A711-71DB-45EA-B5B0-CB986FAB2598}">
      <dgm:prSet phldrT="[Text]" custT="1"/>
      <dgm:spPr>
        <a:solidFill>
          <a:srgbClr val="FF6600"/>
        </a:solidFill>
      </dgm:spPr>
      <dgm:t>
        <a:bodyPr anchor="t"/>
        <a:lstStyle/>
        <a:p>
          <a:r>
            <a:rPr lang="en-US" sz="1800" b="1" dirty="0" smtClean="0">
              <a:effectLst>
                <a:outerShdw blurRad="38100" dist="38100" dir="2700000" algn="tl">
                  <a:srgbClr val="000000">
                    <a:alpha val="43137"/>
                  </a:srgbClr>
                </a:outerShdw>
              </a:effectLst>
              <a:latin typeface="Palatino Linotype" pitchFamily="18" charset="0"/>
              <a:cs typeface="Arial" pitchFamily="34" charset="0"/>
            </a:rPr>
            <a:t>Price</a:t>
          </a:r>
        </a:p>
      </dgm:t>
    </dgm:pt>
    <dgm:pt modelId="{90211807-854A-43EB-95E3-15A82A124325}" type="parTrans" cxnId="{A685A721-F617-43D3-9E8C-387E330F0677}">
      <dgm:prSet/>
      <dgm:spPr/>
      <dgm:t>
        <a:bodyPr/>
        <a:lstStyle/>
        <a:p>
          <a:endParaRPr lang="en-US" dirty="0"/>
        </a:p>
      </dgm:t>
    </dgm:pt>
    <dgm:pt modelId="{51FE904C-2A2D-4640-8862-6BDCC8E20C12}" type="sibTrans" cxnId="{A685A721-F617-43D3-9E8C-387E330F0677}">
      <dgm:prSet/>
      <dgm:spPr/>
      <dgm:t>
        <a:bodyPr/>
        <a:lstStyle/>
        <a:p>
          <a:endParaRPr lang="en-US"/>
        </a:p>
      </dgm:t>
    </dgm:pt>
    <dgm:pt modelId="{91C7DC02-A9A6-4104-8FE5-70F27F4FBA76}">
      <dgm:prSet custT="1"/>
      <dgm:spPr>
        <a:solidFill>
          <a:schemeClr val="tx2">
            <a:lumMod val="90000"/>
          </a:schemeClr>
        </a:solidFill>
      </dgm:spPr>
      <dgm:t>
        <a:bodyPr anchor="t"/>
        <a:lstStyle/>
        <a:p>
          <a:r>
            <a:rPr lang="en-US" sz="1800" b="1" dirty="0" smtClean="0">
              <a:solidFill>
                <a:schemeClr val="bg1"/>
              </a:solidFill>
              <a:effectLst>
                <a:outerShdw blurRad="38100" dist="38100" dir="2700000" algn="tl">
                  <a:srgbClr val="000000">
                    <a:alpha val="43137"/>
                  </a:srgbClr>
                </a:outerShdw>
              </a:effectLst>
              <a:latin typeface="Palatino Linotype" pitchFamily="18" charset="0"/>
              <a:cs typeface="Arial" pitchFamily="34" charset="0"/>
            </a:rPr>
            <a:t>Place</a:t>
          </a:r>
        </a:p>
      </dgm:t>
    </dgm:pt>
    <dgm:pt modelId="{C1288CD5-E443-4E27-902C-22D364A3D2F4}" type="parTrans" cxnId="{DDF2F9D4-1CD0-4C31-98E8-B8F33A012269}">
      <dgm:prSet/>
      <dgm:spPr/>
      <dgm:t>
        <a:bodyPr/>
        <a:lstStyle/>
        <a:p>
          <a:endParaRPr lang="en-US" dirty="0"/>
        </a:p>
      </dgm:t>
    </dgm:pt>
    <dgm:pt modelId="{BF940F0C-19F8-4E4F-95D1-0DC98F30CA2E}" type="sibTrans" cxnId="{DDF2F9D4-1CD0-4C31-98E8-B8F33A012269}">
      <dgm:prSet/>
      <dgm:spPr/>
      <dgm:t>
        <a:bodyPr/>
        <a:lstStyle/>
        <a:p>
          <a:endParaRPr lang="en-US"/>
        </a:p>
      </dgm:t>
    </dgm:pt>
    <dgm:pt modelId="{C2E09703-F638-48C4-8CEE-B443DBB045C3}">
      <dgm:prSet custT="1"/>
      <dgm:spPr>
        <a:solidFill>
          <a:srgbClr val="D09E00"/>
        </a:solidFill>
      </dgm:spPr>
      <dgm:t>
        <a:bodyPr anchor="t"/>
        <a:lstStyle/>
        <a:p>
          <a:r>
            <a:rPr lang="en-US" sz="1800" b="1" dirty="0" smtClean="0">
              <a:effectLst>
                <a:outerShdw blurRad="38100" dist="38100" dir="2700000" algn="tl">
                  <a:srgbClr val="000000">
                    <a:alpha val="43137"/>
                  </a:srgbClr>
                </a:outerShdw>
              </a:effectLst>
              <a:latin typeface="Palatino Linotype" pitchFamily="18" charset="0"/>
              <a:cs typeface="Arial" pitchFamily="34" charset="0"/>
            </a:rPr>
            <a:t>Product</a:t>
          </a:r>
        </a:p>
        <a:p>
          <a:r>
            <a:rPr lang="en-US" sz="1700" b="1" dirty="0" smtClean="0">
              <a:effectLst>
                <a:outerShdw blurRad="38100" dist="38100" dir="2700000" algn="tl">
                  <a:srgbClr val="000000">
                    <a:alpha val="43137"/>
                  </a:srgbClr>
                </a:outerShdw>
              </a:effectLst>
            </a:rPr>
            <a:t> </a:t>
          </a:r>
          <a:endParaRPr lang="en-US" sz="1700" b="1" dirty="0">
            <a:effectLst>
              <a:outerShdw blurRad="38100" dist="38100" dir="2700000" algn="tl">
                <a:srgbClr val="000000">
                  <a:alpha val="43137"/>
                </a:srgbClr>
              </a:outerShdw>
            </a:effectLst>
          </a:endParaRPr>
        </a:p>
      </dgm:t>
    </dgm:pt>
    <dgm:pt modelId="{ED4CA239-0E21-4995-A249-9A59105B713A}" type="parTrans" cxnId="{BCDD6711-6EEE-4B51-8971-468CEB7A20D0}">
      <dgm:prSet/>
      <dgm:spPr/>
      <dgm:t>
        <a:bodyPr/>
        <a:lstStyle/>
        <a:p>
          <a:endParaRPr lang="en-US" dirty="0"/>
        </a:p>
      </dgm:t>
    </dgm:pt>
    <dgm:pt modelId="{FAF5FD61-AECF-45C7-BCEE-15CEFB0C6996}" type="sibTrans" cxnId="{BCDD6711-6EEE-4B51-8971-468CEB7A20D0}">
      <dgm:prSet/>
      <dgm:spPr/>
      <dgm:t>
        <a:bodyPr/>
        <a:lstStyle/>
        <a:p>
          <a:endParaRPr lang="en-US"/>
        </a:p>
      </dgm:t>
    </dgm:pt>
    <dgm:pt modelId="{BFBE7FCE-A34E-4704-B1C4-8498E23DB27A}">
      <dgm:prSet custT="1"/>
      <dgm:spPr>
        <a:solidFill>
          <a:srgbClr val="33CC33"/>
        </a:solidFill>
      </dgm:spPr>
      <dgm:t>
        <a:bodyPr anchor="t"/>
        <a:lstStyle/>
        <a:p>
          <a:r>
            <a:rPr lang="en-US" sz="1800" b="1" dirty="0" smtClean="0">
              <a:effectLst>
                <a:outerShdw blurRad="38100" dist="38100" dir="2700000" algn="tl">
                  <a:srgbClr val="000000">
                    <a:alpha val="43137"/>
                  </a:srgbClr>
                </a:outerShdw>
              </a:effectLst>
              <a:latin typeface="Palatino Linotype" pitchFamily="18" charset="0"/>
              <a:cs typeface="Arial" pitchFamily="34" charset="0"/>
            </a:rPr>
            <a:t>Promotion</a:t>
          </a:r>
          <a:endParaRPr lang="en-US" sz="1800" dirty="0">
            <a:effectLst>
              <a:outerShdw blurRad="38100" dist="38100" dir="2700000" algn="tl">
                <a:srgbClr val="000000">
                  <a:alpha val="43137"/>
                </a:srgbClr>
              </a:outerShdw>
            </a:effectLst>
            <a:latin typeface="Palatino Linotype" pitchFamily="18" charset="0"/>
            <a:cs typeface="Arial" pitchFamily="34" charset="0"/>
          </a:endParaRPr>
        </a:p>
      </dgm:t>
    </dgm:pt>
    <dgm:pt modelId="{3EA17FA3-C020-4250-A167-ADD680D83BAA}" type="parTrans" cxnId="{1F4E91B1-75DD-4A52-8102-EB29C0927370}">
      <dgm:prSet/>
      <dgm:spPr/>
      <dgm:t>
        <a:bodyPr/>
        <a:lstStyle/>
        <a:p>
          <a:endParaRPr lang="en-US" dirty="0"/>
        </a:p>
      </dgm:t>
    </dgm:pt>
    <dgm:pt modelId="{3BA1232C-8FE7-491D-8C7E-EBEE5E6616F3}" type="sibTrans" cxnId="{1F4E91B1-75DD-4A52-8102-EB29C0927370}">
      <dgm:prSet/>
      <dgm:spPr/>
      <dgm:t>
        <a:bodyPr/>
        <a:lstStyle/>
        <a:p>
          <a:endParaRPr lang="en-US"/>
        </a:p>
      </dgm:t>
    </dgm:pt>
    <dgm:pt modelId="{A5652466-33E9-4860-A83D-FB8E2BF012A7}">
      <dgm:prSet/>
      <dgm:spPr/>
      <dgm:t>
        <a:bodyPr/>
        <a:lstStyle/>
        <a:p>
          <a:endParaRPr lang="en-US" dirty="0"/>
        </a:p>
      </dgm:t>
    </dgm:pt>
    <dgm:pt modelId="{151FBCAE-C33E-4E04-9029-1D009DCBD958}" type="parTrans" cxnId="{5C89BD21-F19B-4521-AF9A-B8532C3E6675}">
      <dgm:prSet/>
      <dgm:spPr/>
      <dgm:t>
        <a:bodyPr/>
        <a:lstStyle/>
        <a:p>
          <a:endParaRPr lang="en-US"/>
        </a:p>
      </dgm:t>
    </dgm:pt>
    <dgm:pt modelId="{3432C6B4-2B09-45CB-8C9E-ED2B513D2EAB}" type="sibTrans" cxnId="{5C89BD21-F19B-4521-AF9A-B8532C3E6675}">
      <dgm:prSet/>
      <dgm:spPr/>
      <dgm:t>
        <a:bodyPr/>
        <a:lstStyle/>
        <a:p>
          <a:endParaRPr lang="en-US"/>
        </a:p>
      </dgm:t>
    </dgm:pt>
    <dgm:pt modelId="{5EB1C64B-0153-476B-900F-FACB50E3C22B}">
      <dgm:prSet custT="1"/>
      <dgm:spPr>
        <a:solidFill>
          <a:srgbClr val="FF0000"/>
        </a:solidFill>
      </dgm:spPr>
      <dgm:t>
        <a:bodyPr/>
        <a:lstStyle/>
        <a:p>
          <a:r>
            <a:rPr lang="en-US" sz="1800" dirty="0" smtClean="0">
              <a:solidFill>
                <a:schemeClr val="bg1"/>
              </a:solidFill>
              <a:effectLst>
                <a:outerShdw blurRad="38100" dist="38100" dir="2700000" algn="tl">
                  <a:srgbClr val="000000">
                    <a:alpha val="43137"/>
                  </a:srgbClr>
                </a:outerShdw>
              </a:effectLst>
              <a:latin typeface="Palatino Linotype" pitchFamily="18" charset="0"/>
              <a:cs typeface="Arial" pitchFamily="34" charset="0"/>
            </a:rPr>
            <a:t>People</a:t>
          </a:r>
        </a:p>
        <a:p>
          <a:r>
            <a:rPr lang="en-US" sz="1400" dirty="0" smtClean="0">
              <a:solidFill>
                <a:schemeClr val="bg1"/>
              </a:solidFill>
              <a:effectLst>
                <a:outerShdw blurRad="38100" dist="38100" dir="2700000" algn="tl">
                  <a:srgbClr val="000000">
                    <a:alpha val="43137"/>
                  </a:srgbClr>
                </a:outerShdw>
              </a:effectLst>
              <a:latin typeface="Palatino Linotype" pitchFamily="18" charset="0"/>
              <a:cs typeface="Arial" pitchFamily="34" charset="0"/>
            </a:rPr>
            <a:t>Homeowners and Commercial Businesses</a:t>
          </a:r>
          <a:endParaRPr lang="en-US" sz="1400" dirty="0">
            <a:solidFill>
              <a:schemeClr val="bg1"/>
            </a:solidFill>
            <a:effectLst>
              <a:outerShdw blurRad="38100" dist="38100" dir="2700000" algn="tl">
                <a:srgbClr val="000000">
                  <a:alpha val="43137"/>
                </a:srgbClr>
              </a:outerShdw>
            </a:effectLst>
            <a:latin typeface="Palatino Linotype" pitchFamily="18" charset="0"/>
            <a:cs typeface="Arial" pitchFamily="34" charset="0"/>
          </a:endParaRPr>
        </a:p>
      </dgm:t>
    </dgm:pt>
    <dgm:pt modelId="{1713806E-75DA-4221-9221-46D500B7E3EB}" type="parTrans" cxnId="{B93FFA9B-0464-46ED-AD0F-13D6590E0EFE}">
      <dgm:prSet/>
      <dgm:spPr/>
      <dgm:t>
        <a:bodyPr/>
        <a:lstStyle/>
        <a:p>
          <a:endParaRPr lang="en-US" dirty="0"/>
        </a:p>
      </dgm:t>
    </dgm:pt>
    <dgm:pt modelId="{579E3036-49BE-47E3-9A60-35F8C67F1E4A}" type="sibTrans" cxnId="{B93FFA9B-0464-46ED-AD0F-13D6590E0EFE}">
      <dgm:prSet/>
      <dgm:spPr/>
      <dgm:t>
        <a:bodyPr/>
        <a:lstStyle/>
        <a:p>
          <a:endParaRPr lang="en-US"/>
        </a:p>
      </dgm:t>
    </dgm:pt>
    <dgm:pt modelId="{FC2B13FC-FDFD-466A-A89E-32B0E1F60096}" type="pres">
      <dgm:prSet presAssocID="{EC0BEFFF-F838-41FB-B598-06DCEEFCFC85}" presName="cycle" presStyleCnt="0">
        <dgm:presLayoutVars>
          <dgm:chMax val="1"/>
          <dgm:dir/>
          <dgm:animLvl val="ctr"/>
          <dgm:resizeHandles val="exact"/>
        </dgm:presLayoutVars>
      </dgm:prSet>
      <dgm:spPr/>
      <dgm:t>
        <a:bodyPr/>
        <a:lstStyle/>
        <a:p>
          <a:endParaRPr lang="en-US"/>
        </a:p>
      </dgm:t>
    </dgm:pt>
    <dgm:pt modelId="{8CD6BD45-E035-45DD-9915-BDC6046EE833}" type="pres">
      <dgm:prSet presAssocID="{C4EF3E20-56C8-40BF-A00B-66934F5E4C92}" presName="centerShape" presStyleLbl="node0" presStyleIdx="0" presStyleCnt="1" custScaleX="108074" custScaleY="108074" custLinFactNeighborY="2595"/>
      <dgm:spPr/>
      <dgm:t>
        <a:bodyPr/>
        <a:lstStyle/>
        <a:p>
          <a:endParaRPr lang="en-US"/>
        </a:p>
      </dgm:t>
    </dgm:pt>
    <dgm:pt modelId="{F80E2935-1BCC-4BC7-8E1E-956C624DBC0D}" type="pres">
      <dgm:prSet presAssocID="{1713806E-75DA-4221-9221-46D500B7E3EB}" presName="Name9" presStyleLbl="parChTrans1D2" presStyleIdx="0" presStyleCnt="5"/>
      <dgm:spPr/>
      <dgm:t>
        <a:bodyPr/>
        <a:lstStyle/>
        <a:p>
          <a:endParaRPr lang="en-US"/>
        </a:p>
      </dgm:t>
    </dgm:pt>
    <dgm:pt modelId="{78DFBB25-9B6D-47CD-A999-93AA1915BA4A}" type="pres">
      <dgm:prSet presAssocID="{1713806E-75DA-4221-9221-46D500B7E3EB}" presName="connTx" presStyleLbl="parChTrans1D2" presStyleIdx="0" presStyleCnt="5"/>
      <dgm:spPr/>
      <dgm:t>
        <a:bodyPr/>
        <a:lstStyle/>
        <a:p>
          <a:endParaRPr lang="en-US"/>
        </a:p>
      </dgm:t>
    </dgm:pt>
    <dgm:pt modelId="{0D53A240-3974-4554-A8BC-A60714C532C7}" type="pres">
      <dgm:prSet presAssocID="{5EB1C64B-0153-476B-900F-FACB50E3C22B}" presName="node" presStyleLbl="node1" presStyleIdx="0" presStyleCnt="5" custScaleX="108074" custScaleY="108074" custRadScaleRad="81291" custRadScaleInc="-2915">
        <dgm:presLayoutVars>
          <dgm:bulletEnabled val="1"/>
        </dgm:presLayoutVars>
      </dgm:prSet>
      <dgm:spPr/>
      <dgm:t>
        <a:bodyPr/>
        <a:lstStyle/>
        <a:p>
          <a:endParaRPr lang="en-US"/>
        </a:p>
      </dgm:t>
    </dgm:pt>
    <dgm:pt modelId="{0C54F9D6-7140-4826-B9C6-9992B9714DE7}" type="pres">
      <dgm:prSet presAssocID="{3EA17FA3-C020-4250-A167-ADD680D83BAA}" presName="Name9" presStyleLbl="parChTrans1D2" presStyleIdx="1" presStyleCnt="5"/>
      <dgm:spPr/>
      <dgm:t>
        <a:bodyPr/>
        <a:lstStyle/>
        <a:p>
          <a:endParaRPr lang="en-US"/>
        </a:p>
      </dgm:t>
    </dgm:pt>
    <dgm:pt modelId="{F4759797-7549-44F4-899C-2853144EBBD1}" type="pres">
      <dgm:prSet presAssocID="{3EA17FA3-C020-4250-A167-ADD680D83BAA}" presName="connTx" presStyleLbl="parChTrans1D2" presStyleIdx="1" presStyleCnt="5"/>
      <dgm:spPr/>
      <dgm:t>
        <a:bodyPr/>
        <a:lstStyle/>
        <a:p>
          <a:endParaRPr lang="en-US"/>
        </a:p>
      </dgm:t>
    </dgm:pt>
    <dgm:pt modelId="{6D21F758-6BD3-4885-A4B1-F0A9127E6BAB}" type="pres">
      <dgm:prSet presAssocID="{BFBE7FCE-A34E-4704-B1C4-8498E23DB27A}" presName="node" presStyleLbl="node1" presStyleIdx="1" presStyleCnt="5" custScaleX="116134" custScaleY="116149" custRadScaleRad="102509" custRadScaleInc="3708">
        <dgm:presLayoutVars>
          <dgm:bulletEnabled val="1"/>
        </dgm:presLayoutVars>
      </dgm:prSet>
      <dgm:spPr/>
      <dgm:t>
        <a:bodyPr/>
        <a:lstStyle/>
        <a:p>
          <a:endParaRPr lang="en-US"/>
        </a:p>
      </dgm:t>
    </dgm:pt>
    <dgm:pt modelId="{6BB66CD8-9197-4E0D-9290-AEB13E11A92B}" type="pres">
      <dgm:prSet presAssocID="{ED4CA239-0E21-4995-A249-9A59105B713A}" presName="Name9" presStyleLbl="parChTrans1D2" presStyleIdx="2" presStyleCnt="5"/>
      <dgm:spPr/>
      <dgm:t>
        <a:bodyPr/>
        <a:lstStyle/>
        <a:p>
          <a:endParaRPr lang="en-US"/>
        </a:p>
      </dgm:t>
    </dgm:pt>
    <dgm:pt modelId="{48ACEA02-83A1-4988-8DDC-09D8271EC7CF}" type="pres">
      <dgm:prSet presAssocID="{ED4CA239-0E21-4995-A249-9A59105B713A}" presName="connTx" presStyleLbl="parChTrans1D2" presStyleIdx="2" presStyleCnt="5"/>
      <dgm:spPr/>
      <dgm:t>
        <a:bodyPr/>
        <a:lstStyle/>
        <a:p>
          <a:endParaRPr lang="en-US"/>
        </a:p>
      </dgm:t>
    </dgm:pt>
    <dgm:pt modelId="{12371D2C-8603-4662-BBCB-F12CDC7ECEA1}" type="pres">
      <dgm:prSet presAssocID="{C2E09703-F638-48C4-8CEE-B443DBB045C3}" presName="node" presStyleLbl="node1" presStyleIdx="2" presStyleCnt="5" custScaleX="108074" custScaleY="108074">
        <dgm:presLayoutVars>
          <dgm:bulletEnabled val="1"/>
        </dgm:presLayoutVars>
      </dgm:prSet>
      <dgm:spPr/>
      <dgm:t>
        <a:bodyPr/>
        <a:lstStyle/>
        <a:p>
          <a:endParaRPr lang="en-US"/>
        </a:p>
      </dgm:t>
    </dgm:pt>
    <dgm:pt modelId="{E7AA8AB6-C160-4129-BE1E-9D5D24167350}" type="pres">
      <dgm:prSet presAssocID="{C1288CD5-E443-4E27-902C-22D364A3D2F4}" presName="Name9" presStyleLbl="parChTrans1D2" presStyleIdx="3" presStyleCnt="5"/>
      <dgm:spPr/>
      <dgm:t>
        <a:bodyPr/>
        <a:lstStyle/>
        <a:p>
          <a:endParaRPr lang="en-US"/>
        </a:p>
      </dgm:t>
    </dgm:pt>
    <dgm:pt modelId="{32D0169F-46DE-4EED-8986-612B7D8DECE1}" type="pres">
      <dgm:prSet presAssocID="{C1288CD5-E443-4E27-902C-22D364A3D2F4}" presName="connTx" presStyleLbl="parChTrans1D2" presStyleIdx="3" presStyleCnt="5"/>
      <dgm:spPr/>
      <dgm:t>
        <a:bodyPr/>
        <a:lstStyle/>
        <a:p>
          <a:endParaRPr lang="en-US"/>
        </a:p>
      </dgm:t>
    </dgm:pt>
    <dgm:pt modelId="{3DFE3D29-A572-4325-9EDF-AEC78B1AFC89}" type="pres">
      <dgm:prSet presAssocID="{91C7DC02-A9A6-4104-8FE5-70F27F4FBA76}" presName="node" presStyleLbl="node1" presStyleIdx="3" presStyleCnt="5" custScaleX="108074" custScaleY="108074">
        <dgm:presLayoutVars>
          <dgm:bulletEnabled val="1"/>
        </dgm:presLayoutVars>
      </dgm:prSet>
      <dgm:spPr/>
      <dgm:t>
        <a:bodyPr/>
        <a:lstStyle/>
        <a:p>
          <a:endParaRPr lang="en-US"/>
        </a:p>
      </dgm:t>
    </dgm:pt>
    <dgm:pt modelId="{D0F8A576-6A0B-42F9-B1EA-5F001DDF07A0}" type="pres">
      <dgm:prSet presAssocID="{90211807-854A-43EB-95E3-15A82A124325}" presName="Name9" presStyleLbl="parChTrans1D2" presStyleIdx="4" presStyleCnt="5"/>
      <dgm:spPr/>
      <dgm:t>
        <a:bodyPr/>
        <a:lstStyle/>
        <a:p>
          <a:endParaRPr lang="en-US"/>
        </a:p>
      </dgm:t>
    </dgm:pt>
    <dgm:pt modelId="{33DC07E4-093A-4468-81A7-08A69203FF1B}" type="pres">
      <dgm:prSet presAssocID="{90211807-854A-43EB-95E3-15A82A124325}" presName="connTx" presStyleLbl="parChTrans1D2" presStyleIdx="4" presStyleCnt="5"/>
      <dgm:spPr/>
      <dgm:t>
        <a:bodyPr/>
        <a:lstStyle/>
        <a:p>
          <a:endParaRPr lang="en-US"/>
        </a:p>
      </dgm:t>
    </dgm:pt>
    <dgm:pt modelId="{54ECD803-04AE-45F5-A4AE-F476962085D0}" type="pres">
      <dgm:prSet presAssocID="{1792A711-71DB-45EA-B5B0-CB986FAB2598}" presName="node" presStyleLbl="node1" presStyleIdx="4" presStyleCnt="5" custScaleX="108074" custScaleY="108074" custRadScaleRad="103661" custRadScaleInc="-1823">
        <dgm:presLayoutVars>
          <dgm:bulletEnabled val="1"/>
        </dgm:presLayoutVars>
      </dgm:prSet>
      <dgm:spPr/>
      <dgm:t>
        <a:bodyPr/>
        <a:lstStyle/>
        <a:p>
          <a:endParaRPr lang="en-US"/>
        </a:p>
      </dgm:t>
    </dgm:pt>
  </dgm:ptLst>
  <dgm:cxnLst>
    <dgm:cxn modelId="{B06FE07E-787F-4534-ACDA-E46B29E75495}" type="presOf" srcId="{C1288CD5-E443-4E27-902C-22D364A3D2F4}" destId="{E7AA8AB6-C160-4129-BE1E-9D5D24167350}" srcOrd="0" destOrd="0" presId="urn:microsoft.com/office/officeart/2005/8/layout/radial1"/>
    <dgm:cxn modelId="{AB24A45E-1CAB-469E-BF9B-788BAA1A3F3F}" type="presOf" srcId="{90211807-854A-43EB-95E3-15A82A124325}" destId="{33DC07E4-093A-4468-81A7-08A69203FF1B}" srcOrd="1" destOrd="0" presId="urn:microsoft.com/office/officeart/2005/8/layout/radial1"/>
    <dgm:cxn modelId="{26862AC9-1538-4174-A772-EB40D0DB1771}" type="presOf" srcId="{3EA17FA3-C020-4250-A167-ADD680D83BAA}" destId="{0C54F9D6-7140-4826-B9C6-9992B9714DE7}" srcOrd="0" destOrd="0" presId="urn:microsoft.com/office/officeart/2005/8/layout/radial1"/>
    <dgm:cxn modelId="{73AC3D3B-00F3-4C58-A2BC-835F22F78390}" type="presOf" srcId="{C2E09703-F638-48C4-8CEE-B443DBB045C3}" destId="{12371D2C-8603-4662-BBCB-F12CDC7ECEA1}" srcOrd="0" destOrd="0" presId="urn:microsoft.com/office/officeart/2005/8/layout/radial1"/>
    <dgm:cxn modelId="{96EBDC3D-2539-4420-AA75-0240A10F1156}" type="presOf" srcId="{91C7DC02-A9A6-4104-8FE5-70F27F4FBA76}" destId="{3DFE3D29-A572-4325-9EDF-AEC78B1AFC89}" srcOrd="0" destOrd="0" presId="urn:microsoft.com/office/officeart/2005/8/layout/radial1"/>
    <dgm:cxn modelId="{023F37E2-DBAD-4A81-B922-AAC989FCB982}" type="presOf" srcId="{EC0BEFFF-F838-41FB-B598-06DCEEFCFC85}" destId="{FC2B13FC-FDFD-466A-A89E-32B0E1F60096}" srcOrd="0" destOrd="0" presId="urn:microsoft.com/office/officeart/2005/8/layout/radial1"/>
    <dgm:cxn modelId="{DE2F1458-AACA-420B-AC3C-45CBAF190B52}" type="presOf" srcId="{ED4CA239-0E21-4995-A249-9A59105B713A}" destId="{6BB66CD8-9197-4E0D-9290-AEB13E11A92B}" srcOrd="0" destOrd="0" presId="urn:microsoft.com/office/officeart/2005/8/layout/radial1"/>
    <dgm:cxn modelId="{BCDD6711-6EEE-4B51-8971-468CEB7A20D0}" srcId="{C4EF3E20-56C8-40BF-A00B-66934F5E4C92}" destId="{C2E09703-F638-48C4-8CEE-B443DBB045C3}" srcOrd="2" destOrd="0" parTransId="{ED4CA239-0E21-4995-A249-9A59105B713A}" sibTransId="{FAF5FD61-AECF-45C7-BCEE-15CEFB0C6996}"/>
    <dgm:cxn modelId="{DEBCE116-3493-470F-8A7F-3425852A475F}" type="presOf" srcId="{C1288CD5-E443-4E27-902C-22D364A3D2F4}" destId="{32D0169F-46DE-4EED-8986-612B7D8DECE1}" srcOrd="1" destOrd="0" presId="urn:microsoft.com/office/officeart/2005/8/layout/radial1"/>
    <dgm:cxn modelId="{844CF6B3-6E48-4BA8-ACEF-FDA58DE3DC25}" type="presOf" srcId="{1713806E-75DA-4221-9221-46D500B7E3EB}" destId="{F80E2935-1BCC-4BC7-8E1E-956C624DBC0D}" srcOrd="0" destOrd="0" presId="urn:microsoft.com/office/officeart/2005/8/layout/radial1"/>
    <dgm:cxn modelId="{499D9990-525C-42C1-81FA-6579A2349592}" type="presOf" srcId="{5EB1C64B-0153-476B-900F-FACB50E3C22B}" destId="{0D53A240-3974-4554-A8BC-A60714C532C7}" srcOrd="0" destOrd="0" presId="urn:microsoft.com/office/officeart/2005/8/layout/radial1"/>
    <dgm:cxn modelId="{ECEA67E1-1B33-4933-B650-ADDC671E1E3B}" type="presOf" srcId="{C4EF3E20-56C8-40BF-A00B-66934F5E4C92}" destId="{8CD6BD45-E035-45DD-9915-BDC6046EE833}" srcOrd="0" destOrd="0" presId="urn:microsoft.com/office/officeart/2005/8/layout/radial1"/>
    <dgm:cxn modelId="{177C3111-135D-4CC5-9ECD-F751B3D871AA}" type="presOf" srcId="{BFBE7FCE-A34E-4704-B1C4-8498E23DB27A}" destId="{6D21F758-6BD3-4885-A4B1-F0A9127E6BAB}" srcOrd="0" destOrd="0" presId="urn:microsoft.com/office/officeart/2005/8/layout/radial1"/>
    <dgm:cxn modelId="{B93FFA9B-0464-46ED-AD0F-13D6590E0EFE}" srcId="{C4EF3E20-56C8-40BF-A00B-66934F5E4C92}" destId="{5EB1C64B-0153-476B-900F-FACB50E3C22B}" srcOrd="0" destOrd="0" parTransId="{1713806E-75DA-4221-9221-46D500B7E3EB}" sibTransId="{579E3036-49BE-47E3-9A60-35F8C67F1E4A}"/>
    <dgm:cxn modelId="{F0E5F35B-1E01-4DA4-9B36-CEEA5833CBE6}" type="presOf" srcId="{1792A711-71DB-45EA-B5B0-CB986FAB2598}" destId="{54ECD803-04AE-45F5-A4AE-F476962085D0}" srcOrd="0" destOrd="0" presId="urn:microsoft.com/office/officeart/2005/8/layout/radial1"/>
    <dgm:cxn modelId="{A685A721-F617-43D3-9E8C-387E330F0677}" srcId="{C4EF3E20-56C8-40BF-A00B-66934F5E4C92}" destId="{1792A711-71DB-45EA-B5B0-CB986FAB2598}" srcOrd="4" destOrd="0" parTransId="{90211807-854A-43EB-95E3-15A82A124325}" sibTransId="{51FE904C-2A2D-4640-8862-6BDCC8E20C12}"/>
    <dgm:cxn modelId="{5C89BD21-F19B-4521-AF9A-B8532C3E6675}" srcId="{EC0BEFFF-F838-41FB-B598-06DCEEFCFC85}" destId="{A5652466-33E9-4860-A83D-FB8E2BF012A7}" srcOrd="1" destOrd="0" parTransId="{151FBCAE-C33E-4E04-9029-1D009DCBD958}" sibTransId="{3432C6B4-2B09-45CB-8C9E-ED2B513D2EAB}"/>
    <dgm:cxn modelId="{30EC4FE5-F8E6-4972-99B4-535C6F473981}" type="presOf" srcId="{90211807-854A-43EB-95E3-15A82A124325}" destId="{D0F8A576-6A0B-42F9-B1EA-5F001DDF07A0}" srcOrd="0" destOrd="0" presId="urn:microsoft.com/office/officeart/2005/8/layout/radial1"/>
    <dgm:cxn modelId="{DDF2F9D4-1CD0-4C31-98E8-B8F33A012269}" srcId="{C4EF3E20-56C8-40BF-A00B-66934F5E4C92}" destId="{91C7DC02-A9A6-4104-8FE5-70F27F4FBA76}" srcOrd="3" destOrd="0" parTransId="{C1288CD5-E443-4E27-902C-22D364A3D2F4}" sibTransId="{BF940F0C-19F8-4E4F-95D1-0DC98F30CA2E}"/>
    <dgm:cxn modelId="{183685E8-537E-499C-BDB0-3085CF37741D}" srcId="{EC0BEFFF-F838-41FB-B598-06DCEEFCFC85}" destId="{C4EF3E20-56C8-40BF-A00B-66934F5E4C92}" srcOrd="0" destOrd="0" parTransId="{982B995D-3528-4FCA-B078-77B8AD974C56}" sibTransId="{DF37A159-F72B-4784-8F3C-4382C0C7EEA7}"/>
    <dgm:cxn modelId="{C3F0F053-83A4-445F-AA60-90211B347DD5}" type="presOf" srcId="{ED4CA239-0E21-4995-A249-9A59105B713A}" destId="{48ACEA02-83A1-4988-8DDC-09D8271EC7CF}" srcOrd="1" destOrd="0" presId="urn:microsoft.com/office/officeart/2005/8/layout/radial1"/>
    <dgm:cxn modelId="{C3CF52F4-0550-4BE5-91D6-51EEA5FF6B91}" type="presOf" srcId="{1713806E-75DA-4221-9221-46D500B7E3EB}" destId="{78DFBB25-9B6D-47CD-A999-93AA1915BA4A}" srcOrd="1" destOrd="0" presId="urn:microsoft.com/office/officeart/2005/8/layout/radial1"/>
    <dgm:cxn modelId="{1F4E91B1-75DD-4A52-8102-EB29C0927370}" srcId="{C4EF3E20-56C8-40BF-A00B-66934F5E4C92}" destId="{BFBE7FCE-A34E-4704-B1C4-8498E23DB27A}" srcOrd="1" destOrd="0" parTransId="{3EA17FA3-C020-4250-A167-ADD680D83BAA}" sibTransId="{3BA1232C-8FE7-491D-8C7E-EBEE5E6616F3}"/>
    <dgm:cxn modelId="{B170A32A-00D1-42F4-B81C-1745BDDF8C73}" type="presOf" srcId="{3EA17FA3-C020-4250-A167-ADD680D83BAA}" destId="{F4759797-7549-44F4-899C-2853144EBBD1}" srcOrd="1" destOrd="0" presId="urn:microsoft.com/office/officeart/2005/8/layout/radial1"/>
    <dgm:cxn modelId="{7F9F39C6-2C68-4269-8500-23D569BBAC44}" type="presParOf" srcId="{FC2B13FC-FDFD-466A-A89E-32B0E1F60096}" destId="{8CD6BD45-E035-45DD-9915-BDC6046EE833}" srcOrd="0" destOrd="0" presId="urn:microsoft.com/office/officeart/2005/8/layout/radial1"/>
    <dgm:cxn modelId="{10CD3FB4-D90F-4C54-98C1-1DE12A767E0C}" type="presParOf" srcId="{FC2B13FC-FDFD-466A-A89E-32B0E1F60096}" destId="{F80E2935-1BCC-4BC7-8E1E-956C624DBC0D}" srcOrd="1" destOrd="0" presId="urn:microsoft.com/office/officeart/2005/8/layout/radial1"/>
    <dgm:cxn modelId="{41DD2D5E-E08B-4D11-96ED-B1EC23D08FAC}" type="presParOf" srcId="{F80E2935-1BCC-4BC7-8E1E-956C624DBC0D}" destId="{78DFBB25-9B6D-47CD-A999-93AA1915BA4A}" srcOrd="0" destOrd="0" presId="urn:microsoft.com/office/officeart/2005/8/layout/radial1"/>
    <dgm:cxn modelId="{5082B8F7-F01A-4480-9F9F-354643002B17}" type="presParOf" srcId="{FC2B13FC-FDFD-466A-A89E-32B0E1F60096}" destId="{0D53A240-3974-4554-A8BC-A60714C532C7}" srcOrd="2" destOrd="0" presId="urn:microsoft.com/office/officeart/2005/8/layout/radial1"/>
    <dgm:cxn modelId="{898E8B9C-C49C-4658-B2B9-EF6299738384}" type="presParOf" srcId="{FC2B13FC-FDFD-466A-A89E-32B0E1F60096}" destId="{0C54F9D6-7140-4826-B9C6-9992B9714DE7}" srcOrd="3" destOrd="0" presId="urn:microsoft.com/office/officeart/2005/8/layout/radial1"/>
    <dgm:cxn modelId="{1CDB9EFB-3D7C-47E5-9F26-1ED47F263640}" type="presParOf" srcId="{0C54F9D6-7140-4826-B9C6-9992B9714DE7}" destId="{F4759797-7549-44F4-899C-2853144EBBD1}" srcOrd="0" destOrd="0" presId="urn:microsoft.com/office/officeart/2005/8/layout/radial1"/>
    <dgm:cxn modelId="{1E374C20-1EFB-45FF-9EDE-F41BC1CB2E3A}" type="presParOf" srcId="{FC2B13FC-FDFD-466A-A89E-32B0E1F60096}" destId="{6D21F758-6BD3-4885-A4B1-F0A9127E6BAB}" srcOrd="4" destOrd="0" presId="urn:microsoft.com/office/officeart/2005/8/layout/radial1"/>
    <dgm:cxn modelId="{6D14AE4C-5C96-49C2-B217-BFE9940E2AA9}" type="presParOf" srcId="{FC2B13FC-FDFD-466A-A89E-32B0E1F60096}" destId="{6BB66CD8-9197-4E0D-9290-AEB13E11A92B}" srcOrd="5" destOrd="0" presId="urn:microsoft.com/office/officeart/2005/8/layout/radial1"/>
    <dgm:cxn modelId="{37913F15-4A15-43BC-86CC-7340FF3E8325}" type="presParOf" srcId="{6BB66CD8-9197-4E0D-9290-AEB13E11A92B}" destId="{48ACEA02-83A1-4988-8DDC-09D8271EC7CF}" srcOrd="0" destOrd="0" presId="urn:microsoft.com/office/officeart/2005/8/layout/radial1"/>
    <dgm:cxn modelId="{F3B00FA5-5553-4495-AA57-C4E485C6DEA1}" type="presParOf" srcId="{FC2B13FC-FDFD-466A-A89E-32B0E1F60096}" destId="{12371D2C-8603-4662-BBCB-F12CDC7ECEA1}" srcOrd="6" destOrd="0" presId="urn:microsoft.com/office/officeart/2005/8/layout/radial1"/>
    <dgm:cxn modelId="{BD4CE891-380E-4F00-B1BA-A5DDEECF0387}" type="presParOf" srcId="{FC2B13FC-FDFD-466A-A89E-32B0E1F60096}" destId="{E7AA8AB6-C160-4129-BE1E-9D5D24167350}" srcOrd="7" destOrd="0" presId="urn:microsoft.com/office/officeart/2005/8/layout/radial1"/>
    <dgm:cxn modelId="{62870E4C-AAF1-4CC5-BFD5-5C253CB17733}" type="presParOf" srcId="{E7AA8AB6-C160-4129-BE1E-9D5D24167350}" destId="{32D0169F-46DE-4EED-8986-612B7D8DECE1}" srcOrd="0" destOrd="0" presId="urn:microsoft.com/office/officeart/2005/8/layout/radial1"/>
    <dgm:cxn modelId="{1BA86F83-6812-4C67-8FD5-C98EC273CE85}" type="presParOf" srcId="{FC2B13FC-FDFD-466A-A89E-32B0E1F60096}" destId="{3DFE3D29-A572-4325-9EDF-AEC78B1AFC89}" srcOrd="8" destOrd="0" presId="urn:microsoft.com/office/officeart/2005/8/layout/radial1"/>
    <dgm:cxn modelId="{EF3462D2-6EC7-407B-9EB9-5476E0047AF6}" type="presParOf" srcId="{FC2B13FC-FDFD-466A-A89E-32B0E1F60096}" destId="{D0F8A576-6A0B-42F9-B1EA-5F001DDF07A0}" srcOrd="9" destOrd="0" presId="urn:microsoft.com/office/officeart/2005/8/layout/radial1"/>
    <dgm:cxn modelId="{C9BE4557-885A-49A0-A312-F11042E574FB}" type="presParOf" srcId="{D0F8A576-6A0B-42F9-B1EA-5F001DDF07A0}" destId="{33DC07E4-093A-4468-81A7-08A69203FF1B}" srcOrd="0" destOrd="0" presId="urn:microsoft.com/office/officeart/2005/8/layout/radial1"/>
    <dgm:cxn modelId="{C4AA885B-7906-4913-BF60-1275AC85FB1A}" type="presParOf" srcId="{FC2B13FC-FDFD-466A-A89E-32B0E1F60096}" destId="{54ECD803-04AE-45F5-A4AE-F476962085D0}"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6BD45-E035-45DD-9915-BDC6046EE833}">
      <dsp:nvSpPr>
        <dsp:cNvPr id="0" name=""/>
        <dsp:cNvSpPr/>
      </dsp:nvSpPr>
      <dsp:spPr>
        <a:xfrm>
          <a:off x="3501000" y="2272086"/>
          <a:ext cx="1828797" cy="1828797"/>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latin typeface="Palatino Linotype" pitchFamily="18" charset="0"/>
              <a:cs typeface="Arial" pitchFamily="34" charset="0"/>
            </a:rPr>
            <a:t>Marketing</a:t>
          </a:r>
        </a:p>
        <a:p>
          <a:pPr lvl="0" algn="ctr" defTabSz="84455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latin typeface="Palatino Linotype" pitchFamily="18" charset="0"/>
              <a:cs typeface="Arial" pitchFamily="34" charset="0"/>
            </a:rPr>
            <a:t>Mix</a:t>
          </a:r>
          <a:endParaRPr lang="en-US" sz="1900" kern="1200" dirty="0">
            <a:effectLst>
              <a:outerShdw blurRad="38100" dist="38100" dir="2700000" algn="tl">
                <a:srgbClr val="000000">
                  <a:alpha val="43137"/>
                </a:srgbClr>
              </a:outerShdw>
            </a:effectLst>
            <a:latin typeface="Palatino Linotype" pitchFamily="18" charset="0"/>
            <a:cs typeface="Arial" pitchFamily="34" charset="0"/>
          </a:endParaRPr>
        </a:p>
      </dsp:txBody>
      <dsp:txXfrm>
        <a:off x="3768821" y="2539907"/>
        <a:ext cx="1293155" cy="1293155"/>
      </dsp:txXfrm>
    </dsp:sp>
    <dsp:sp modelId="{F80E2935-1BCC-4BC7-8E1E-956C624DBC0D}">
      <dsp:nvSpPr>
        <dsp:cNvPr id="0" name=""/>
        <dsp:cNvSpPr/>
      </dsp:nvSpPr>
      <dsp:spPr>
        <a:xfrm rot="16140814">
          <a:off x="4360757" y="2216872"/>
          <a:ext cx="76483" cy="34227"/>
        </a:xfrm>
        <a:custGeom>
          <a:avLst/>
          <a:gdLst/>
          <a:ahLst/>
          <a:cxnLst/>
          <a:rect l="0" t="0" r="0" b="0"/>
          <a:pathLst>
            <a:path>
              <a:moveTo>
                <a:pt x="0" y="17113"/>
              </a:moveTo>
              <a:lnTo>
                <a:pt x="76483" y="1711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397086" y="2232074"/>
        <a:ext cx="3824" cy="3824"/>
      </dsp:txXfrm>
    </dsp:sp>
    <dsp:sp modelId="{0D53A240-3974-4554-A8BC-A60714C532C7}">
      <dsp:nvSpPr>
        <dsp:cNvPr id="0" name=""/>
        <dsp:cNvSpPr/>
      </dsp:nvSpPr>
      <dsp:spPr>
        <a:xfrm>
          <a:off x="3468200" y="367088"/>
          <a:ext cx="1828797" cy="1828797"/>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outerShdw blurRad="38100" dist="38100" dir="2700000" algn="tl">
                  <a:srgbClr val="000000">
                    <a:alpha val="43137"/>
                  </a:srgbClr>
                </a:outerShdw>
              </a:effectLst>
              <a:latin typeface="Palatino Linotype" pitchFamily="18" charset="0"/>
              <a:cs typeface="Arial" pitchFamily="34" charset="0"/>
            </a:rPr>
            <a:t>People</a:t>
          </a:r>
        </a:p>
        <a:p>
          <a:pPr lvl="0" algn="ctr" defTabSz="800100">
            <a:lnSpc>
              <a:spcPct val="90000"/>
            </a:lnSpc>
            <a:spcBef>
              <a:spcPct val="0"/>
            </a:spcBef>
            <a:spcAft>
              <a:spcPct val="35000"/>
            </a:spcAft>
          </a:pPr>
          <a:r>
            <a:rPr lang="en-US" sz="1400" kern="1200" dirty="0" smtClean="0">
              <a:solidFill>
                <a:schemeClr val="bg1"/>
              </a:solidFill>
              <a:effectLst>
                <a:outerShdw blurRad="38100" dist="38100" dir="2700000" algn="tl">
                  <a:srgbClr val="000000">
                    <a:alpha val="43137"/>
                  </a:srgbClr>
                </a:outerShdw>
              </a:effectLst>
              <a:latin typeface="Palatino Linotype" pitchFamily="18" charset="0"/>
              <a:cs typeface="Arial" pitchFamily="34" charset="0"/>
            </a:rPr>
            <a:t>Homeowners and Commercial Businesses</a:t>
          </a:r>
          <a:endParaRPr lang="en-US" sz="1400" kern="1200" dirty="0">
            <a:solidFill>
              <a:schemeClr val="bg1"/>
            </a:solidFill>
            <a:effectLst>
              <a:outerShdw blurRad="38100" dist="38100" dir="2700000" algn="tl">
                <a:srgbClr val="000000">
                  <a:alpha val="43137"/>
                </a:srgbClr>
              </a:outerShdw>
            </a:effectLst>
            <a:latin typeface="Palatino Linotype" pitchFamily="18" charset="0"/>
            <a:cs typeface="Arial" pitchFamily="34" charset="0"/>
          </a:endParaRPr>
        </a:p>
      </dsp:txBody>
      <dsp:txXfrm>
        <a:off x="3736021" y="634909"/>
        <a:ext cx="1293155" cy="1293155"/>
      </dsp:txXfrm>
    </dsp:sp>
    <dsp:sp modelId="{0C54F9D6-7140-4826-B9C6-9992B9714DE7}">
      <dsp:nvSpPr>
        <dsp:cNvPr id="0" name=""/>
        <dsp:cNvSpPr/>
      </dsp:nvSpPr>
      <dsp:spPr>
        <a:xfrm rot="20435863">
          <a:off x="5266600" y="2799697"/>
          <a:ext cx="396820" cy="34227"/>
        </a:xfrm>
        <a:custGeom>
          <a:avLst/>
          <a:gdLst/>
          <a:ahLst/>
          <a:cxnLst/>
          <a:rect l="0" t="0" r="0" b="0"/>
          <a:pathLst>
            <a:path>
              <a:moveTo>
                <a:pt x="0" y="17113"/>
              </a:moveTo>
              <a:lnTo>
                <a:pt x="396820" y="1711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455090" y="2806891"/>
        <a:ext cx="19841" cy="19841"/>
      </dsp:txXfrm>
    </dsp:sp>
    <dsp:sp modelId="{6D21F758-6BD3-4885-A4B1-F0A9127E6BAB}">
      <dsp:nvSpPr>
        <dsp:cNvPr id="0" name=""/>
        <dsp:cNvSpPr/>
      </dsp:nvSpPr>
      <dsp:spPr>
        <a:xfrm>
          <a:off x="5596364" y="1441759"/>
          <a:ext cx="1965186" cy="1965440"/>
        </a:xfrm>
        <a:prstGeom prst="ellipse">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t"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Palatino Linotype" pitchFamily="18" charset="0"/>
              <a:cs typeface="Arial" pitchFamily="34" charset="0"/>
            </a:rPr>
            <a:t>Promotion</a:t>
          </a:r>
          <a:endParaRPr lang="en-US" sz="1800" kern="1200" dirty="0">
            <a:effectLst>
              <a:outerShdw blurRad="38100" dist="38100" dir="2700000" algn="tl">
                <a:srgbClr val="000000">
                  <a:alpha val="43137"/>
                </a:srgbClr>
              </a:outerShdw>
            </a:effectLst>
            <a:latin typeface="Palatino Linotype" pitchFamily="18" charset="0"/>
            <a:cs typeface="Arial" pitchFamily="34" charset="0"/>
          </a:endParaRPr>
        </a:p>
      </dsp:txBody>
      <dsp:txXfrm>
        <a:off x="5884159" y="1729591"/>
        <a:ext cx="1389596" cy="1389776"/>
      </dsp:txXfrm>
    </dsp:sp>
    <dsp:sp modelId="{6BB66CD8-9197-4E0D-9290-AEB13E11A92B}">
      <dsp:nvSpPr>
        <dsp:cNvPr id="0" name=""/>
        <dsp:cNvSpPr/>
      </dsp:nvSpPr>
      <dsp:spPr>
        <a:xfrm rot="3130569">
          <a:off x="4921432" y="4003389"/>
          <a:ext cx="282908" cy="34227"/>
        </a:xfrm>
        <a:custGeom>
          <a:avLst/>
          <a:gdLst/>
          <a:ahLst/>
          <a:cxnLst/>
          <a:rect l="0" t="0" r="0" b="0"/>
          <a:pathLst>
            <a:path>
              <a:moveTo>
                <a:pt x="0" y="17113"/>
              </a:moveTo>
              <a:lnTo>
                <a:pt x="282908" y="1711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55813" y="4013430"/>
        <a:ext cx="14145" cy="14145"/>
      </dsp:txXfrm>
    </dsp:sp>
    <dsp:sp modelId="{12371D2C-8603-4662-BBCB-F12CDC7ECEA1}">
      <dsp:nvSpPr>
        <dsp:cNvPr id="0" name=""/>
        <dsp:cNvSpPr/>
      </dsp:nvSpPr>
      <dsp:spPr>
        <a:xfrm>
          <a:off x="4795974" y="3940122"/>
          <a:ext cx="1828797" cy="1828797"/>
        </a:xfrm>
        <a:prstGeom prst="ellipse">
          <a:avLst/>
        </a:prstGeom>
        <a:solidFill>
          <a:srgbClr val="D09E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t"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Palatino Linotype" pitchFamily="18" charset="0"/>
              <a:cs typeface="Arial" pitchFamily="34" charset="0"/>
            </a:rPr>
            <a:t>Product</a:t>
          </a:r>
        </a:p>
        <a:p>
          <a:pPr lvl="0" algn="ctr" defTabSz="80010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 </a:t>
          </a:r>
          <a:endParaRPr lang="en-US" sz="1700" b="1" kern="1200" dirty="0">
            <a:effectLst>
              <a:outerShdw blurRad="38100" dist="38100" dir="2700000" algn="tl">
                <a:srgbClr val="000000">
                  <a:alpha val="43137"/>
                </a:srgbClr>
              </a:outerShdw>
            </a:effectLst>
          </a:endParaRPr>
        </a:p>
      </dsp:txBody>
      <dsp:txXfrm>
        <a:off x="5063795" y="4207943"/>
        <a:ext cx="1293155" cy="1293155"/>
      </dsp:txXfrm>
    </dsp:sp>
    <dsp:sp modelId="{E7AA8AB6-C160-4129-BE1E-9D5D24167350}">
      <dsp:nvSpPr>
        <dsp:cNvPr id="0" name=""/>
        <dsp:cNvSpPr/>
      </dsp:nvSpPr>
      <dsp:spPr>
        <a:xfrm rot="7669431">
          <a:off x="3626458" y="4003389"/>
          <a:ext cx="282908" cy="34227"/>
        </a:xfrm>
        <a:custGeom>
          <a:avLst/>
          <a:gdLst/>
          <a:ahLst/>
          <a:cxnLst/>
          <a:rect l="0" t="0" r="0" b="0"/>
          <a:pathLst>
            <a:path>
              <a:moveTo>
                <a:pt x="0" y="17113"/>
              </a:moveTo>
              <a:lnTo>
                <a:pt x="282908" y="1711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760839" y="4013430"/>
        <a:ext cx="14145" cy="14145"/>
      </dsp:txXfrm>
    </dsp:sp>
    <dsp:sp modelId="{3DFE3D29-A572-4325-9EDF-AEC78B1AFC89}">
      <dsp:nvSpPr>
        <dsp:cNvPr id="0" name=""/>
        <dsp:cNvSpPr/>
      </dsp:nvSpPr>
      <dsp:spPr>
        <a:xfrm>
          <a:off x="2206026" y="3940122"/>
          <a:ext cx="1828797" cy="1828797"/>
        </a:xfrm>
        <a:prstGeom prst="ellipse">
          <a:avLst/>
        </a:prstGeom>
        <a:solidFill>
          <a:schemeClr val="tx2">
            <a:lumMod val="9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38100" dist="38100" dir="2700000" algn="tl">
                  <a:srgbClr val="000000">
                    <a:alpha val="43137"/>
                  </a:srgbClr>
                </a:outerShdw>
              </a:effectLst>
              <a:latin typeface="Palatino Linotype" pitchFamily="18" charset="0"/>
              <a:cs typeface="Arial" pitchFamily="34" charset="0"/>
            </a:rPr>
            <a:t>Place</a:t>
          </a:r>
        </a:p>
      </dsp:txBody>
      <dsp:txXfrm>
        <a:off x="2473847" y="4207943"/>
        <a:ext cx="1293155" cy="1293155"/>
      </dsp:txXfrm>
    </dsp:sp>
    <dsp:sp modelId="{D0F8A576-6A0B-42F9-B1EA-5F001DDF07A0}">
      <dsp:nvSpPr>
        <dsp:cNvPr id="0" name=""/>
        <dsp:cNvSpPr/>
      </dsp:nvSpPr>
      <dsp:spPr>
        <a:xfrm rot="12002380">
          <a:off x="3079590" y="2771796"/>
          <a:ext cx="491655" cy="34227"/>
        </a:xfrm>
        <a:custGeom>
          <a:avLst/>
          <a:gdLst/>
          <a:ahLst/>
          <a:cxnLst/>
          <a:rect l="0" t="0" r="0" b="0"/>
          <a:pathLst>
            <a:path>
              <a:moveTo>
                <a:pt x="0" y="17113"/>
              </a:moveTo>
              <a:lnTo>
                <a:pt x="491655" y="1711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13126" y="2776618"/>
        <a:ext cx="24582" cy="24582"/>
      </dsp:txXfrm>
    </dsp:sp>
    <dsp:sp modelId="{54ECD803-04AE-45F5-A4AE-F476962085D0}">
      <dsp:nvSpPr>
        <dsp:cNvPr id="0" name=""/>
        <dsp:cNvSpPr/>
      </dsp:nvSpPr>
      <dsp:spPr>
        <a:xfrm>
          <a:off x="1321038" y="1476935"/>
          <a:ext cx="1828797" cy="1828797"/>
        </a:xfrm>
        <a:prstGeom prst="ellipse">
          <a:avLst/>
        </a:prstGeom>
        <a:solidFill>
          <a:srgbClr val="FF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t"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Palatino Linotype" pitchFamily="18" charset="0"/>
              <a:cs typeface="Arial" pitchFamily="34" charset="0"/>
            </a:rPr>
            <a:t>Price</a:t>
          </a:r>
        </a:p>
      </dsp:txBody>
      <dsp:txXfrm>
        <a:off x="1588859" y="1744756"/>
        <a:ext cx="1293155" cy="12931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8156"/>
          </a:xfrm>
          <a:prstGeom prst="rect">
            <a:avLst/>
          </a:prstGeom>
        </p:spPr>
        <p:txBody>
          <a:bodyPr vert="horz" wrap="square" lIns="93764" tIns="46883" rIns="93764" bIns="46883" numCol="1" anchor="t" anchorCtr="0" compatLnSpc="1">
            <a:prstTxWarp prst="textNoShape">
              <a:avLst/>
            </a:prstTxWarp>
          </a:bodyPr>
          <a:lstStyle>
            <a:lvl1pPr>
              <a:defRPr sz="1200">
                <a:latin typeface="Calibri" pitchFamily="-112" charset="0"/>
              </a:defRPr>
            </a:lvl1pPr>
          </a:lstStyle>
          <a:p>
            <a:pPr>
              <a:defRPr/>
            </a:pPr>
            <a:endParaRPr lang="en-US" dirty="0"/>
          </a:p>
        </p:txBody>
      </p:sp>
      <p:sp>
        <p:nvSpPr>
          <p:cNvPr id="3" name="Date Placeholder 2"/>
          <p:cNvSpPr>
            <a:spLocks noGrp="1"/>
          </p:cNvSpPr>
          <p:nvPr>
            <p:ph type="dt" sz="quarter" idx="1"/>
          </p:nvPr>
        </p:nvSpPr>
        <p:spPr>
          <a:xfrm>
            <a:off x="3994614" y="0"/>
            <a:ext cx="3057053" cy="468156"/>
          </a:xfrm>
          <a:prstGeom prst="rect">
            <a:avLst/>
          </a:prstGeom>
        </p:spPr>
        <p:txBody>
          <a:bodyPr vert="horz" wrap="square" lIns="93764" tIns="46883" rIns="93764" bIns="46883" numCol="1" anchor="t" anchorCtr="0" compatLnSpc="1">
            <a:prstTxWarp prst="textNoShape">
              <a:avLst/>
            </a:prstTxWarp>
          </a:bodyPr>
          <a:lstStyle>
            <a:lvl1pPr algn="r">
              <a:defRPr sz="1200">
                <a:latin typeface="Calibri" pitchFamily="-112" charset="0"/>
              </a:defRPr>
            </a:lvl1pPr>
          </a:lstStyle>
          <a:p>
            <a:pPr>
              <a:defRPr/>
            </a:pPr>
            <a:fld id="{97D78AD2-1BCF-4B80-AEAE-89C4B4E8677C}" type="datetime1">
              <a:rPr lang="en-US"/>
              <a:pPr>
                <a:defRPr/>
              </a:pPr>
              <a:t>5/13/2011</a:t>
            </a:fld>
            <a:endParaRPr lang="en-US" dirty="0"/>
          </a:p>
        </p:txBody>
      </p:sp>
      <p:sp>
        <p:nvSpPr>
          <p:cNvPr id="4" name="Footer Placeholder 3"/>
          <p:cNvSpPr>
            <a:spLocks noGrp="1"/>
          </p:cNvSpPr>
          <p:nvPr>
            <p:ph type="ftr" sz="quarter" idx="2"/>
          </p:nvPr>
        </p:nvSpPr>
        <p:spPr>
          <a:xfrm>
            <a:off x="0" y="8886972"/>
            <a:ext cx="3057053" cy="468156"/>
          </a:xfrm>
          <a:prstGeom prst="rect">
            <a:avLst/>
          </a:prstGeom>
        </p:spPr>
        <p:txBody>
          <a:bodyPr vert="horz" wrap="square" lIns="93764" tIns="46883" rIns="93764" bIns="46883" numCol="1" anchor="b" anchorCtr="0" compatLnSpc="1">
            <a:prstTxWarp prst="textNoShape">
              <a:avLst/>
            </a:prstTxWarp>
          </a:bodyPr>
          <a:lstStyle>
            <a:lvl1pPr>
              <a:defRPr sz="1200">
                <a:latin typeface="Calibri" pitchFamily="-112" charset="0"/>
              </a:defRPr>
            </a:lvl1pPr>
          </a:lstStyle>
          <a:p>
            <a:pPr>
              <a:defRPr/>
            </a:pPr>
            <a:endParaRPr lang="en-US" dirty="0"/>
          </a:p>
        </p:txBody>
      </p:sp>
      <p:sp>
        <p:nvSpPr>
          <p:cNvPr id="5" name="Slide Number Placeholder 4"/>
          <p:cNvSpPr>
            <a:spLocks noGrp="1"/>
          </p:cNvSpPr>
          <p:nvPr>
            <p:ph type="sldNum" sz="quarter" idx="3"/>
          </p:nvPr>
        </p:nvSpPr>
        <p:spPr>
          <a:xfrm>
            <a:off x="3994614" y="8886972"/>
            <a:ext cx="3057053" cy="468156"/>
          </a:xfrm>
          <a:prstGeom prst="rect">
            <a:avLst/>
          </a:prstGeom>
        </p:spPr>
        <p:txBody>
          <a:bodyPr vert="horz" wrap="square" lIns="93764" tIns="46883" rIns="93764" bIns="46883" numCol="1" anchor="b" anchorCtr="0" compatLnSpc="1">
            <a:prstTxWarp prst="textNoShape">
              <a:avLst/>
            </a:prstTxWarp>
          </a:bodyPr>
          <a:lstStyle>
            <a:lvl1pPr algn="r">
              <a:defRPr sz="1200">
                <a:latin typeface="Calibri" pitchFamily="-112" charset="0"/>
              </a:defRPr>
            </a:lvl1pPr>
          </a:lstStyle>
          <a:p>
            <a:pPr>
              <a:defRPr/>
            </a:pPr>
            <a:fld id="{A051A2D8-0AF7-412E-B000-553C3C3F7E97}" type="slidenum">
              <a:rPr lang="en-US"/>
              <a:pPr>
                <a:defRPr/>
              </a:pPr>
              <a:t>‹#›</a:t>
            </a:fld>
            <a:endParaRPr lang="en-US" dirty="0"/>
          </a:p>
        </p:txBody>
      </p:sp>
    </p:spTree>
    <p:extLst>
      <p:ext uri="{BB962C8B-B14F-4D97-AF65-F5344CB8AC3E}">
        <p14:creationId xmlns:p14="http://schemas.microsoft.com/office/powerpoint/2010/main" val="3473270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8156"/>
          </a:xfrm>
          <a:prstGeom prst="rect">
            <a:avLst/>
          </a:prstGeom>
        </p:spPr>
        <p:txBody>
          <a:bodyPr vert="horz" wrap="square" lIns="93764" tIns="46883" rIns="93764" bIns="46883" numCol="1" anchor="t" anchorCtr="0" compatLnSpc="1">
            <a:prstTxWarp prst="textNoShape">
              <a:avLst/>
            </a:prstTxWarp>
          </a:bodyPr>
          <a:lstStyle>
            <a:lvl1pPr>
              <a:defRPr sz="1200">
                <a:latin typeface="Calibri" pitchFamily="-112" charset="0"/>
              </a:defRPr>
            </a:lvl1pPr>
          </a:lstStyle>
          <a:p>
            <a:pPr>
              <a:defRPr/>
            </a:pPr>
            <a:endParaRPr lang="en-US" dirty="0"/>
          </a:p>
        </p:txBody>
      </p:sp>
      <p:sp>
        <p:nvSpPr>
          <p:cNvPr id="3" name="Date Placeholder 2"/>
          <p:cNvSpPr>
            <a:spLocks noGrp="1"/>
          </p:cNvSpPr>
          <p:nvPr>
            <p:ph type="dt" idx="1"/>
          </p:nvPr>
        </p:nvSpPr>
        <p:spPr>
          <a:xfrm>
            <a:off x="3994614" y="0"/>
            <a:ext cx="3057053" cy="468156"/>
          </a:xfrm>
          <a:prstGeom prst="rect">
            <a:avLst/>
          </a:prstGeom>
        </p:spPr>
        <p:txBody>
          <a:bodyPr vert="horz" wrap="square" lIns="93764" tIns="46883" rIns="93764" bIns="46883" numCol="1" anchor="t" anchorCtr="0" compatLnSpc="1">
            <a:prstTxWarp prst="textNoShape">
              <a:avLst/>
            </a:prstTxWarp>
          </a:bodyPr>
          <a:lstStyle>
            <a:lvl1pPr algn="r">
              <a:defRPr sz="1200">
                <a:latin typeface="Calibri" pitchFamily="-112" charset="0"/>
              </a:defRPr>
            </a:lvl1pPr>
          </a:lstStyle>
          <a:p>
            <a:pPr>
              <a:defRPr/>
            </a:pPr>
            <a:fld id="{FE988D27-2521-405E-887F-869F1097E908}" type="datetime1">
              <a:rPr lang="en-US"/>
              <a:pPr>
                <a:defRPr/>
              </a:pPr>
              <a:t>5/13/2011</a:t>
            </a:fld>
            <a:endParaRPr lang="en-US" dirty="0"/>
          </a:p>
        </p:txBody>
      </p:sp>
      <p:sp>
        <p:nvSpPr>
          <p:cNvPr id="4" name="Slide Image Placeholder 3"/>
          <p:cNvSpPr>
            <a:spLocks noGrp="1" noRot="1" noChangeAspect="1"/>
          </p:cNvSpPr>
          <p:nvPr>
            <p:ph type="sldImg" idx="2"/>
          </p:nvPr>
        </p:nvSpPr>
        <p:spPr>
          <a:xfrm>
            <a:off x="1189038" y="701675"/>
            <a:ext cx="4675187" cy="3508375"/>
          </a:xfrm>
          <a:prstGeom prst="rect">
            <a:avLst/>
          </a:prstGeom>
          <a:noFill/>
          <a:ln w="12700">
            <a:solidFill>
              <a:prstClr val="black"/>
            </a:solidFill>
          </a:ln>
        </p:spPr>
        <p:txBody>
          <a:bodyPr vert="horz" wrap="square" lIns="93764" tIns="46883" rIns="93764" bIns="46883"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5965" y="4445084"/>
            <a:ext cx="5641333" cy="4210207"/>
          </a:xfrm>
          <a:prstGeom prst="rect">
            <a:avLst/>
          </a:prstGeom>
        </p:spPr>
        <p:txBody>
          <a:bodyPr vert="horz" wrap="square" lIns="93764" tIns="46883" rIns="93764" bIns="46883"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86972"/>
            <a:ext cx="3057053" cy="468156"/>
          </a:xfrm>
          <a:prstGeom prst="rect">
            <a:avLst/>
          </a:prstGeom>
        </p:spPr>
        <p:txBody>
          <a:bodyPr vert="horz" wrap="square" lIns="93764" tIns="46883" rIns="93764" bIns="46883" numCol="1" anchor="b" anchorCtr="0" compatLnSpc="1">
            <a:prstTxWarp prst="textNoShape">
              <a:avLst/>
            </a:prstTxWarp>
          </a:bodyPr>
          <a:lstStyle>
            <a:lvl1pPr>
              <a:defRPr sz="1200">
                <a:latin typeface="Calibri" pitchFamily="-112" charset="0"/>
              </a:defRPr>
            </a:lvl1pPr>
          </a:lstStyle>
          <a:p>
            <a:pPr>
              <a:defRPr/>
            </a:pPr>
            <a:endParaRPr lang="en-US" dirty="0"/>
          </a:p>
        </p:txBody>
      </p:sp>
      <p:sp>
        <p:nvSpPr>
          <p:cNvPr id="7" name="Slide Number Placeholder 6"/>
          <p:cNvSpPr>
            <a:spLocks noGrp="1"/>
          </p:cNvSpPr>
          <p:nvPr>
            <p:ph type="sldNum" sz="quarter" idx="5"/>
          </p:nvPr>
        </p:nvSpPr>
        <p:spPr>
          <a:xfrm>
            <a:off x="3994614" y="8886972"/>
            <a:ext cx="3057053" cy="468156"/>
          </a:xfrm>
          <a:prstGeom prst="rect">
            <a:avLst/>
          </a:prstGeom>
        </p:spPr>
        <p:txBody>
          <a:bodyPr vert="horz" wrap="square" lIns="93764" tIns="46883" rIns="93764" bIns="46883" numCol="1" anchor="b" anchorCtr="0" compatLnSpc="1">
            <a:prstTxWarp prst="textNoShape">
              <a:avLst/>
            </a:prstTxWarp>
          </a:bodyPr>
          <a:lstStyle>
            <a:lvl1pPr algn="r">
              <a:defRPr sz="1200">
                <a:latin typeface="Calibri" pitchFamily="-112" charset="0"/>
              </a:defRPr>
            </a:lvl1pPr>
          </a:lstStyle>
          <a:p>
            <a:pPr>
              <a:defRPr/>
            </a:pPr>
            <a:fld id="{ED76E295-85E5-4807-9DD8-BC362AC86073}" type="slidenum">
              <a:rPr lang="en-US"/>
              <a:pPr>
                <a:defRPr/>
              </a:pPr>
              <a:t>‹#›</a:t>
            </a:fld>
            <a:endParaRPr lang="en-US" dirty="0"/>
          </a:p>
        </p:txBody>
      </p:sp>
    </p:spTree>
    <p:extLst>
      <p:ext uri="{BB962C8B-B14F-4D97-AF65-F5344CB8AC3E}">
        <p14:creationId xmlns:p14="http://schemas.microsoft.com/office/powerpoint/2010/main" val="2474948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pitchFamily="-112" charset="-128"/>
                <a:cs typeface="+mn-cs"/>
              </a:rPr>
              <a:t>Do you ever drive down the road and then you see a yard that really catches your attention? There are many people out there who can just mow a lawn but it takes the work of a dedicated company to really catch someone’s eye. We are a premium landscape contractor that is dedicated to offering an eye-catching service.</a:t>
            </a:r>
            <a:endParaRPr lang="en-US" sz="1200" kern="1200" dirty="0">
              <a:solidFill>
                <a:schemeClr val="tx1"/>
              </a:solidFill>
              <a:effectLst/>
              <a:latin typeface="+mn-lt"/>
              <a:ea typeface="ＭＳ Ｐゴシック" pitchFamily="-112"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a:lstStyle/>
          <a:p>
            <a:r>
              <a:rPr lang="en-US" dirty="0" smtClean="0">
                <a:ea typeface="ＭＳ Ｐゴシック" charset="-128"/>
              </a:rPr>
              <a:t>I will gain</a:t>
            </a:r>
            <a:r>
              <a:rPr lang="en-US" baseline="0" dirty="0" smtClean="0">
                <a:ea typeface="ＭＳ Ｐゴシック" charset="-128"/>
              </a:rPr>
              <a:t> the public awareness of my company by advertising in the local newspaper and by distributing flyers to individual homes and business. People will be inclined to purchase my services after they have seen a portfolio of my previous work. Customer retention is a priority in my business and therefore I will provide a great service but more importantly be reliable.</a:t>
            </a:r>
            <a:endParaRPr lang="en-US" dirty="0"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94614" y="8886972"/>
            <a:ext cx="3057053" cy="468156"/>
          </a:xfrm>
          <a:prstGeom prst="rect">
            <a:avLst/>
          </a:prstGeom>
          <a:noFill/>
          <a:ln w="9525">
            <a:noFill/>
            <a:miter lim="800000"/>
            <a:headEnd/>
            <a:tailEnd/>
          </a:ln>
        </p:spPr>
        <p:txBody>
          <a:bodyPr lIns="93764" tIns="46883" rIns="93764" bIns="46883" anchor="b"/>
          <a:lstStyle/>
          <a:p>
            <a:pPr algn="r"/>
            <a:fld id="{FCE2FCAE-E7F3-44DB-B049-E2C5163DEE9D}" type="slidenum">
              <a:rPr lang="en-US" sz="1200">
                <a:latin typeface="Calibri" pitchFamily="34" charset="0"/>
              </a:rPr>
              <a:pPr algn="r"/>
              <a:t>11</a:t>
            </a:fld>
            <a:endParaRPr lang="en-US" sz="1200" dirty="0">
              <a:latin typeface="Calibri"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40756" y="4302880"/>
            <a:ext cx="5171754" cy="4210206"/>
          </a:xfrm>
          <a:noFill/>
        </p:spPr>
        <p:txBody>
          <a:bodyPr/>
          <a:lstStyle/>
          <a:p>
            <a:pPr algn="just">
              <a:lnSpc>
                <a:spcPct val="80000"/>
              </a:lnSpc>
            </a:pPr>
            <a:r>
              <a:rPr lang="en-US" sz="900" dirty="0" smtClean="0">
                <a:ea typeface="ＭＳ Ｐゴシック" charset="-128"/>
              </a:rPr>
              <a:t>One unit of sale is 1 worker hour. My direct costs are $10 for labor and $2.50 for fuel</a:t>
            </a:r>
            <a:r>
              <a:rPr lang="en-US" sz="900" baseline="0" dirty="0" smtClean="0">
                <a:ea typeface="ＭＳ Ｐゴシック" charset="-128"/>
              </a:rPr>
              <a:t> </a:t>
            </a:r>
            <a:r>
              <a:rPr lang="en-US" sz="900" dirty="0" smtClean="0">
                <a:ea typeface="ＭＳ Ｐゴシック" charset="-128"/>
              </a:rPr>
              <a:t>which gives me a total cost of $12.50 per unit.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r>
              <a:rPr lang="en-US" dirty="0" smtClean="0">
                <a:ea typeface="ＭＳ Ｐゴシック" charset="-128"/>
              </a:rPr>
              <a:t>I</a:t>
            </a:r>
            <a:r>
              <a:rPr lang="en-US" baseline="0" dirty="0" smtClean="0">
                <a:ea typeface="ＭＳ Ｐゴシック" charset="-128"/>
              </a:rPr>
              <a:t> sell one unit for $35.00. After my costs of $12.50, my gross profit is $22.50 per unit.</a:t>
            </a:r>
            <a:endParaRPr lang="en-US" dirty="0"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a:lstStyle/>
          <a:p>
            <a:r>
              <a:rPr lang="en-US" dirty="0" smtClean="0">
                <a:ea typeface="ＭＳ Ｐゴシック" charset="-128"/>
              </a:rPr>
              <a:t>After paying myself and other expenses</a:t>
            </a:r>
            <a:r>
              <a:rPr lang="en-US" baseline="0" dirty="0" smtClean="0">
                <a:ea typeface="ＭＳ Ｐゴシック" charset="-128"/>
              </a:rPr>
              <a:t> such as insurance, advertising, and utilities, my monthly costs are about $1,650.</a:t>
            </a:r>
            <a:endParaRPr lang="en-US" dirty="0"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plan to spend 40 hours a week on my business</a:t>
            </a:r>
            <a:r>
              <a:rPr lang="en-US" baseline="0" dirty="0" smtClean="0"/>
              <a:t>. This gives me enough time to work and complete all the </a:t>
            </a:r>
            <a:r>
              <a:rPr lang="en-US" baseline="0" dirty="0" err="1" smtClean="0"/>
              <a:t>neccesary</a:t>
            </a:r>
            <a:r>
              <a:rPr lang="en-US" baseline="0" dirty="0" smtClean="0"/>
              <a:t> paperwork including billing and expense recording.</a:t>
            </a:r>
            <a:endParaRPr lang="en-US" dirty="0"/>
          </a:p>
        </p:txBody>
      </p:sp>
      <p:sp>
        <p:nvSpPr>
          <p:cNvPr id="4" name="Slide Number Placeholder 3"/>
          <p:cNvSpPr>
            <a:spLocks noGrp="1"/>
          </p:cNvSpPr>
          <p:nvPr>
            <p:ph type="sldNum" sz="quarter" idx="10"/>
          </p:nvPr>
        </p:nvSpPr>
        <p:spPr/>
        <p:txBody>
          <a:bodyPr/>
          <a:lstStyle/>
          <a:p>
            <a:pPr>
              <a:defRPr/>
            </a:pPr>
            <a:fld id="{ED76E295-85E5-4807-9DD8-BC362AC86073}" type="slidenum">
              <a:rPr lang="en-US" smtClean="0"/>
              <a:pPr>
                <a:defRPr/>
              </a:pPr>
              <a:t>14</a:t>
            </a:fld>
            <a:endParaRPr lang="en-US" dirty="0"/>
          </a:p>
        </p:txBody>
      </p:sp>
    </p:spTree>
    <p:extLst>
      <p:ext uri="{BB962C8B-B14F-4D97-AF65-F5344CB8AC3E}">
        <p14:creationId xmlns:p14="http://schemas.microsoft.com/office/powerpoint/2010/main" val="3237224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r>
              <a:rPr lang="en-US" dirty="0" smtClean="0">
                <a:ea typeface="ＭＳ Ｐゴシック" charset="-128"/>
              </a:rPr>
              <a:t>I had predicted that sales would be low</a:t>
            </a:r>
            <a:r>
              <a:rPr lang="en-US" baseline="0" dirty="0" smtClean="0">
                <a:ea typeface="ＭＳ Ｐゴシック" charset="-128"/>
              </a:rPr>
              <a:t> between November to February but during this year, my sales were over 3 times what I had predicted.  Spring also came early compared to last year and I started providing services in April. Sales will still be highest during the summer months of June to September.</a:t>
            </a:r>
            <a:endParaRPr lang="en-US" dirty="0"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r>
              <a:rPr lang="en-US" dirty="0" smtClean="0">
                <a:ea typeface="ＭＳ Ｐゴシック" charset="-128"/>
              </a:rPr>
              <a:t>I predict to sell 2,880</a:t>
            </a:r>
            <a:r>
              <a:rPr lang="en-US" baseline="0" dirty="0" smtClean="0">
                <a:ea typeface="ＭＳ Ｐゴシック" charset="-128"/>
              </a:rPr>
              <a:t> units per year at $35 per unit. This brings me $100,800 in gross revenue. After direct cost of goods, and all other expenses, my net profit will be $26,850.</a:t>
            </a:r>
            <a:endParaRPr lang="en-US" b="1" dirty="0"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r>
              <a:rPr lang="en-US" dirty="0" smtClean="0">
                <a:ea typeface="ＭＳ Ｐゴシック" charset="-128"/>
              </a:rPr>
              <a:t>I have already</a:t>
            </a:r>
            <a:r>
              <a:rPr lang="en-US" baseline="0" dirty="0" smtClean="0">
                <a:ea typeface="ＭＳ Ｐゴシック" charset="-128"/>
              </a:rPr>
              <a:t> started my business in 2008. However when I first started, I had to buy equipment and advertise with a startup investment of $1,700.</a:t>
            </a:r>
            <a:endParaRPr lang="en-US" dirty="0"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r>
              <a:rPr lang="en-US" dirty="0" smtClean="0">
                <a:ea typeface="ＭＳ Ｐゴシック" charset="-128"/>
              </a:rPr>
              <a:t>During my first year, I had a 176% return</a:t>
            </a:r>
            <a:r>
              <a:rPr lang="en-US" baseline="0" dirty="0" smtClean="0">
                <a:ea typeface="ＭＳ Ｐゴシック" charset="-128"/>
              </a:rPr>
              <a:t> on investment. I predict to have a 27% return on sales during this year.</a:t>
            </a:r>
            <a:endParaRPr lang="en-US" dirty="0"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financing came from $600 from my personal savings and an $1100 loan from my mother. </a:t>
            </a:r>
            <a:endParaRPr lang="en-US" dirty="0"/>
          </a:p>
        </p:txBody>
      </p:sp>
      <p:sp>
        <p:nvSpPr>
          <p:cNvPr id="4" name="Slide Number Placeholder 3"/>
          <p:cNvSpPr>
            <a:spLocks noGrp="1"/>
          </p:cNvSpPr>
          <p:nvPr>
            <p:ph type="sldNum" sz="quarter" idx="10"/>
          </p:nvPr>
        </p:nvSpPr>
        <p:spPr/>
        <p:txBody>
          <a:bodyPr/>
          <a:lstStyle/>
          <a:p>
            <a:pPr>
              <a:defRPr/>
            </a:pPr>
            <a:fld id="{ED76E295-85E5-4807-9DD8-BC362AC86073}" type="slidenum">
              <a:rPr lang="en-US" smtClean="0"/>
              <a:pPr>
                <a:defRPr/>
              </a:pPr>
              <a:t>19</a:t>
            </a:fld>
            <a:endParaRPr lang="en-US" dirty="0"/>
          </a:p>
        </p:txBody>
      </p:sp>
    </p:spTree>
    <p:extLst>
      <p:ext uri="{BB962C8B-B14F-4D97-AF65-F5344CB8AC3E}">
        <p14:creationId xmlns:p14="http://schemas.microsoft.com/office/powerpoint/2010/main" val="90103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pitchFamily="-112" charset="-128"/>
                <a:cs typeface="+mn-cs"/>
              </a:rPr>
              <a:t>Hello, my name is Zack Quinn, I am a junior at Pathways to Technology and my company is ZAQ Landscaping. </a:t>
            </a:r>
            <a:endParaRPr lang="en-US" sz="1200" kern="1200" dirty="0">
              <a:solidFill>
                <a:schemeClr val="tx1"/>
              </a:solidFill>
              <a:effectLst/>
              <a:latin typeface="+mn-lt"/>
              <a:ea typeface="ＭＳ Ｐゴシック" pitchFamily="-112"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8000"/>
                </a:solidFill>
                <a:ea typeface="ＭＳ Ｐゴシック" charset="-128"/>
              </a:rPr>
              <a:t>My company will donate 5% of its total profit to Food Share, a local non-profit company that distributes food to those in need. I have been personally donating to this organization for seven years and I feel that as my business profits increase, I will give to others in need. We will place the </a:t>
            </a:r>
            <a:r>
              <a:rPr lang="en-US" sz="1200" dirty="0" err="1" smtClean="0">
                <a:solidFill>
                  <a:srgbClr val="008000"/>
                </a:solidFill>
                <a:ea typeface="ＭＳ Ｐゴシック" charset="-128"/>
              </a:rPr>
              <a:t>FoodShare</a:t>
            </a:r>
            <a:r>
              <a:rPr lang="en-US" sz="1200" dirty="0" smtClean="0">
                <a:solidFill>
                  <a:srgbClr val="008000"/>
                </a:solidFill>
                <a:ea typeface="ＭＳ Ｐゴシック" charset="-128"/>
              </a:rPr>
              <a:t> logo on our invoices to let customers know that they will be making a donation with every payment. </a:t>
            </a:r>
          </a:p>
          <a:p>
            <a:endParaRPr lang="en-US" dirty="0"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a:lstStyle/>
          <a:p>
            <a:r>
              <a:rPr lang="en-US" dirty="0" smtClean="0">
                <a:ea typeface="ＭＳ Ｐゴシック" charset="-128"/>
              </a:rPr>
              <a:t>In</a:t>
            </a:r>
            <a:r>
              <a:rPr lang="en-US" baseline="0" dirty="0" smtClean="0">
                <a:ea typeface="ＭＳ Ｐゴシック" charset="-128"/>
              </a:rPr>
              <a:t> my business, I plan to gain more customers and grow my revenue. Later I plan to start a franchise and go national. I personally want to go on to college to study Business and Engineering. </a:t>
            </a:r>
            <a:endParaRPr lang="en-US" dirty="0"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endParaRPr lang="en-US" dirty="0"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pPr defTabSz="920161">
              <a:defRPr/>
            </a:pPr>
            <a:r>
              <a:rPr lang="en-US" dirty="0" smtClean="0">
                <a:solidFill>
                  <a:srgbClr val="10253F"/>
                </a:solidFill>
                <a:latin typeface="Myriad Web Pro" pitchFamily="34" charset="0"/>
                <a:ea typeface="ＭＳ Ｐゴシック" charset="-128"/>
              </a:rPr>
              <a:t>The goal of ZAQ Landscaping is to provide competitively superior landscape and snowplowing services at an affordable price with 100% satisfaction guaranteed. ZAQ Landscaping is a company that prides itself on honesty, reliability, and dependability. </a:t>
            </a:r>
          </a:p>
          <a:p>
            <a:endParaRPr lang="en-US" dirty="0"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r>
              <a:rPr lang="en-US" dirty="0" smtClean="0">
                <a:ea typeface="ＭＳ Ｐゴシック" charset="-128"/>
              </a:rPr>
              <a:t>ZAQ Landscaping is a service </a:t>
            </a:r>
            <a:r>
              <a:rPr lang="en-US" baseline="0" dirty="0" smtClean="0">
                <a:ea typeface="ＭＳ Ｐゴシック" charset="-128"/>
              </a:rPr>
              <a:t>business that provides landscaping, lawn care, and snowplowing services.   </a:t>
            </a:r>
            <a:endParaRPr lang="en-US" dirty="0"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r>
              <a:rPr lang="en-US" dirty="0" smtClean="0">
                <a:ea typeface="ＭＳ Ｐゴシック" charset="-128"/>
              </a:rPr>
              <a:t>I am qualified to run this business because</a:t>
            </a:r>
            <a:r>
              <a:rPr lang="en-US" baseline="0" dirty="0" smtClean="0">
                <a:ea typeface="ＭＳ Ｐゴシック" charset="-128"/>
              </a:rPr>
              <a:t> first, I have already been successfully operating it for three years. Also, I have been taking an Entrepreneurship Course as a part of my High School Curriculum. Finally, and most important, I have loyal and motivated people that work for my company.</a:t>
            </a:r>
            <a:endParaRPr lang="en-US" dirty="0"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r>
              <a:rPr lang="en-US" dirty="0" smtClean="0">
                <a:ea typeface="ＭＳ Ｐゴシック" charset="-128"/>
              </a:rPr>
              <a:t>Landscaping is a $50 billion dollar</a:t>
            </a:r>
            <a:r>
              <a:rPr lang="en-US" baseline="0" dirty="0" smtClean="0">
                <a:ea typeface="ＭＳ Ｐゴシック" charset="-128"/>
              </a:rPr>
              <a:t> a year industry. My business is geared towards private homeowners, churches, and commercial businesses. Out of 877,000 people in the Hartford County, my potential market is about 87,000.</a:t>
            </a:r>
            <a:endParaRPr lang="en-US" dirty="0"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a:lstStyle/>
          <a:p>
            <a:r>
              <a:rPr lang="en-US" dirty="0" smtClean="0">
                <a:ea typeface="ＭＳ Ｐゴシック" charset="-128"/>
              </a:rPr>
              <a:t>My consumers are in the Hartford County. They are adults who do not have the time for</a:t>
            </a:r>
            <a:r>
              <a:rPr lang="en-US" baseline="0" dirty="0" smtClean="0">
                <a:ea typeface="ＭＳ Ｐゴシック" charset="-128"/>
              </a:rPr>
              <a:t> yard work and also businesses who want to promote their business by displaying beautiful landscaping. Consumers in lower end neighborhoods may not purchase as many of my services as other people but they still will receive the same high quality service. </a:t>
            </a:r>
            <a:endParaRPr lang="en-US" dirty="0"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r>
              <a:rPr lang="en-US" dirty="0" smtClean="0">
                <a:ea typeface="ＭＳ Ｐゴシック" charset="-128"/>
              </a:rPr>
              <a:t>I</a:t>
            </a:r>
            <a:r>
              <a:rPr lang="en-US" baseline="0" dirty="0" smtClean="0">
                <a:ea typeface="ＭＳ Ｐゴシック" charset="-128"/>
              </a:rPr>
              <a:t> am competing against other landscaping companies such as Bluestone Landscapes but also private homeowners. Bluestone has been around for almost 25 years and they offer a quality service yet they are very expensive. Homeowners may do their own yard work to save on costs but their own service will not be as good as a professional service. ZAQ Landscaping offers the best mix with superior quality and affordable pricing.</a:t>
            </a:r>
            <a:endParaRPr lang="en-US" dirty="0"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94614" y="8886972"/>
            <a:ext cx="3057053" cy="468156"/>
          </a:xfrm>
          <a:prstGeom prst="rect">
            <a:avLst/>
          </a:prstGeom>
          <a:noFill/>
          <a:ln w="9525">
            <a:noFill/>
            <a:miter lim="800000"/>
            <a:headEnd/>
            <a:tailEnd/>
          </a:ln>
        </p:spPr>
        <p:txBody>
          <a:bodyPr lIns="93764" tIns="46883" rIns="93764" bIns="46883" anchor="b"/>
          <a:lstStyle/>
          <a:p>
            <a:pPr algn="r" defTabSz="937734"/>
            <a:fld id="{F6BC58CD-7826-4F72-B763-20D84D9CF5BE}" type="slidenum">
              <a:rPr lang="en-US" sz="1200"/>
              <a:pPr algn="r" defTabSz="937734"/>
              <a:t>9</a:t>
            </a:fld>
            <a:endParaRPr lang="en-US" sz="1200" dirty="0"/>
          </a:p>
        </p:txBody>
      </p:sp>
      <p:sp>
        <p:nvSpPr>
          <p:cNvPr id="40963" name="Rectangle 2"/>
          <p:cNvSpPr>
            <a:spLocks noGrp="1" noRot="1" noChangeAspect="1" noTextEdit="1"/>
          </p:cNvSpPr>
          <p:nvPr>
            <p:ph type="sldImg"/>
          </p:nvPr>
        </p:nvSpPr>
        <p:spPr bwMode="auto">
          <a:noFill/>
          <a:ln>
            <a:solidFill>
              <a:srgbClr val="000000"/>
            </a:solidFill>
            <a:miter lim="800000"/>
            <a:headEnd/>
            <a:tailEnd/>
          </a:ln>
        </p:spPr>
      </p:sp>
      <p:sp>
        <p:nvSpPr>
          <p:cNvPr id="40964" name="Rectangle 3"/>
          <p:cNvSpPr>
            <a:spLocks noGrp="1"/>
          </p:cNvSpPr>
          <p:nvPr>
            <p:ph type="body" idx="1"/>
          </p:nvPr>
        </p:nvSpPr>
        <p:spPr bwMode="auto">
          <a:noFill/>
        </p:spPr>
        <p:txBody>
          <a:bodyPr lIns="93759" tIns="46880" rIns="93759" bIns="46880"/>
          <a:lstStyle/>
          <a:p>
            <a:pPr eaLnBrk="1" hangingPunct="1"/>
            <a:r>
              <a:rPr lang="en-US" dirty="0" smtClean="0">
                <a:ea typeface="ＭＳ Ｐゴシック" charset="-128"/>
              </a:rPr>
              <a:t>I am marketing my Landscape and Snowplowing</a:t>
            </a:r>
            <a:r>
              <a:rPr lang="en-US" baseline="0" dirty="0" smtClean="0">
                <a:ea typeface="ＭＳ Ｐゴシック" charset="-128"/>
              </a:rPr>
              <a:t> </a:t>
            </a:r>
            <a:r>
              <a:rPr lang="en-US" dirty="0" smtClean="0">
                <a:ea typeface="ＭＳ Ｐゴシック" charset="-128"/>
              </a:rPr>
              <a:t>services</a:t>
            </a:r>
            <a:r>
              <a:rPr lang="en-US" baseline="0" dirty="0" smtClean="0">
                <a:ea typeface="ＭＳ Ｐゴシック" charset="-128"/>
              </a:rPr>
              <a:t> to residents and institutions in the Hartford County. I will promote my business over the internet, flyers, and advertisements in newspapers. </a:t>
            </a:r>
            <a:endParaRPr lang="en-US" dirty="0"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t>3/5/2009</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909244B-CB7E-40CE-BC04-32A63A327594}"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3/5/2009</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8ADA20-0F1E-4C6F-B4EB-BACBC58F527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3/5/2009</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8E9C2D-98E7-4CE7-AF08-36D82CE5454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Oval 3"/>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5"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7" name="Title 6"/>
          <p:cNvSpPr txBox="1">
            <a:spLocks/>
          </p:cNvSpPr>
          <p:nvPr userDrawn="1"/>
        </p:nvSpPr>
        <p:spPr>
          <a:xfrm>
            <a:off x="2667000" y="381000"/>
            <a:ext cx="6169025" cy="2163763"/>
          </a:xfrm>
          <a:prstGeom prst="rect">
            <a:avLst/>
          </a:prstGeom>
        </p:spPr>
        <p:txBody>
          <a:bodyPr anchor="ctr">
            <a:normAutofit/>
          </a:bodyPr>
          <a:lstStyle/>
          <a:p>
            <a:pPr>
              <a:defRPr/>
            </a:pPr>
            <a:endParaRPr lang="en-US" sz="4100" dirty="0">
              <a:latin typeface="Lucida Sans" pitchFamily="-112" charset="0"/>
            </a:endParaRPr>
          </a:p>
        </p:txBody>
      </p:sp>
      <p:sp>
        <p:nvSpPr>
          <p:cNvPr id="8"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ndParaRPr>
          </a:p>
        </p:txBody>
      </p:sp>
      <p:sp>
        <p:nvSpPr>
          <p:cNvPr id="9" name="TextBox 8"/>
          <p:cNvSpPr txBox="1"/>
          <p:nvPr userDrawn="1"/>
        </p:nvSpPr>
        <p:spPr>
          <a:xfrm>
            <a:off x="457200" y="2667000"/>
            <a:ext cx="2362200" cy="400050"/>
          </a:xfrm>
          <a:prstGeom prst="rect">
            <a:avLst/>
          </a:prstGeom>
          <a:noFill/>
        </p:spPr>
        <p:txBody>
          <a:bodyPr>
            <a:spAutoFit/>
          </a:bodyPr>
          <a:lstStyle/>
          <a:p>
            <a:pPr>
              <a:defRPr/>
            </a:pPr>
            <a:r>
              <a:rPr lang="en-US" sz="2000" dirty="0">
                <a:solidFill>
                  <a:srgbClr val="10253F"/>
                </a:solidFill>
                <a:latin typeface="Corbel" pitchFamily="-112"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Myriad Web Pro" pitchFamily="34" charset="0"/>
              </a:defRPr>
            </a:lvl2pPr>
            <a:lvl3pPr>
              <a:defRPr>
                <a:latin typeface="Myriad Web Pro" pitchFamily="34" charset="0"/>
              </a:defRPr>
            </a:lvl3pPr>
            <a:lvl4pPr>
              <a:defRPr>
                <a:latin typeface="Myriad Web Pro" pitchFamily="34" charset="0"/>
              </a:defRPr>
            </a:lvl4pPr>
            <a:lvl5pPr>
              <a:defRPr>
                <a:latin typeface="Myriad Web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10" name="Slide Number Placeholder 5"/>
          <p:cNvSpPr>
            <a:spLocks noGrp="1"/>
          </p:cNvSpPr>
          <p:nvPr>
            <p:ph type="sldNum" sz="quarter" idx="10"/>
          </p:nvPr>
        </p:nvSpPr>
        <p:spPr>
          <a:xfrm>
            <a:off x="8170863" y="6488113"/>
            <a:ext cx="381000" cy="212725"/>
          </a:xfrm>
        </p:spPr>
        <p:txBody>
          <a:bodyPr anchor="ctr" anchorCtr="1"/>
          <a:lstStyle>
            <a:lvl1pPr>
              <a:defRPr sz="1400" b="1">
                <a:solidFill>
                  <a:srgbClr val="984807"/>
                </a:solidFill>
                <a:latin typeface="Myriad Web Pro" pitchFamily="34" charset="0"/>
              </a:defRPr>
            </a:lvl1pPr>
          </a:lstStyle>
          <a:p>
            <a:pPr>
              <a:defRPr/>
            </a:pPr>
            <a:fld id="{A6D8359B-CBAB-4BAB-AC30-FF97BC6190C1}" type="slidenum">
              <a:rPr lang="en-US"/>
              <a:pPr>
                <a:defRPr/>
              </a:pPr>
              <a:t>‹#›</a:t>
            </a:fld>
            <a:endParaRPr lang="en-US" dirty="0"/>
          </a:p>
        </p:txBody>
      </p:sp>
      <p:sp>
        <p:nvSpPr>
          <p:cNvPr id="11" name="Footer Placeholder 4"/>
          <p:cNvSpPr>
            <a:spLocks noGrp="1"/>
          </p:cNvSpPr>
          <p:nvPr>
            <p:ph type="ftr" sz="quarter" idx="11"/>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Corbe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Myriad Web Pro" pitchFamily="34" charset="0"/>
              </a:defRPr>
            </a:lvl1pPr>
            <a:lvl2pPr>
              <a:buClr>
                <a:srgbClr val="C00000"/>
              </a:buClr>
              <a:buFont typeface="Wingdings 2" pitchFamily="18" charset="2"/>
              <a:buChar char=""/>
              <a:defRPr sz="2000">
                <a:latin typeface="Myriad Web Pro"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dirty="0"/>
          </a:p>
        </p:txBody>
      </p:sp>
      <p:sp>
        <p:nvSpPr>
          <p:cNvPr id="7" name="Slide Number Placeholder 5"/>
          <p:cNvSpPr>
            <a:spLocks noGrp="1"/>
          </p:cNvSpPr>
          <p:nvPr>
            <p:ph type="sldNum" sz="quarter" idx="11"/>
          </p:nvPr>
        </p:nvSpPr>
        <p:spPr>
          <a:xfrm>
            <a:off x="8170863" y="6488113"/>
            <a:ext cx="381000" cy="212725"/>
          </a:xfrm>
        </p:spPr>
        <p:txBody>
          <a:bodyPr anchor="ctr" anchorCtr="1"/>
          <a:lstStyle>
            <a:lvl1pPr>
              <a:defRPr sz="1400" b="1">
                <a:solidFill>
                  <a:srgbClr val="984807"/>
                </a:solidFill>
                <a:latin typeface="Myriad Web Pro" pitchFamily="34" charset="0"/>
              </a:defRPr>
            </a:lvl1pPr>
          </a:lstStyle>
          <a:p>
            <a:pPr>
              <a:defRPr/>
            </a:pPr>
            <a:fld id="{19F949F3-C78A-4464-B79B-64D2A44B828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Oval 6"/>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8"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4F6FB96A-565A-4D59-851E-10B7CBA31B58}"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Corbe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Myriad Web Pro"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a:buClr>
                <a:schemeClr val="accent6">
                  <a:lumMod val="75000"/>
                </a:schemeClr>
              </a:buClr>
              <a:buSzPct val="80000"/>
              <a:defRPr lang="en-US" sz="2400" kern="1200" dirty="0" smtClean="0">
                <a:solidFill>
                  <a:schemeClr val="bg1"/>
                </a:solidFill>
                <a:latin typeface="Myriad Web Pro" pitchFamily="34" charset="0"/>
                <a:ea typeface="+mj-ea"/>
                <a:cs typeface="+mj-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Oval 2"/>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4"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2D7F0C41-43DE-4ECE-8005-15D71DBDCE5F}"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5"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6"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43966401-F055-4BB2-BA18-68F5AEB90F08}"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lang="en-US" sz="2400" kern="1200" dirty="0" smtClean="0">
                <a:solidFill>
                  <a:schemeClr val="bg1"/>
                </a:solidFill>
                <a:latin typeface="Myriad Web Pro" pitchFamily="34" charset="0"/>
                <a:ea typeface="+mj-ea"/>
                <a:cs typeface="+mj-cs"/>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lang="en-US" sz="2400" kern="1200" dirty="0" smtClean="0">
                <a:solidFill>
                  <a:schemeClr val="bg1"/>
                </a:solidFill>
                <a:latin typeface="Myriad Web Pro" pitchFamily="34" charset="0"/>
                <a:ea typeface="+mj-ea"/>
                <a:cs typeface="+mj-cs"/>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3/5/2009</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909244B-CB7E-40CE-BC04-32A63A32759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3/5/2009</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909244B-CB7E-40CE-BC04-32A63A327594}"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3/5/2009</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8" name="Oval 7"/>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9"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43966401-F055-4BB2-BA18-68F5AEB90F08}"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3/5/2009</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909244B-CB7E-40CE-BC04-32A63A32759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3/5/2009</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6" name="Oval 5"/>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7"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2D7F0C41-43DE-4ECE-8005-15D71DBDCE5F}"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8"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3/5/2009</a:t>
            </a: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8B58755-1417-42BF-B8C4-22A1F3C7CE3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3/5/2009</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119C312-0C2A-43FF-BCD4-6D3A9C9066DB}"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3/5/2009</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DF69D3F-3469-4DC5-A579-4FACFA4B243E}"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3/5/2009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909244B-CB7E-40CE-BC04-32A63A32759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163" r:id="rId12"/>
    <p:sldLayoutId id="2147484164" r:id="rId13"/>
    <p:sldLayoutId id="2147484165" r:id="rId14"/>
    <p:sldLayoutId id="2147484167" r:id="rId15"/>
    <p:sldLayoutId id="2147484168" r:id="rId16"/>
    <p:sldLayoutId id="2147484169"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9"/>
          <p:cNvSpPr txBox="1">
            <a:spLocks noChangeArrowheads="1"/>
          </p:cNvSpPr>
          <p:nvPr/>
        </p:nvSpPr>
        <p:spPr bwMode="auto">
          <a:xfrm>
            <a:off x="3127248" y="1812925"/>
            <a:ext cx="2587752" cy="396875"/>
          </a:xfrm>
          <a:prstGeom prst="rect">
            <a:avLst/>
          </a:prstGeom>
          <a:solidFill>
            <a:schemeClr val="accent1">
              <a:alpha val="75000"/>
            </a:schemeClr>
          </a:solidFill>
          <a:ln w="9525">
            <a:solidFill>
              <a:schemeClr val="tx1"/>
            </a:solidFill>
            <a:miter lim="800000"/>
            <a:headEnd/>
            <a:tailEnd/>
          </a:ln>
        </p:spPr>
        <p:txBody>
          <a:bodyPr wrap="square">
            <a:spAutoFit/>
          </a:bodyPr>
          <a:lstStyle/>
          <a:p>
            <a:pPr algn="ctr">
              <a:spcBef>
                <a:spcPct val="50000"/>
              </a:spcBef>
            </a:pPr>
            <a:r>
              <a:rPr lang="en-US" sz="2000" b="1" dirty="0">
                <a:latin typeface="Trebuchet MS" pitchFamily="34" charset="0"/>
              </a:rPr>
              <a:t>Purchase</a:t>
            </a:r>
          </a:p>
        </p:txBody>
      </p:sp>
      <p:sp>
        <p:nvSpPr>
          <p:cNvPr id="20488" name="Text Box 10"/>
          <p:cNvSpPr txBox="1">
            <a:spLocks noChangeArrowheads="1"/>
          </p:cNvSpPr>
          <p:nvPr/>
        </p:nvSpPr>
        <p:spPr bwMode="auto">
          <a:xfrm>
            <a:off x="5715000" y="1812925"/>
            <a:ext cx="2587752" cy="396875"/>
          </a:xfrm>
          <a:prstGeom prst="rect">
            <a:avLst/>
          </a:prstGeom>
          <a:solidFill>
            <a:schemeClr val="accent1">
              <a:alpha val="75000"/>
            </a:schemeClr>
          </a:solidFill>
          <a:ln w="9525">
            <a:solidFill>
              <a:schemeClr val="tx1"/>
            </a:solidFill>
            <a:miter lim="800000"/>
            <a:headEnd/>
            <a:tailEnd/>
          </a:ln>
        </p:spPr>
        <p:txBody>
          <a:bodyPr>
            <a:spAutoFit/>
          </a:bodyPr>
          <a:lstStyle/>
          <a:p>
            <a:pPr algn="ctr">
              <a:spcBef>
                <a:spcPct val="50000"/>
              </a:spcBef>
            </a:pPr>
            <a:r>
              <a:rPr lang="en-US" sz="2000" b="1" dirty="0">
                <a:latin typeface="Trebuchet MS" pitchFamily="34" charset="0"/>
              </a:rPr>
              <a:t>Retention</a:t>
            </a:r>
          </a:p>
        </p:txBody>
      </p:sp>
      <p:sp>
        <p:nvSpPr>
          <p:cNvPr id="20489" name="Text Box 11"/>
          <p:cNvSpPr txBox="1">
            <a:spLocks noChangeArrowheads="1"/>
          </p:cNvSpPr>
          <p:nvPr/>
        </p:nvSpPr>
        <p:spPr bwMode="auto">
          <a:xfrm>
            <a:off x="3127248" y="2209799"/>
            <a:ext cx="2587752" cy="2743200"/>
          </a:xfrm>
          <a:prstGeom prst="rect">
            <a:avLst/>
          </a:prstGeom>
          <a:solidFill>
            <a:srgbClr val="E9EDF4"/>
          </a:solidFill>
          <a:ln w="9525">
            <a:solidFill>
              <a:schemeClr val="tx1"/>
            </a:solidFill>
            <a:miter lim="800000"/>
            <a:headEnd/>
            <a:tailEnd/>
          </a:ln>
        </p:spPr>
        <p:txBody>
          <a:bodyPr wrap="square">
            <a:spAutoFit/>
          </a:bodyPr>
          <a:lstStyle/>
          <a:p>
            <a:pPr algn="ctr">
              <a:lnSpc>
                <a:spcPct val="80000"/>
              </a:lnSpc>
              <a:spcBef>
                <a:spcPct val="20000"/>
              </a:spcBef>
            </a:pPr>
            <a:endParaRPr lang="en-US" dirty="0"/>
          </a:p>
          <a:p>
            <a:pPr marL="285750" indent="-285750" algn="ctr">
              <a:lnSpc>
                <a:spcPct val="80000"/>
              </a:lnSpc>
              <a:spcBef>
                <a:spcPct val="20000"/>
              </a:spcBef>
              <a:buFont typeface="Arial" pitchFamily="34" charset="0"/>
              <a:buChar char="•"/>
            </a:pPr>
            <a:endParaRPr lang="en-US" dirty="0" smtClean="0"/>
          </a:p>
          <a:p>
            <a:pPr marL="285750" indent="-285750" algn="ctr">
              <a:lnSpc>
                <a:spcPct val="80000"/>
              </a:lnSpc>
              <a:spcBef>
                <a:spcPct val="20000"/>
              </a:spcBef>
              <a:buFont typeface="Arial" pitchFamily="34" charset="0"/>
              <a:buChar char="•"/>
            </a:pPr>
            <a:r>
              <a:rPr lang="en-US" dirty="0" smtClean="0"/>
              <a:t>Portfolio of previous work</a:t>
            </a:r>
          </a:p>
          <a:p>
            <a:pPr marL="285750" indent="-285750" algn="ctr">
              <a:lnSpc>
                <a:spcPct val="80000"/>
              </a:lnSpc>
              <a:spcBef>
                <a:spcPct val="20000"/>
              </a:spcBef>
              <a:buFont typeface="Arial" pitchFamily="34" charset="0"/>
              <a:buChar char="•"/>
            </a:pPr>
            <a:r>
              <a:rPr lang="en-US" dirty="0" smtClean="0"/>
              <a:t>Letters of reference</a:t>
            </a:r>
          </a:p>
          <a:p>
            <a:pPr marL="285750" indent="-285750" algn="ctr">
              <a:lnSpc>
                <a:spcPct val="80000"/>
              </a:lnSpc>
              <a:spcBef>
                <a:spcPct val="20000"/>
              </a:spcBef>
              <a:buFont typeface="Arial" pitchFamily="34" charset="0"/>
              <a:buChar char="•"/>
            </a:pPr>
            <a:r>
              <a:rPr lang="en-US" dirty="0"/>
              <a:t>Referrals and Word of Mouth</a:t>
            </a:r>
          </a:p>
          <a:p>
            <a:pPr algn="ctr">
              <a:lnSpc>
                <a:spcPct val="80000"/>
              </a:lnSpc>
              <a:spcBef>
                <a:spcPct val="20000"/>
              </a:spcBef>
            </a:pPr>
            <a:r>
              <a:rPr lang="en-US" dirty="0" smtClean="0"/>
              <a:t> </a:t>
            </a:r>
            <a:endParaRPr lang="en-US" dirty="0"/>
          </a:p>
          <a:p>
            <a:pPr>
              <a:spcBef>
                <a:spcPct val="50000"/>
              </a:spcBef>
            </a:pPr>
            <a:endParaRPr lang="en-US" sz="2000" dirty="0">
              <a:latin typeface="Trebuchet MS" pitchFamily="34" charset="0"/>
            </a:endParaRPr>
          </a:p>
        </p:txBody>
      </p:sp>
      <p:sp>
        <p:nvSpPr>
          <p:cNvPr id="20490" name="Text Box 12"/>
          <p:cNvSpPr txBox="1">
            <a:spLocks noChangeArrowheads="1"/>
          </p:cNvSpPr>
          <p:nvPr/>
        </p:nvSpPr>
        <p:spPr bwMode="auto">
          <a:xfrm>
            <a:off x="533400" y="2209799"/>
            <a:ext cx="2590800" cy="2743200"/>
          </a:xfrm>
          <a:prstGeom prst="rect">
            <a:avLst/>
          </a:prstGeom>
          <a:solidFill>
            <a:srgbClr val="E9EDF4"/>
          </a:solidFill>
          <a:ln w="9525">
            <a:solidFill>
              <a:schemeClr val="tx1"/>
            </a:solidFill>
            <a:miter lim="800000"/>
            <a:headEnd/>
            <a:tailEnd/>
          </a:ln>
        </p:spPr>
        <p:txBody>
          <a:bodyPr wrap="square">
            <a:spAutoFit/>
          </a:bodyPr>
          <a:lstStyle/>
          <a:p>
            <a:pPr marL="285750" indent="-285750" algn="ctr">
              <a:lnSpc>
                <a:spcPct val="80000"/>
              </a:lnSpc>
              <a:spcBef>
                <a:spcPct val="20000"/>
              </a:spcBef>
              <a:buFont typeface="Arial" pitchFamily="34" charset="0"/>
              <a:buChar char="•"/>
            </a:pPr>
            <a:endParaRPr lang="en-US" dirty="0" smtClean="0"/>
          </a:p>
          <a:p>
            <a:pPr marL="285750" indent="-285750" algn="ctr">
              <a:lnSpc>
                <a:spcPct val="80000"/>
              </a:lnSpc>
              <a:spcBef>
                <a:spcPct val="20000"/>
              </a:spcBef>
              <a:buFont typeface="Arial" pitchFamily="34" charset="0"/>
              <a:buChar char="•"/>
            </a:pPr>
            <a:r>
              <a:rPr lang="en-US" dirty="0" smtClean="0"/>
              <a:t>Distribute flyers </a:t>
            </a:r>
          </a:p>
          <a:p>
            <a:pPr marL="285750" indent="-285750" algn="ctr">
              <a:lnSpc>
                <a:spcPct val="80000"/>
              </a:lnSpc>
              <a:spcBef>
                <a:spcPct val="20000"/>
              </a:spcBef>
              <a:buFont typeface="Arial" pitchFamily="34" charset="0"/>
              <a:buChar char="•"/>
            </a:pPr>
            <a:r>
              <a:rPr lang="en-US" dirty="0"/>
              <a:t>A</a:t>
            </a:r>
            <a:r>
              <a:rPr lang="en-US" dirty="0" smtClean="0"/>
              <a:t>dvertisements in local newspapers</a:t>
            </a:r>
          </a:p>
          <a:p>
            <a:pPr marL="285750" indent="-285750" algn="ctr">
              <a:lnSpc>
                <a:spcPct val="80000"/>
              </a:lnSpc>
              <a:spcBef>
                <a:spcPct val="20000"/>
              </a:spcBef>
              <a:buFont typeface="Arial" pitchFamily="34" charset="0"/>
              <a:buChar char="•"/>
            </a:pPr>
            <a:r>
              <a:rPr lang="en-US" dirty="0" smtClean="0"/>
              <a:t> Promote my website</a:t>
            </a:r>
          </a:p>
          <a:p>
            <a:pPr marL="285750" indent="-285750" algn="ctr">
              <a:lnSpc>
                <a:spcPct val="80000"/>
              </a:lnSpc>
              <a:spcBef>
                <a:spcPct val="20000"/>
              </a:spcBef>
              <a:buFont typeface="Arial" pitchFamily="34" charset="0"/>
              <a:buChar char="•"/>
            </a:pPr>
            <a:r>
              <a:rPr lang="en-US" dirty="0" smtClean="0"/>
              <a:t>Referrals and Word of Mouth</a:t>
            </a:r>
            <a:endParaRPr lang="en-US" dirty="0"/>
          </a:p>
          <a:p>
            <a:pPr>
              <a:spcBef>
                <a:spcPct val="50000"/>
              </a:spcBef>
            </a:pPr>
            <a:endParaRPr lang="en-US" sz="2000" dirty="0">
              <a:latin typeface="Trebuchet MS" pitchFamily="34" charset="0"/>
            </a:endParaRPr>
          </a:p>
        </p:txBody>
      </p:sp>
      <p:sp>
        <p:nvSpPr>
          <p:cNvPr id="20491" name="Text Box 13"/>
          <p:cNvSpPr txBox="1">
            <a:spLocks noChangeArrowheads="1"/>
          </p:cNvSpPr>
          <p:nvPr/>
        </p:nvSpPr>
        <p:spPr bwMode="auto">
          <a:xfrm>
            <a:off x="5718048" y="2209798"/>
            <a:ext cx="2587752" cy="2743200"/>
          </a:xfrm>
          <a:prstGeom prst="rect">
            <a:avLst/>
          </a:prstGeom>
          <a:solidFill>
            <a:srgbClr val="E9EDF4"/>
          </a:solidFill>
          <a:ln w="9525">
            <a:solidFill>
              <a:schemeClr val="tx1"/>
            </a:solidFill>
            <a:miter lim="800000"/>
            <a:headEnd/>
            <a:tailEnd/>
          </a:ln>
        </p:spPr>
        <p:txBody>
          <a:bodyPr>
            <a:spAutoFit/>
          </a:bodyPr>
          <a:lstStyle/>
          <a:p>
            <a:pPr marL="285750" indent="-285750" algn="ctr">
              <a:lnSpc>
                <a:spcPct val="80000"/>
              </a:lnSpc>
              <a:spcBef>
                <a:spcPct val="20000"/>
              </a:spcBef>
              <a:buFont typeface="Arial" pitchFamily="34" charset="0"/>
              <a:buChar char="•"/>
            </a:pPr>
            <a:endParaRPr lang="en-US" dirty="0" smtClean="0"/>
          </a:p>
          <a:p>
            <a:pPr marL="285750" indent="-285750" algn="ctr">
              <a:lnSpc>
                <a:spcPct val="80000"/>
              </a:lnSpc>
              <a:spcBef>
                <a:spcPct val="20000"/>
              </a:spcBef>
              <a:buFont typeface="Arial" pitchFamily="34" charset="0"/>
              <a:buChar char="•"/>
            </a:pPr>
            <a:r>
              <a:rPr lang="en-US" dirty="0" smtClean="0"/>
              <a:t>Be honest, dependable</a:t>
            </a:r>
            <a:r>
              <a:rPr lang="en-US" dirty="0"/>
              <a:t> </a:t>
            </a:r>
            <a:r>
              <a:rPr lang="en-US" dirty="0" smtClean="0"/>
              <a:t>&amp; reliable </a:t>
            </a:r>
          </a:p>
          <a:p>
            <a:pPr marL="285750" indent="-285750" algn="ctr">
              <a:lnSpc>
                <a:spcPct val="80000"/>
              </a:lnSpc>
              <a:spcBef>
                <a:spcPct val="20000"/>
              </a:spcBef>
              <a:buFont typeface="Arial" pitchFamily="34" charset="0"/>
              <a:buChar char="•"/>
            </a:pPr>
            <a:r>
              <a:rPr lang="en-US" dirty="0"/>
              <a:t>D</a:t>
            </a:r>
            <a:r>
              <a:rPr lang="en-US" dirty="0" smtClean="0"/>
              <a:t>istribute customer satisfaction surveys </a:t>
            </a:r>
          </a:p>
          <a:p>
            <a:pPr marL="285750" indent="-285750" algn="ctr">
              <a:lnSpc>
                <a:spcPct val="80000"/>
              </a:lnSpc>
              <a:spcBef>
                <a:spcPct val="20000"/>
              </a:spcBef>
              <a:buFont typeface="Arial" pitchFamily="34" charset="0"/>
              <a:buChar char="•"/>
            </a:pPr>
            <a:r>
              <a:rPr lang="en-US" dirty="0" smtClean="0"/>
              <a:t>Focus on retaining clients rather than gaining new ones.</a:t>
            </a:r>
            <a:endParaRPr lang="en-US" sz="2000" dirty="0">
              <a:latin typeface="Trebuchet MS" pitchFamily="34" charset="0"/>
            </a:endParaRPr>
          </a:p>
        </p:txBody>
      </p:sp>
      <p:sp>
        <p:nvSpPr>
          <p:cNvPr id="20497" name="Text Box 19"/>
          <p:cNvSpPr txBox="1">
            <a:spLocks noChangeArrowheads="1"/>
          </p:cNvSpPr>
          <p:nvPr/>
        </p:nvSpPr>
        <p:spPr bwMode="auto">
          <a:xfrm>
            <a:off x="536448" y="1812925"/>
            <a:ext cx="2587752" cy="396875"/>
          </a:xfrm>
          <a:prstGeom prst="rect">
            <a:avLst/>
          </a:prstGeom>
          <a:solidFill>
            <a:schemeClr val="accent1">
              <a:alpha val="75000"/>
            </a:schemeClr>
          </a:solidFill>
          <a:ln w="9525">
            <a:solidFill>
              <a:schemeClr val="tx1"/>
            </a:solidFill>
            <a:miter lim="800000"/>
            <a:headEnd/>
            <a:tailEnd/>
          </a:ln>
        </p:spPr>
        <p:txBody>
          <a:bodyPr>
            <a:spAutoFit/>
          </a:bodyPr>
          <a:lstStyle/>
          <a:p>
            <a:pPr algn="ctr">
              <a:spcBef>
                <a:spcPct val="50000"/>
              </a:spcBef>
            </a:pPr>
            <a:r>
              <a:rPr lang="en-US" sz="2000" b="1" dirty="0">
                <a:latin typeface="Trebuchet MS" pitchFamily="34" charset="0"/>
              </a:rPr>
              <a:t>Awareness</a:t>
            </a:r>
          </a:p>
        </p:txBody>
      </p:sp>
      <p:sp>
        <p:nvSpPr>
          <p:cNvPr id="2" name="Title 1"/>
          <p:cNvSpPr>
            <a:spLocks noGrp="1"/>
          </p:cNvSpPr>
          <p:nvPr>
            <p:ph type="title"/>
          </p:nvPr>
        </p:nvSpPr>
        <p:spPr>
          <a:xfrm>
            <a:off x="4187952" y="152400"/>
            <a:ext cx="4949952" cy="914400"/>
          </a:xfrm>
        </p:spPr>
        <p:txBody>
          <a:bodyPr>
            <a:normAutofit/>
          </a:bodyPr>
          <a:lstStyle/>
          <a:p>
            <a:r>
              <a:rPr lang="en-US" sz="4500" dirty="0" smtClean="0">
                <a:solidFill>
                  <a:schemeClr val="bg1"/>
                </a:solidFill>
                <a:effectLst>
                  <a:outerShdw blurRad="38100" dist="38100" dir="2700000" algn="tl">
                    <a:srgbClr val="000000">
                      <a:alpha val="43137"/>
                    </a:srgbClr>
                  </a:outerShdw>
                </a:effectLst>
                <a:latin typeface="Palatino Linotype" pitchFamily="18" charset="0"/>
              </a:rPr>
              <a:t>Marketing Plan</a:t>
            </a:r>
            <a:endParaRPr lang="en-US" sz="4500" dirty="0">
              <a:solidFill>
                <a:schemeClr val="bg1"/>
              </a:solidFill>
              <a:effectLst>
                <a:outerShdw blurRad="38100" dist="38100" dir="2700000" algn="tl">
                  <a:srgbClr val="000000">
                    <a:alpha val="43137"/>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543800" cy="838200"/>
          </a:xfrm>
        </p:spPr>
        <p:txBody>
          <a:bodyPr>
            <a:noAutofit/>
          </a:bodyPr>
          <a:lstStyle/>
          <a:p>
            <a:r>
              <a:rPr lang="en-US" dirty="0" smtClean="0">
                <a:solidFill>
                  <a:schemeClr val="bg1"/>
                </a:solidFill>
                <a:effectLst>
                  <a:outerShdw blurRad="38100" dist="38100" dir="2700000" algn="tl">
                    <a:srgbClr val="000000">
                      <a:alpha val="43137"/>
                    </a:srgbClr>
                  </a:outerShdw>
                </a:effectLst>
                <a:latin typeface="Palatino Linotype" pitchFamily="18" charset="0"/>
              </a:rPr>
              <a:t>Cost Of                                          			    Materials/Labor</a:t>
            </a:r>
            <a:endParaRPr lang="en-US" dirty="0">
              <a:solidFill>
                <a:schemeClr val="bg1"/>
              </a:solidFill>
              <a:effectLst>
                <a:outerShdw blurRad="38100" dist="38100" dir="2700000" algn="tl">
                  <a:srgbClr val="000000">
                    <a:alpha val="43137"/>
                  </a:srgbClr>
                </a:outerShdw>
              </a:effectLst>
              <a:latin typeface="Palatino Linotype" pitchFamily="18" charset="0"/>
            </a:endParaRPr>
          </a:p>
        </p:txBody>
      </p:sp>
      <p:graphicFrame>
        <p:nvGraphicFramePr>
          <p:cNvPr id="21654" name="Group 150"/>
          <p:cNvGraphicFramePr>
            <a:graphicFrameLocks noGrp="1"/>
          </p:cNvGraphicFramePr>
          <p:nvPr>
            <p:ph idx="1"/>
            <p:extLst>
              <p:ext uri="{D42A27DB-BD31-4B8C-83A1-F6EECF244321}">
                <p14:modId xmlns:p14="http://schemas.microsoft.com/office/powerpoint/2010/main" val="2869430801"/>
              </p:ext>
            </p:extLst>
          </p:nvPr>
        </p:nvGraphicFramePr>
        <p:xfrm>
          <a:off x="685800" y="2209800"/>
          <a:ext cx="7272655" cy="3533680"/>
        </p:xfrm>
        <a:graphic>
          <a:graphicData uri="http://schemas.openxmlformats.org/drawingml/2006/table">
            <a:tbl>
              <a:tblPr/>
              <a:tblGrid>
                <a:gridCol w="4072255"/>
                <a:gridCol w="3200400"/>
              </a:tblGrid>
              <a:tr h="8385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Definition of One Unit</a:t>
                      </a:r>
                    </a:p>
                  </a:txBody>
                  <a:tcP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accent1">
                        <a:alpha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1 worker hour</a:t>
                      </a:r>
                    </a:p>
                  </a:txBody>
                  <a:tcP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TlToBr>
                      <a:noFill/>
                    </a:lnTlToBr>
                    <a:lnBlToTr>
                      <a:noFill/>
                    </a:lnBlToTr>
                    <a:solidFill>
                      <a:schemeClr val="accent1">
                        <a:alpha val="75000"/>
                      </a:schemeClr>
                    </a:solidFill>
                  </a:tcPr>
                </a:tc>
              </a:tr>
              <a:tr h="11516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Direct Labor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(Labor Cost per Hour) </a:t>
                      </a:r>
                    </a:p>
                  </a:txBody>
                  <a:tcP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$10.00</a:t>
                      </a:r>
                    </a:p>
                  </a:txBody>
                  <a:tcPr horzOverflow="overflow">
                    <a:lnL w="12700" cap="flat" cmpd="sng" algn="ctr">
                      <a:solidFill>
                        <a:srgbClr val="777777"/>
                      </a:solidFill>
                      <a:prstDash val="solid"/>
                      <a:round/>
                      <a:headEnd type="none" w="med" len="med"/>
                      <a:tailEnd type="none" w="med" len="med"/>
                    </a:lnL>
                    <a:solidFill>
                      <a:srgbClr val="E9EDF4"/>
                    </a:solidFill>
                  </a:tcPr>
                </a:tc>
              </a:tr>
              <a:tr h="690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Fuel </a:t>
                      </a: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$2.50</a:t>
                      </a:r>
                    </a:p>
                  </a:txBody>
                  <a:tcPr horzOverflow="overflow">
                    <a:lnL>
                      <a:noFill/>
                    </a:lnL>
                    <a:lnR>
                      <a:noFill/>
                    </a:lnR>
                    <a:lnB>
                      <a:noFill/>
                    </a:lnB>
                    <a:lnTlToBr>
                      <a:noFill/>
                    </a:lnTlToBr>
                    <a:lnBlToTr>
                      <a:noFill/>
                    </a:lnBlToTr>
                    <a:solidFill>
                      <a:srgbClr val="D0D8E8"/>
                    </a:solidFill>
                  </a:tcPr>
                </a:tc>
              </a:tr>
              <a:tr h="670846">
                <a:tc>
                  <a:txBody>
                    <a:bodyPr/>
                    <a:lstStyle/>
                    <a:p>
                      <a:r>
                        <a:rPr lang="en-US" sz="2500" dirty="0" smtClean="0">
                          <a:solidFill>
                            <a:schemeClr val="tx1"/>
                          </a:solidFill>
                          <a:effectLst/>
                          <a:latin typeface="Palatino Linotype" pitchFamily="18" charset="0"/>
                        </a:rPr>
                        <a:t>Total</a:t>
                      </a:r>
                      <a:endParaRPr lang="en-US" sz="2500" dirty="0">
                        <a:solidFill>
                          <a:schemeClr val="tx1"/>
                        </a:solidFill>
                        <a:effectLst/>
                        <a:latin typeface="Palatino Linotype" pitchFamily="18" charset="0"/>
                      </a:endParaRP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smtClean="0">
                          <a:solidFill>
                            <a:schemeClr val="tx1"/>
                          </a:solidFill>
                          <a:effectLst/>
                          <a:latin typeface="Palatino Linotype" pitchFamily="18" charset="0"/>
                        </a:rPr>
                        <a:t>$12.50</a:t>
                      </a:r>
                    </a:p>
                    <a:p>
                      <a:endParaRPr lang="en-US" sz="2500" dirty="0">
                        <a:solidFill>
                          <a:schemeClr val="tx1"/>
                        </a:solidFill>
                        <a:effectLst/>
                        <a:latin typeface="Palatino Linotype" pitchFamily="18" charset="0"/>
                      </a:endParaRPr>
                    </a:p>
                  </a:txBody>
                  <a:tcPr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152400"/>
            <a:ext cx="7162800" cy="914400"/>
          </a:xfrm>
        </p:spPr>
        <p:txBody>
          <a:bodyPr>
            <a:normAutofit fontScale="90000"/>
          </a:bodyPr>
          <a:lstStyle/>
          <a:p>
            <a:r>
              <a:rPr lang="en-US" sz="5000" dirty="0" smtClean="0">
                <a:solidFill>
                  <a:schemeClr val="bg1"/>
                </a:solidFill>
                <a:effectLst>
                  <a:outerShdw blurRad="38100" dist="38100" dir="2700000" algn="tl">
                    <a:srgbClr val="000000">
                      <a:alpha val="43137"/>
                    </a:srgbClr>
                  </a:outerShdw>
                </a:effectLst>
                <a:latin typeface="Palatino Linotype" pitchFamily="18" charset="0"/>
              </a:rPr>
              <a:t>Economics </a:t>
            </a:r>
            <a:br>
              <a:rPr lang="en-US" sz="5000" dirty="0" smtClean="0">
                <a:solidFill>
                  <a:schemeClr val="bg1"/>
                </a:solidFill>
                <a:effectLst>
                  <a:outerShdw blurRad="38100" dist="38100" dir="2700000" algn="tl">
                    <a:srgbClr val="000000">
                      <a:alpha val="43137"/>
                    </a:srgbClr>
                  </a:outerShdw>
                </a:effectLst>
                <a:latin typeface="Palatino Linotype" pitchFamily="18" charset="0"/>
              </a:rPr>
            </a:br>
            <a:r>
              <a:rPr lang="en-US" sz="5000" dirty="0" smtClean="0">
                <a:solidFill>
                  <a:schemeClr val="bg1"/>
                </a:solidFill>
                <a:effectLst>
                  <a:outerShdw blurRad="38100" dist="38100" dir="2700000" algn="tl">
                    <a:srgbClr val="000000">
                      <a:alpha val="43137"/>
                    </a:srgbClr>
                  </a:outerShdw>
                </a:effectLst>
                <a:latin typeface="Palatino Linotype" pitchFamily="18" charset="0"/>
              </a:rPr>
              <a:t>                            of One Unit</a:t>
            </a:r>
            <a:endParaRPr lang="en-US" sz="5000" dirty="0">
              <a:solidFill>
                <a:schemeClr val="bg1"/>
              </a:solidFill>
              <a:effectLst>
                <a:outerShdw blurRad="38100" dist="38100" dir="2700000" algn="tl">
                  <a:srgbClr val="000000">
                    <a:alpha val="43137"/>
                  </a:srgbClr>
                </a:outerShdw>
              </a:effectLst>
              <a:latin typeface="Palatino Linotype" pitchFamily="18" charset="0"/>
            </a:endParaRPr>
          </a:p>
        </p:txBody>
      </p:sp>
      <p:graphicFrame>
        <p:nvGraphicFramePr>
          <p:cNvPr id="22590" name="Group 62"/>
          <p:cNvGraphicFramePr>
            <a:graphicFrameLocks noGrp="1"/>
          </p:cNvGraphicFramePr>
          <p:nvPr>
            <p:ph idx="1"/>
            <p:extLst>
              <p:ext uri="{D42A27DB-BD31-4B8C-83A1-F6EECF244321}">
                <p14:modId xmlns:p14="http://schemas.microsoft.com/office/powerpoint/2010/main" val="213090363"/>
              </p:ext>
            </p:extLst>
          </p:nvPr>
        </p:nvGraphicFramePr>
        <p:xfrm>
          <a:off x="457200" y="2133600"/>
          <a:ext cx="8229600" cy="2381250"/>
        </p:xfrm>
        <a:graphic>
          <a:graphicData uri="http://schemas.openxmlformats.org/drawingml/2006/table">
            <a:tbl>
              <a:tblPr/>
              <a:tblGrid>
                <a:gridCol w="4114800"/>
                <a:gridCol w="4114800"/>
              </a:tblGrid>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1" i="0" u="none" strike="noStrike" cap="none" normalizeH="0" baseline="0" dirty="0" smtClean="0">
                          <a:ln>
                            <a:noFill/>
                          </a:ln>
                          <a:solidFill>
                            <a:schemeClr val="tx1"/>
                          </a:solidFill>
                          <a:effectLst/>
                          <a:latin typeface="Myriad Web Pro" pitchFamily="34" charset="0"/>
                          <a:ea typeface="ＭＳ Ｐゴシック" charset="-128"/>
                          <a:cs typeface="Arial" charset="0"/>
                        </a:rPr>
                        <a:t>Definition of One Unit</a:t>
                      </a:r>
                    </a:p>
                  </a:txBody>
                  <a:tcPr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Myriad Web Pro" pitchFamily="34" charset="0"/>
                          <a:ea typeface="ＭＳ Ｐゴシック" charset="-128"/>
                          <a:cs typeface="Arial" charset="0"/>
                        </a:rPr>
                        <a:t>1 worker hour </a:t>
                      </a:r>
                    </a:p>
                  </a:txBody>
                  <a:tcPr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Selling Price per Unit</a:t>
                      </a:r>
                    </a:p>
                  </a:txBody>
                  <a:tcPr anchor="ctr" horzOverflow="overflow">
                    <a:lnL w="12700" cap="flat" cmpd="sng" algn="ctr">
                      <a:solidFill>
                        <a:srgbClr val="777777"/>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$ 35.00                         </a:t>
                      </a:r>
                    </a:p>
                  </a:txBody>
                  <a:tcPr anchor="ctr" horzOverflow="overflow">
                    <a:lnL>
                      <a:noFill/>
                    </a:lnL>
                    <a:lnR w="12700" cap="flat" cmpd="sng" algn="ctr">
                      <a:solidFill>
                        <a:srgbClr val="777777"/>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Direct Labor per Unit </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$10.00                        </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Fuel</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$2.50</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Total COGS per Unit </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$12.50                         </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Contribution Margin </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2000" b="0" i="0" u="none" strike="noStrike" cap="none" normalizeH="0" baseline="0" dirty="0" smtClean="0">
                          <a:ln>
                            <a:noFill/>
                          </a:ln>
                          <a:solidFill>
                            <a:schemeClr val="tx1"/>
                          </a:solidFill>
                          <a:effectLst/>
                          <a:latin typeface="Myriad Web Pro" pitchFamily="34" charset="0"/>
                          <a:ea typeface="ＭＳ Ｐゴシック" charset="-128"/>
                          <a:cs typeface="Arial" charset="0"/>
                        </a:rPr>
                        <a:t>$22.50</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228600"/>
            <a:ext cx="6477000" cy="762000"/>
          </a:xfrm>
        </p:spPr>
        <p:txBody>
          <a:bodyPr>
            <a:noAutofit/>
          </a:bodyPr>
          <a:lstStyle/>
          <a:p>
            <a:r>
              <a:rPr lang="en-US" sz="4500" dirty="0" smtClean="0">
                <a:solidFill>
                  <a:schemeClr val="bg1"/>
                </a:solidFill>
                <a:effectLst>
                  <a:outerShdw blurRad="38100" dist="38100" dir="2700000" algn="tl">
                    <a:srgbClr val="000000">
                      <a:alpha val="43137"/>
                    </a:srgbClr>
                  </a:outerShdw>
                </a:effectLst>
                <a:latin typeface="Palatino Linotype" pitchFamily="18" charset="0"/>
                <a:ea typeface="ＭＳ Ｐゴシック" charset="-128"/>
              </a:rPr>
              <a:t>Monthly</a:t>
            </a:r>
            <a:br>
              <a:rPr lang="en-US" sz="4500" dirty="0" smtClean="0">
                <a:solidFill>
                  <a:schemeClr val="bg1"/>
                </a:solidFill>
                <a:effectLst>
                  <a:outerShdw blurRad="38100" dist="38100" dir="2700000" algn="tl">
                    <a:srgbClr val="000000">
                      <a:alpha val="43137"/>
                    </a:srgbClr>
                  </a:outerShdw>
                </a:effectLst>
                <a:latin typeface="Palatino Linotype" pitchFamily="18" charset="0"/>
                <a:ea typeface="ＭＳ Ｐゴシック" charset="-128"/>
              </a:rPr>
            </a:br>
            <a:r>
              <a:rPr lang="en-US" sz="4500" dirty="0" smtClean="0">
                <a:solidFill>
                  <a:schemeClr val="bg1"/>
                </a:solidFill>
                <a:effectLst>
                  <a:outerShdw blurRad="38100" dist="38100" dir="2700000" algn="tl">
                    <a:srgbClr val="000000">
                      <a:alpha val="43137"/>
                    </a:srgbClr>
                  </a:outerShdw>
                </a:effectLst>
                <a:latin typeface="Palatino Linotype" pitchFamily="18" charset="0"/>
                <a:ea typeface="ＭＳ Ｐゴシック" charset="-128"/>
              </a:rPr>
              <a:t>                       Fixed Costs</a:t>
            </a:r>
            <a:endParaRPr lang="en-US" sz="4500" dirty="0">
              <a:solidFill>
                <a:schemeClr val="bg1"/>
              </a:solidFill>
            </a:endParaRPr>
          </a:p>
        </p:txBody>
      </p:sp>
      <p:graphicFrame>
        <p:nvGraphicFramePr>
          <p:cNvPr id="23942" name="Group 390"/>
          <p:cNvGraphicFramePr>
            <a:graphicFrameLocks noGrp="1"/>
          </p:cNvGraphicFramePr>
          <p:nvPr>
            <p:ph idx="1"/>
            <p:extLst>
              <p:ext uri="{D42A27DB-BD31-4B8C-83A1-F6EECF244321}">
                <p14:modId xmlns:p14="http://schemas.microsoft.com/office/powerpoint/2010/main" val="89162880"/>
              </p:ext>
            </p:extLst>
          </p:nvPr>
        </p:nvGraphicFramePr>
        <p:xfrm>
          <a:off x="457200" y="1622425"/>
          <a:ext cx="8229600" cy="4110990"/>
        </p:xfrm>
        <a:graphic>
          <a:graphicData uri="http://schemas.openxmlformats.org/drawingml/2006/table">
            <a:tbl>
              <a:tblPr/>
              <a:tblGrid>
                <a:gridCol w="4114800"/>
                <a:gridCol w="4114800"/>
              </a:tblGrid>
              <a:tr h="371475">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Type of Fixed Cost </a:t>
                      </a:r>
                    </a:p>
                  </a:txBody>
                  <a:tcPr anchor="ctr" horzOverflow="overflow">
                    <a:lnL w="28575" cap="flat" cmpd="sng" algn="ctr">
                      <a:solidFill>
                        <a:srgbClr val="777777"/>
                      </a:solidFill>
                      <a:prstDash val="solid"/>
                      <a:round/>
                      <a:headEnd type="none" w="med" len="med"/>
                      <a:tailEnd type="none" w="med" len="med"/>
                    </a:lnL>
                    <a:lnR>
                      <a:noFill/>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Monthly Cost </a:t>
                      </a:r>
                    </a:p>
                  </a:txBody>
                  <a:tcPr anchor="ctr" horzOverflow="overflow">
                    <a:lnL>
                      <a:noFill/>
                    </a:lnL>
                    <a:lnR w="28575" cap="flat" cmpd="sng" algn="ctr">
                      <a:solidFill>
                        <a:srgbClr val="777777"/>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Entrepreneurial Stipend</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$925.00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Insurance</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$150.00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Salaries of Employees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$0.00 (Independent Contractors)</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Advertising</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$100.00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Interest</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$0.00 (No loans)</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Maintaining Equipment</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Utilities (Cell phone &amp; internet)</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$75.00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Auto Loan</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Other Fixed Costs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3000"/>
                      </a:schemeClr>
                    </a:solidFill>
                  </a:tcPr>
                </a:tc>
              </a:tr>
              <a:tr h="371475">
                <a:tc>
                  <a:txBody>
                    <a:bodyPr/>
                    <a:lstStyle/>
                    <a:p>
                      <a:pPr marL="0" marR="0" lvl="0" indent="0" algn="l" defTabSz="914400" rtl="0" eaLnBrk="1" fontAlgn="base" latinLnBrk="0" hangingPunct="1">
                        <a:lnSpc>
                          <a:spcPct val="100000"/>
                        </a:lnSpc>
                        <a:spcBef>
                          <a:spcPts val="475"/>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Total Monthly Fixed Costs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$1,650.00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228600"/>
            <a:ext cx="7543800" cy="762000"/>
          </a:xfrm>
        </p:spPr>
        <p:txBody>
          <a:bodyPr>
            <a:normAutofit fontScale="90000"/>
          </a:bodyPr>
          <a:lstStyle/>
          <a:p>
            <a:r>
              <a:rPr lang="en-US" sz="5200" dirty="0" smtClean="0">
                <a:solidFill>
                  <a:schemeClr val="bg1"/>
                </a:solidFill>
                <a:effectLst>
                  <a:outerShdw blurRad="38100" dist="38100" dir="2700000" algn="tl">
                    <a:srgbClr val="000000">
                      <a:alpha val="43137"/>
                    </a:srgbClr>
                  </a:outerShdw>
                </a:effectLst>
                <a:latin typeface="Palatino Linotype" pitchFamily="18" charset="0"/>
              </a:rPr>
              <a:t>Time</a:t>
            </a:r>
            <a:r>
              <a:rPr lang="en-US" sz="5000" dirty="0" smtClean="0">
                <a:solidFill>
                  <a:schemeClr val="bg1"/>
                </a:solidFill>
                <a:effectLst>
                  <a:outerShdw blurRad="38100" dist="38100" dir="2700000" algn="tl">
                    <a:srgbClr val="000000">
                      <a:alpha val="43137"/>
                    </a:srgbClr>
                  </a:outerShdw>
                </a:effectLst>
                <a:latin typeface="Palatino Linotype" pitchFamily="18" charset="0"/>
              </a:rPr>
              <a:t> </a:t>
            </a:r>
            <a:br>
              <a:rPr lang="en-US" sz="5000" dirty="0" smtClean="0">
                <a:solidFill>
                  <a:schemeClr val="bg1"/>
                </a:solidFill>
                <a:effectLst>
                  <a:outerShdw blurRad="38100" dist="38100" dir="2700000" algn="tl">
                    <a:srgbClr val="000000">
                      <a:alpha val="43137"/>
                    </a:srgbClr>
                  </a:outerShdw>
                </a:effectLst>
                <a:latin typeface="Palatino Linotype" pitchFamily="18" charset="0"/>
              </a:rPr>
            </a:br>
            <a:r>
              <a:rPr lang="en-US" sz="5000" dirty="0" smtClean="0">
                <a:solidFill>
                  <a:schemeClr val="bg1"/>
                </a:solidFill>
                <a:effectLst>
                  <a:outerShdw blurRad="38100" dist="38100" dir="2700000" algn="tl">
                    <a:srgbClr val="000000">
                      <a:alpha val="43137"/>
                    </a:srgbClr>
                  </a:outerShdw>
                </a:effectLst>
                <a:latin typeface="Palatino Linotype" pitchFamily="18" charset="0"/>
              </a:rPr>
              <a:t>                         Management</a:t>
            </a:r>
            <a:endParaRPr lang="en-US" sz="5000" dirty="0">
              <a:solidFill>
                <a:schemeClr val="bg1"/>
              </a:solidFill>
              <a:effectLst>
                <a:outerShdw blurRad="38100" dist="38100" dir="2700000" algn="tl">
                  <a:srgbClr val="000000">
                    <a:alpha val="43137"/>
                  </a:srgbClr>
                </a:outerShdw>
              </a:effectLst>
              <a:latin typeface="Palatino Linotype" pitchFamily="18" charset="0"/>
            </a:endParaRPr>
          </a:p>
        </p:txBody>
      </p:sp>
      <p:graphicFrame>
        <p:nvGraphicFramePr>
          <p:cNvPr id="4" name="Group 46"/>
          <p:cNvGraphicFramePr>
            <a:graphicFrameLocks noGrp="1"/>
          </p:cNvGraphicFramePr>
          <p:nvPr>
            <p:extLst>
              <p:ext uri="{D42A27DB-BD31-4B8C-83A1-F6EECF244321}">
                <p14:modId xmlns:p14="http://schemas.microsoft.com/office/powerpoint/2010/main" val="2789581659"/>
              </p:ext>
            </p:extLst>
          </p:nvPr>
        </p:nvGraphicFramePr>
        <p:xfrm>
          <a:off x="990600" y="2163763"/>
          <a:ext cx="7239000" cy="3398838"/>
        </p:xfrm>
        <a:graphic>
          <a:graphicData uri="http://schemas.openxmlformats.org/drawingml/2006/table">
            <a:tbl>
              <a:tblPr/>
              <a:tblGrid>
                <a:gridCol w="5148263"/>
                <a:gridCol w="2090737"/>
              </a:tblGrid>
              <a:tr h="6858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chemeClr val="tx1"/>
                          </a:solidFill>
                          <a:effectLst/>
                          <a:latin typeface="Palatino Linotype" pitchFamily="18" charset="0"/>
                        </a:rPr>
                        <a:t>Business Schedule for a Typical Week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c hMerge="1">
                  <a:txBody>
                    <a:bodyPr/>
                    <a:lstStyle/>
                    <a:p>
                      <a:endParaRPr lang="en-US"/>
                    </a:p>
                  </a:txBody>
                  <a:tcPr/>
                </a:tc>
              </a:tr>
              <a:tr h="669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Palatino Linotype" pitchFamily="18" charset="0"/>
                        </a:rPr>
                        <a:t>Entrepreneurship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Palatino Linotype" pitchFamily="18" charset="0"/>
                        </a:rPr>
                        <a:t>30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Palatino Linotype" pitchFamily="18" charset="0"/>
                        </a:rPr>
                        <a:t>School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Palatino Linotype" pitchFamily="18" charset="0"/>
                        </a:rPr>
                        <a:t>50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Palatino Linotype" pitchFamily="18" charset="0"/>
                        </a:rPr>
                        <a:t>Sleep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Palatino Linotype" pitchFamily="18" charset="0"/>
                        </a:rPr>
                        <a:t>50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Palatino Linotype" pitchFamily="18" charset="0"/>
                        </a:rPr>
                        <a:t>Free-Time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Palatino Linotype" pitchFamily="18" charset="0"/>
                        </a:rPr>
                        <a:t>38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55375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152400"/>
            <a:ext cx="7543800" cy="914400"/>
          </a:xfrm>
        </p:spPr>
        <p:txBody>
          <a:bodyPr>
            <a:normAutofit fontScale="90000"/>
          </a:bodyPr>
          <a:lstStyle/>
          <a:p>
            <a:r>
              <a:rPr lang="en-US" sz="4500" dirty="0" smtClean="0">
                <a:solidFill>
                  <a:schemeClr val="bg1"/>
                </a:solidFill>
                <a:effectLst>
                  <a:outerShdw blurRad="38100" dist="38100" dir="2700000" algn="tl">
                    <a:srgbClr val="000000">
                      <a:alpha val="43137"/>
                    </a:srgbClr>
                  </a:outerShdw>
                </a:effectLst>
                <a:latin typeface="Palatino Linotype" pitchFamily="18" charset="0"/>
              </a:rPr>
              <a:t>Monthly </a:t>
            </a:r>
            <a:br>
              <a:rPr lang="en-US" sz="4500" dirty="0" smtClean="0">
                <a:solidFill>
                  <a:schemeClr val="bg1"/>
                </a:solidFill>
                <a:effectLst>
                  <a:outerShdw blurRad="38100" dist="38100" dir="2700000" algn="tl">
                    <a:srgbClr val="000000">
                      <a:alpha val="43137"/>
                    </a:srgbClr>
                  </a:outerShdw>
                </a:effectLst>
                <a:latin typeface="Palatino Linotype" pitchFamily="18" charset="0"/>
              </a:rPr>
            </a:br>
            <a:r>
              <a:rPr lang="en-US" sz="4500" dirty="0" smtClean="0">
                <a:solidFill>
                  <a:schemeClr val="bg1"/>
                </a:solidFill>
                <a:effectLst>
                  <a:outerShdw blurRad="38100" dist="38100" dir="2700000" algn="tl">
                    <a:srgbClr val="000000">
                      <a:alpha val="43137"/>
                    </a:srgbClr>
                  </a:outerShdw>
                </a:effectLst>
                <a:latin typeface="Palatino Linotype" pitchFamily="18" charset="0"/>
              </a:rPr>
              <a:t>                          Sales Projections</a:t>
            </a:r>
            <a:endParaRPr lang="en-US" sz="4500" dirty="0">
              <a:solidFill>
                <a:schemeClr val="bg1"/>
              </a:solidFill>
              <a:effectLst>
                <a:outerShdw blurRad="38100" dist="38100" dir="2700000" algn="tl">
                  <a:srgbClr val="000000">
                    <a:alpha val="43137"/>
                  </a:srgbClr>
                </a:outerShdw>
              </a:effectLst>
              <a:latin typeface="Palatino Linotype" pitchFamily="18" charset="0"/>
            </a:endParaRPr>
          </a:p>
        </p:txBody>
      </p:sp>
      <p:graphicFrame>
        <p:nvGraphicFramePr>
          <p:cNvPr id="2050" name="Object 206"/>
          <p:cNvGraphicFramePr>
            <a:graphicFrameLocks noGrp="1" noChangeAspect="1"/>
          </p:cNvGraphicFramePr>
          <p:nvPr>
            <p:ph idx="1"/>
            <p:extLst>
              <p:ext uri="{D42A27DB-BD31-4B8C-83A1-F6EECF244321}">
                <p14:modId xmlns:p14="http://schemas.microsoft.com/office/powerpoint/2010/main" val="233411393"/>
              </p:ext>
            </p:extLst>
          </p:nvPr>
        </p:nvGraphicFramePr>
        <p:xfrm>
          <a:off x="300038" y="2860675"/>
          <a:ext cx="6599237" cy="2454275"/>
        </p:xfrm>
        <a:graphic>
          <a:graphicData uri="http://schemas.openxmlformats.org/presentationml/2006/ole">
            <mc:AlternateContent xmlns:mc="http://schemas.openxmlformats.org/markup-compatibility/2006">
              <mc:Choice xmlns:v="urn:schemas-microsoft-com:vml" Requires="v">
                <p:oleObj spid="_x0000_s2397" name="Worksheet" r:id="rId4" imgW="6762829" imgH="2514701" progId="Excel.Sheet.8">
                  <p:embed/>
                </p:oleObj>
              </mc:Choice>
              <mc:Fallback>
                <p:oleObj name="Worksheet" r:id="rId4" imgW="6762829" imgH="2514701" progId="Excel.Sheet.8">
                  <p:embed/>
                  <p:pic>
                    <p:nvPicPr>
                      <p:cNvPr id="0" name="Picture 272"/>
                      <p:cNvPicPr>
                        <a:picLocks noGrp="1" noChangeAspect="1" noChangeArrowheads="1"/>
                      </p:cNvPicPr>
                      <p:nvPr/>
                    </p:nvPicPr>
                    <p:blipFill>
                      <a:blip r:embed="rId5"/>
                      <a:srcRect/>
                      <a:stretch>
                        <a:fillRect/>
                      </a:stretch>
                    </p:blipFill>
                    <p:spPr bwMode="auto">
                      <a:xfrm>
                        <a:off x="300038" y="2860675"/>
                        <a:ext cx="6599237" cy="245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5" name="Text Box 11"/>
          <p:cNvSpPr txBox="1">
            <a:spLocks noChangeArrowheads="1"/>
          </p:cNvSpPr>
          <p:nvPr/>
        </p:nvSpPr>
        <p:spPr bwMode="auto">
          <a:xfrm>
            <a:off x="7154589" y="3981271"/>
            <a:ext cx="1921422" cy="1200329"/>
          </a:xfrm>
          <a:prstGeom prst="rect">
            <a:avLst/>
          </a:prstGeom>
          <a:solidFill>
            <a:schemeClr val="accent1">
              <a:alpha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a:solidFill>
                  <a:schemeClr val="tx1"/>
                </a:solidFill>
                <a:latin typeface="Myriad Web Pro" pitchFamily="34" charset="0"/>
                <a:ea typeface="ＭＳ Ｐゴシック" pitchFamily="-112" charset="-128"/>
              </a:rPr>
              <a:t>Total Units</a:t>
            </a:r>
          </a:p>
          <a:p>
            <a:pPr>
              <a:defRPr/>
            </a:pPr>
            <a:endParaRPr lang="en-US" b="1" dirty="0">
              <a:solidFill>
                <a:srgbClr val="FF0000"/>
              </a:solidFill>
              <a:latin typeface="Myriad Web Pro" pitchFamily="34" charset="0"/>
              <a:ea typeface="ＭＳ Ｐゴシック" pitchFamily="-112" charset="-128"/>
            </a:endParaRPr>
          </a:p>
          <a:p>
            <a:pPr>
              <a:defRPr/>
            </a:pPr>
            <a:endParaRPr lang="en-US" b="1" dirty="0">
              <a:solidFill>
                <a:srgbClr val="FF0000"/>
              </a:solidFill>
              <a:latin typeface="Myriad Web Pro" pitchFamily="34" charset="0"/>
              <a:ea typeface="ＭＳ Ｐゴシック" pitchFamily="-112" charset="-128"/>
            </a:endParaRPr>
          </a:p>
          <a:p>
            <a:pPr>
              <a:defRPr/>
            </a:pPr>
            <a:endParaRPr lang="en-US" dirty="0">
              <a:solidFill>
                <a:srgbClr val="FF0000"/>
              </a:solidFill>
            </a:endParaRPr>
          </a:p>
        </p:txBody>
      </p:sp>
      <p:sp>
        <p:nvSpPr>
          <p:cNvPr id="12" name="TextBox 11"/>
          <p:cNvSpPr txBox="1"/>
          <p:nvPr/>
        </p:nvSpPr>
        <p:spPr>
          <a:xfrm>
            <a:off x="7467600" y="4475946"/>
            <a:ext cx="1219200" cy="477054"/>
          </a:xfrm>
          <a:prstGeom prst="rect">
            <a:avLst/>
          </a:prstGeom>
          <a:no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defRPr/>
            </a:pPr>
            <a:r>
              <a:rPr lang="en-US" sz="2500" b="1" dirty="0" smtClean="0">
                <a:latin typeface="Palatino Linotype" pitchFamily="18" charset="0"/>
              </a:rPr>
              <a:t>2,880</a:t>
            </a:r>
            <a:endParaRPr lang="en-US" sz="2500" b="1" dirty="0">
              <a:latin typeface="Palatino Linotype" pitchFamily="18" charset="0"/>
            </a:endParaRPr>
          </a:p>
        </p:txBody>
      </p:sp>
      <p:sp>
        <p:nvSpPr>
          <p:cNvPr id="2057" name="Text Box 16"/>
          <p:cNvSpPr txBox="1">
            <a:spLocks noChangeArrowheads="1"/>
          </p:cNvSpPr>
          <p:nvPr/>
        </p:nvSpPr>
        <p:spPr bwMode="auto">
          <a:xfrm>
            <a:off x="7086600" y="2971800"/>
            <a:ext cx="1371600" cy="366713"/>
          </a:xfrm>
          <a:prstGeom prst="rect">
            <a:avLst/>
          </a:prstGeom>
          <a:noFill/>
          <a:ln w="9525">
            <a:noFill/>
            <a:miter lim="800000"/>
            <a:headEnd/>
            <a:tailEnd/>
          </a:ln>
        </p:spPr>
        <p:txBody>
          <a:bodyPr>
            <a:spAutoFit/>
          </a:bodyPr>
          <a:lstStyle/>
          <a:p>
            <a:pPr>
              <a:spcBef>
                <a:spcPct val="50000"/>
              </a:spcBef>
            </a:pPr>
            <a:endParaRPr lang="en-US" dirty="0">
              <a:solidFill>
                <a:srgbClr val="FF0000"/>
              </a:solidFill>
            </a:endParaRPr>
          </a:p>
        </p:txBody>
      </p:sp>
      <p:sp>
        <p:nvSpPr>
          <p:cNvPr id="17" name="Text Box 11"/>
          <p:cNvSpPr txBox="1">
            <a:spLocks noChangeArrowheads="1"/>
          </p:cNvSpPr>
          <p:nvPr/>
        </p:nvSpPr>
        <p:spPr bwMode="auto">
          <a:xfrm>
            <a:off x="7162800" y="1828800"/>
            <a:ext cx="1837011" cy="1477328"/>
          </a:xfrm>
          <a:prstGeom prst="rect">
            <a:avLst/>
          </a:prstGeom>
          <a:solidFill>
            <a:schemeClr val="accent1">
              <a:alpha val="75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tx1"/>
                </a:solidFill>
                <a:latin typeface="Myriad Web Pro" pitchFamily="34" charset="0"/>
                <a:ea typeface="ＭＳ Ｐゴシック" pitchFamily="-112" charset="-128"/>
              </a:rPr>
              <a:t>Break-Even Units</a:t>
            </a:r>
          </a:p>
          <a:p>
            <a:pPr>
              <a:defRPr/>
            </a:pPr>
            <a:endParaRPr lang="en-US" b="1" dirty="0">
              <a:solidFill>
                <a:srgbClr val="FF0000"/>
              </a:solidFill>
              <a:latin typeface="Myriad Web Pro" pitchFamily="34" charset="0"/>
              <a:ea typeface="ＭＳ Ｐゴシック" pitchFamily="-112" charset="-128"/>
            </a:endParaRPr>
          </a:p>
          <a:p>
            <a:pPr>
              <a:defRPr/>
            </a:pPr>
            <a:endParaRPr lang="en-US" b="1" dirty="0">
              <a:solidFill>
                <a:srgbClr val="FF0000"/>
              </a:solidFill>
              <a:latin typeface="Myriad Web Pro" pitchFamily="34" charset="0"/>
              <a:ea typeface="ＭＳ Ｐゴシック" pitchFamily="-112" charset="-128"/>
            </a:endParaRPr>
          </a:p>
          <a:p>
            <a:pPr>
              <a:defRPr/>
            </a:pPr>
            <a:endParaRPr lang="en-US" dirty="0">
              <a:solidFill>
                <a:srgbClr val="FF0000"/>
              </a:solidFill>
            </a:endParaRPr>
          </a:p>
        </p:txBody>
      </p:sp>
      <p:sp>
        <p:nvSpPr>
          <p:cNvPr id="18" name="TextBox 17"/>
          <p:cNvSpPr txBox="1"/>
          <p:nvPr/>
        </p:nvSpPr>
        <p:spPr>
          <a:xfrm>
            <a:off x="7467600" y="2514600"/>
            <a:ext cx="1219200" cy="477054"/>
          </a:xfrm>
          <a:prstGeom prst="rect">
            <a:avLst/>
          </a:prstGeom>
          <a:no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defRPr/>
            </a:pPr>
            <a:r>
              <a:rPr lang="en-US" sz="2500" b="1" dirty="0" smtClean="0">
                <a:latin typeface="Palatino Linotype" pitchFamily="18" charset="0"/>
              </a:rPr>
              <a:t>74</a:t>
            </a:r>
            <a:endParaRPr lang="en-US" sz="2500" b="1" dirty="0">
              <a:latin typeface="Palatino Linotyp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33600" y="228600"/>
            <a:ext cx="8229600" cy="685800"/>
          </a:xfrm>
        </p:spPr>
        <p:txBody>
          <a:bodyPr>
            <a:noAutofit/>
          </a:bodyPr>
          <a:lstStyle/>
          <a:p>
            <a:pPr eaLnBrk="1" hangingPunct="1"/>
            <a:r>
              <a:rPr sz="4300"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t>Projected Yearly </a:t>
            </a:r>
            <a:r>
              <a:rPr lang="en-US" sz="4300"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t/>
            </a:r>
            <a:br>
              <a:rPr lang="en-US" sz="4300"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br>
            <a:r>
              <a:rPr lang="en-US" sz="4300"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t>        </a:t>
            </a:r>
            <a:r>
              <a:rPr sz="4300"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t>Income Statement  </a:t>
            </a:r>
            <a:endParaRPr sz="4300" i="1"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endParaRPr>
          </a:p>
        </p:txBody>
      </p:sp>
      <p:graphicFrame>
        <p:nvGraphicFramePr>
          <p:cNvPr id="25284" name="Group 708"/>
          <p:cNvGraphicFramePr>
            <a:graphicFrameLocks noGrp="1"/>
          </p:cNvGraphicFramePr>
          <p:nvPr>
            <p:ph idx="1"/>
            <p:extLst>
              <p:ext uri="{D42A27DB-BD31-4B8C-83A1-F6EECF244321}">
                <p14:modId xmlns:p14="http://schemas.microsoft.com/office/powerpoint/2010/main" val="4159920032"/>
              </p:ext>
            </p:extLst>
          </p:nvPr>
        </p:nvGraphicFramePr>
        <p:xfrm>
          <a:off x="381000" y="1524000"/>
          <a:ext cx="8382000" cy="4693920"/>
        </p:xfrm>
        <a:graphic>
          <a:graphicData uri="http://schemas.openxmlformats.org/drawingml/2006/table">
            <a:tbl>
              <a:tblPr/>
              <a:tblGrid>
                <a:gridCol w="4191000"/>
                <a:gridCol w="4191000"/>
              </a:tblGrid>
              <a:tr h="30480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Selling Price Per Unit</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$ 35.00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97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of Units Sold</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2,880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3563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Total Sales</a:t>
                      </a: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$ 100,800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r>
              <a:tr h="339725">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Total COGS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$ 36,000.00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877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Gross Profit </a:t>
                      </a:r>
                      <a:endPar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endParaRP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$ 64,800.00</a:t>
                      </a:r>
                    </a:p>
                    <a:p>
                      <a:pPr marL="228600" marR="0" lvl="0" indent="-228600" algn="l" defTabSz="914400" rtl="0" eaLnBrk="1" fontAlgn="base" latinLnBrk="0" hangingPunct="1">
                        <a:lnSpc>
                          <a:spcPct val="100000"/>
                        </a:lnSpc>
                        <a:spcBef>
                          <a:spcPts val="475"/>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r>
              <a:tr h="339725">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Yearly Fixed Costs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$ 19,800.00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8138">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Other Costs/Unforeseen</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$ 10,000.00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397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Total Fixed Costs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$ 29,800.00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81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Profit before Taxes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$ 35,800.00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397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Less Estimated Taxes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$ 8,950.00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70548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Net Profit</a:t>
                      </a:r>
                      <a:r>
                        <a:rPr kumimoji="0" lang="en-US" sz="1600" b="0" i="0" u="none" strike="noStrike" cap="none" normalizeH="0" baseline="0" dirty="0" smtClean="0">
                          <a:ln>
                            <a:noFill/>
                          </a:ln>
                          <a:solidFill>
                            <a:schemeClr val="tx1"/>
                          </a:solidFill>
                          <a:effectLst/>
                          <a:latin typeface="Palatino Linotype" pitchFamily="18" charset="0"/>
                          <a:ea typeface="ＭＳ Ｐゴシック" charset="-128"/>
                          <a:cs typeface="Arial" charset="0"/>
                        </a:rPr>
                        <a:t>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rgbClr val="6699FF"/>
                    </a:solidFill>
                  </a:tcPr>
                </a:tc>
                <a:tc>
                  <a:txBody>
                    <a:bodyPr/>
                    <a:lstStyle/>
                    <a:p>
                      <a:pPr marL="228600" marR="0" lvl="0" indent="-228600" algn="l" defTabSz="914400" rtl="0" eaLnBrk="1" fontAlgn="base" latinLnBrk="0" hangingPunct="1">
                        <a:lnSpc>
                          <a:spcPct val="100000"/>
                        </a:lnSpc>
                        <a:spcBef>
                          <a:spcPts val="475"/>
                        </a:spcBef>
                        <a:spcAft>
                          <a:spcPct val="0"/>
                        </a:spcAft>
                        <a:buClrTx/>
                        <a:buSzTx/>
                        <a:buFontTx/>
                        <a:buNone/>
                        <a:tabLst/>
                      </a:pPr>
                      <a:r>
                        <a:rPr kumimoji="0" lang="en-US" sz="2500" b="1" i="0" u="none" strike="noStrike" cap="none" normalizeH="0" baseline="0" dirty="0" smtClean="0">
                          <a:ln>
                            <a:noFill/>
                          </a:ln>
                          <a:solidFill>
                            <a:schemeClr val="tx1"/>
                          </a:solidFill>
                          <a:effectLst/>
                          <a:latin typeface="Palatino Linotype" pitchFamily="18" charset="0"/>
                          <a:ea typeface="ＭＳ Ｐゴシック" charset="-128"/>
                          <a:cs typeface="Arial" charset="0"/>
                        </a:rPr>
                        <a:t>$ 26,850.00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rgbClr val="6699FF"/>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4" name="Title 1"/>
          <p:cNvSpPr>
            <a:spLocks/>
          </p:cNvSpPr>
          <p:nvPr/>
        </p:nvSpPr>
        <p:spPr bwMode="auto">
          <a:xfrm>
            <a:off x="1219200" y="0"/>
            <a:ext cx="8229600" cy="1143000"/>
          </a:xfrm>
          <a:prstGeom prst="rect">
            <a:avLst/>
          </a:prstGeom>
          <a:noFill/>
          <a:ln w="9525">
            <a:noFill/>
            <a:miter lim="800000"/>
            <a:headEnd/>
            <a:tailEnd/>
          </a:ln>
        </p:spPr>
        <p:txBody>
          <a:bodyPr anchor="ctr"/>
          <a:lstStyle/>
          <a:p>
            <a:pPr algn="ctr"/>
            <a:r>
              <a:rPr lang="en-US" sz="4500" dirty="0">
                <a:solidFill>
                  <a:schemeClr val="bg1"/>
                </a:solidFill>
                <a:effectLst>
                  <a:outerShdw blurRad="38100" dist="38100" dir="2700000" algn="tl">
                    <a:srgbClr val="000000">
                      <a:alpha val="43137"/>
                    </a:srgbClr>
                  </a:outerShdw>
                </a:effectLst>
                <a:latin typeface="Palatino Linotype" pitchFamily="18" charset="0"/>
                <a:ea typeface="ＭＳ Ｐゴシック" charset="-128"/>
              </a:rPr>
              <a:t>Start-up </a:t>
            </a:r>
            <a:endParaRPr lang="en-US" sz="4500" dirty="0" smtClean="0">
              <a:solidFill>
                <a:schemeClr val="bg1"/>
              </a:solidFill>
              <a:effectLst>
                <a:outerShdw blurRad="38100" dist="38100" dir="2700000" algn="tl">
                  <a:srgbClr val="000000">
                    <a:alpha val="43137"/>
                  </a:srgbClr>
                </a:outerShdw>
              </a:effectLst>
              <a:latin typeface="Palatino Linotype" pitchFamily="18" charset="0"/>
              <a:ea typeface="ＭＳ Ｐゴシック" charset="-128"/>
            </a:endParaRPr>
          </a:p>
          <a:p>
            <a:pPr algn="ctr"/>
            <a:r>
              <a:rPr lang="en-US" sz="4500" dirty="0" smtClean="0">
                <a:solidFill>
                  <a:schemeClr val="bg1"/>
                </a:solidFill>
                <a:effectLst>
                  <a:outerShdw blurRad="38100" dist="38100" dir="2700000" algn="tl">
                    <a:srgbClr val="000000">
                      <a:alpha val="43137"/>
                    </a:srgbClr>
                  </a:outerShdw>
                </a:effectLst>
                <a:latin typeface="Palatino Linotype" pitchFamily="18" charset="0"/>
                <a:ea typeface="ＭＳ Ｐゴシック" charset="-128"/>
              </a:rPr>
              <a:t>                     Investment</a:t>
            </a:r>
            <a:endParaRPr lang="en-US" sz="4500" i="1" dirty="0">
              <a:solidFill>
                <a:schemeClr val="bg1"/>
              </a:solidFill>
              <a:effectLst>
                <a:outerShdw blurRad="38100" dist="38100" dir="2700000" algn="tl">
                  <a:srgbClr val="000000">
                    <a:alpha val="43137"/>
                  </a:srgbClr>
                </a:outerShdw>
              </a:effectLst>
              <a:latin typeface="Palatino Linotype" pitchFamily="18" charset="0"/>
              <a:ea typeface="ＭＳ Ｐゴシック" charset="-128"/>
            </a:endParaRPr>
          </a:p>
        </p:txBody>
      </p:sp>
      <p:sp>
        <p:nvSpPr>
          <p:cNvPr id="25638" name="Text Box 253"/>
          <p:cNvSpPr txBox="1">
            <a:spLocks noChangeArrowheads="1"/>
          </p:cNvSpPr>
          <p:nvPr/>
        </p:nvSpPr>
        <p:spPr bwMode="auto">
          <a:xfrm>
            <a:off x="2971800" y="5334000"/>
            <a:ext cx="304800" cy="366713"/>
          </a:xfrm>
          <a:prstGeom prst="rect">
            <a:avLst/>
          </a:prstGeom>
          <a:noFill/>
          <a:ln w="9525">
            <a:noFill/>
            <a:miter lim="800000"/>
            <a:headEnd/>
            <a:tailEnd/>
          </a:ln>
        </p:spPr>
        <p:txBody>
          <a:bodyPr>
            <a:spAutoFit/>
          </a:bodyPr>
          <a:lstStyle/>
          <a:p>
            <a:pPr>
              <a:spcBef>
                <a:spcPct val="50000"/>
              </a:spcBef>
            </a:pPr>
            <a:r>
              <a:rPr lang="en-US" dirty="0">
                <a:solidFill>
                  <a:schemeClr val="bg1"/>
                </a:solidFill>
              </a:rPr>
              <a:t>x</a:t>
            </a:r>
          </a:p>
        </p:txBody>
      </p:sp>
      <p:sp>
        <p:nvSpPr>
          <p:cNvPr id="25639" name="Text Box 254"/>
          <p:cNvSpPr txBox="1">
            <a:spLocks noChangeArrowheads="1"/>
          </p:cNvSpPr>
          <p:nvPr/>
        </p:nvSpPr>
        <p:spPr bwMode="auto">
          <a:xfrm>
            <a:off x="5638800" y="5334000"/>
            <a:ext cx="304800" cy="366713"/>
          </a:xfrm>
          <a:prstGeom prst="rect">
            <a:avLst/>
          </a:prstGeom>
          <a:noFill/>
          <a:ln w="9525">
            <a:noFill/>
            <a:miter lim="800000"/>
            <a:headEnd/>
            <a:tailEnd/>
          </a:ln>
        </p:spPr>
        <p:txBody>
          <a:bodyPr>
            <a:spAutoFit/>
          </a:bodyPr>
          <a:lstStyle/>
          <a:p>
            <a:pPr>
              <a:spcBef>
                <a:spcPct val="50000"/>
              </a:spcBef>
            </a:pPr>
            <a:r>
              <a:rPr lang="en-US" dirty="0">
                <a:solidFill>
                  <a:schemeClr val="bg1"/>
                </a:solidFill>
              </a:rPr>
              <a:t>=</a:t>
            </a:r>
          </a:p>
        </p:txBody>
      </p:sp>
      <p:graphicFrame>
        <p:nvGraphicFramePr>
          <p:cNvPr id="4" name="Table 3"/>
          <p:cNvGraphicFramePr>
            <a:graphicFrameLocks noGrp="1"/>
          </p:cNvGraphicFramePr>
          <p:nvPr>
            <p:extLst>
              <p:ext uri="{D42A27DB-BD31-4B8C-83A1-F6EECF244321}">
                <p14:modId xmlns:p14="http://schemas.microsoft.com/office/powerpoint/2010/main" val="1735857866"/>
              </p:ext>
            </p:extLst>
          </p:nvPr>
        </p:nvGraphicFramePr>
        <p:xfrm>
          <a:off x="1524000" y="2301240"/>
          <a:ext cx="6096000" cy="28041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2000" dirty="0" smtClean="0">
                          <a:solidFill>
                            <a:schemeClr val="tx1"/>
                          </a:solidFill>
                          <a:latin typeface="Palatino Linotype" pitchFamily="18" charset="0"/>
                        </a:rPr>
                        <a:t>Item</a:t>
                      </a:r>
                      <a:endParaRPr lang="en-US" sz="2000" dirty="0">
                        <a:solidFill>
                          <a:schemeClr val="tx1"/>
                        </a:solidFill>
                        <a:latin typeface="Palatino Linotype" pitchFamily="18" charset="0"/>
                      </a:endParaRPr>
                    </a:p>
                  </a:txBody>
                  <a:tcPr/>
                </a:tc>
                <a:tc>
                  <a:txBody>
                    <a:bodyPr/>
                    <a:lstStyle/>
                    <a:p>
                      <a:pPr algn="ctr"/>
                      <a:r>
                        <a:rPr lang="en-US" sz="2000" dirty="0" smtClean="0">
                          <a:solidFill>
                            <a:schemeClr val="tx1"/>
                          </a:solidFill>
                          <a:latin typeface="Palatino Linotype" pitchFamily="18" charset="0"/>
                        </a:rPr>
                        <a:t>Cost</a:t>
                      </a:r>
                      <a:endParaRPr lang="en-US" sz="2000" dirty="0">
                        <a:solidFill>
                          <a:schemeClr val="tx1"/>
                        </a:solidFill>
                        <a:latin typeface="Palatino Linotype" pitchFamily="18" charset="0"/>
                      </a:endParaRPr>
                    </a:p>
                  </a:txBody>
                  <a:tcPr/>
                </a:tc>
              </a:tr>
              <a:tr h="370840">
                <a:tc>
                  <a:txBody>
                    <a:bodyPr/>
                    <a:lstStyle/>
                    <a:p>
                      <a:pPr algn="ctr"/>
                      <a:r>
                        <a:rPr lang="en-US" sz="2000" dirty="0" smtClean="0">
                          <a:solidFill>
                            <a:schemeClr val="tx1"/>
                          </a:solidFill>
                          <a:latin typeface="Palatino Linotype" pitchFamily="18" charset="0"/>
                        </a:rPr>
                        <a:t>Mower</a:t>
                      </a:r>
                      <a:endParaRPr lang="en-US" sz="2000" dirty="0">
                        <a:solidFill>
                          <a:schemeClr val="tx1"/>
                        </a:solidFill>
                        <a:latin typeface="Palatino Linotype" pitchFamily="18" charset="0"/>
                      </a:endParaRPr>
                    </a:p>
                  </a:txBody>
                  <a:tcPr/>
                </a:tc>
                <a:tc>
                  <a:txBody>
                    <a:bodyPr/>
                    <a:lstStyle/>
                    <a:p>
                      <a:pPr algn="ctr"/>
                      <a:r>
                        <a:rPr lang="en-US" sz="2000" dirty="0" smtClean="0">
                          <a:solidFill>
                            <a:schemeClr val="tx1"/>
                          </a:solidFill>
                          <a:latin typeface="Palatino Linotype" pitchFamily="18" charset="0"/>
                        </a:rPr>
                        <a:t>     $1000</a:t>
                      </a:r>
                      <a:endParaRPr lang="en-US" sz="2000" dirty="0">
                        <a:solidFill>
                          <a:schemeClr val="tx1"/>
                        </a:solidFill>
                        <a:latin typeface="Palatino Linotype" pitchFamily="18" charset="0"/>
                      </a:endParaRPr>
                    </a:p>
                  </a:txBody>
                  <a:tcPr/>
                </a:tc>
              </a:tr>
              <a:tr h="370840">
                <a:tc>
                  <a:txBody>
                    <a:bodyPr/>
                    <a:lstStyle/>
                    <a:p>
                      <a:pPr algn="ctr"/>
                      <a:r>
                        <a:rPr lang="en-US" sz="2000" dirty="0" smtClean="0">
                          <a:solidFill>
                            <a:schemeClr val="tx1"/>
                          </a:solidFill>
                          <a:latin typeface="Palatino Linotype" pitchFamily="18" charset="0"/>
                        </a:rPr>
                        <a:t>Trimmer</a:t>
                      </a:r>
                      <a:endParaRPr lang="en-US" sz="2000" dirty="0">
                        <a:solidFill>
                          <a:schemeClr val="tx1"/>
                        </a:solidFill>
                        <a:latin typeface="Palatino Linotype" pitchFamily="18" charset="0"/>
                      </a:endParaRPr>
                    </a:p>
                  </a:txBody>
                  <a:tcPr/>
                </a:tc>
                <a:tc>
                  <a:txBody>
                    <a:bodyPr/>
                    <a:lstStyle/>
                    <a:p>
                      <a:pPr algn="ctr"/>
                      <a:r>
                        <a:rPr lang="en-US" sz="2000" dirty="0" smtClean="0">
                          <a:solidFill>
                            <a:schemeClr val="tx1"/>
                          </a:solidFill>
                          <a:latin typeface="Palatino Linotype" pitchFamily="18" charset="0"/>
                        </a:rPr>
                        <a:t>   $100</a:t>
                      </a:r>
                      <a:endParaRPr lang="en-US" sz="2000" dirty="0">
                        <a:solidFill>
                          <a:schemeClr val="tx1"/>
                        </a:solidFill>
                        <a:latin typeface="Palatino Linotype" pitchFamily="18" charset="0"/>
                      </a:endParaRPr>
                    </a:p>
                  </a:txBody>
                  <a:tcPr/>
                </a:tc>
              </a:tr>
              <a:tr h="370840">
                <a:tc>
                  <a:txBody>
                    <a:bodyPr/>
                    <a:lstStyle/>
                    <a:p>
                      <a:pPr algn="ctr"/>
                      <a:r>
                        <a:rPr lang="en-US" sz="2000" dirty="0" smtClean="0">
                          <a:solidFill>
                            <a:schemeClr val="tx1"/>
                          </a:solidFill>
                          <a:latin typeface="Palatino Linotype" pitchFamily="18" charset="0"/>
                        </a:rPr>
                        <a:t>Blower</a:t>
                      </a:r>
                      <a:endParaRPr lang="en-US" sz="2000" dirty="0">
                        <a:solidFill>
                          <a:schemeClr val="tx1"/>
                        </a:solidFill>
                        <a:latin typeface="Palatino Linotype" pitchFamily="18" charset="0"/>
                      </a:endParaRPr>
                    </a:p>
                  </a:txBody>
                  <a:tcPr/>
                </a:tc>
                <a:tc>
                  <a:txBody>
                    <a:bodyPr/>
                    <a:lstStyle/>
                    <a:p>
                      <a:pPr algn="ctr"/>
                      <a:r>
                        <a:rPr lang="en-US" sz="2000" dirty="0" smtClean="0">
                          <a:solidFill>
                            <a:schemeClr val="tx1"/>
                          </a:solidFill>
                          <a:latin typeface="Palatino Linotype" pitchFamily="18" charset="0"/>
                        </a:rPr>
                        <a:t>    $150</a:t>
                      </a:r>
                      <a:endParaRPr lang="en-US" sz="2000" dirty="0">
                        <a:solidFill>
                          <a:schemeClr val="tx1"/>
                        </a:solidFill>
                        <a:latin typeface="Palatino Linotype" pitchFamily="18" charset="0"/>
                      </a:endParaRPr>
                    </a:p>
                  </a:txBody>
                  <a:tcPr/>
                </a:tc>
              </a:tr>
              <a:tr h="370840">
                <a:tc>
                  <a:txBody>
                    <a:bodyPr/>
                    <a:lstStyle/>
                    <a:p>
                      <a:pPr algn="ctr"/>
                      <a:r>
                        <a:rPr lang="en-US" sz="2000" dirty="0" smtClean="0">
                          <a:solidFill>
                            <a:schemeClr val="tx1"/>
                          </a:solidFill>
                          <a:latin typeface="Palatino Linotype" pitchFamily="18" charset="0"/>
                        </a:rPr>
                        <a:t>Trailer</a:t>
                      </a:r>
                      <a:endParaRPr lang="en-US" sz="2000" dirty="0">
                        <a:solidFill>
                          <a:schemeClr val="tx1"/>
                        </a:solidFill>
                        <a:latin typeface="Palatino Linotype" pitchFamily="18" charset="0"/>
                      </a:endParaRPr>
                    </a:p>
                  </a:txBody>
                  <a:tcPr/>
                </a:tc>
                <a:tc>
                  <a:txBody>
                    <a:bodyPr/>
                    <a:lstStyle/>
                    <a:p>
                      <a:pPr algn="ctr"/>
                      <a:r>
                        <a:rPr lang="en-US" sz="2000" dirty="0" smtClean="0">
                          <a:solidFill>
                            <a:schemeClr val="tx1"/>
                          </a:solidFill>
                          <a:latin typeface="Palatino Linotype" pitchFamily="18" charset="0"/>
                        </a:rPr>
                        <a:t>    $400</a:t>
                      </a:r>
                      <a:endParaRPr lang="en-US" sz="2000" dirty="0">
                        <a:solidFill>
                          <a:schemeClr val="tx1"/>
                        </a:solidFill>
                        <a:latin typeface="Palatino Linotype" pitchFamily="18" charset="0"/>
                      </a:endParaRPr>
                    </a:p>
                  </a:txBody>
                  <a:tcPr/>
                </a:tc>
              </a:tr>
              <a:tr h="370840">
                <a:tc>
                  <a:txBody>
                    <a:bodyPr/>
                    <a:lstStyle/>
                    <a:p>
                      <a:pPr algn="ctr"/>
                      <a:r>
                        <a:rPr lang="en-US" sz="2000" dirty="0" smtClean="0">
                          <a:solidFill>
                            <a:schemeClr val="tx1"/>
                          </a:solidFill>
                          <a:latin typeface="Palatino Linotype" pitchFamily="18" charset="0"/>
                        </a:rPr>
                        <a:t>Flyers</a:t>
                      </a:r>
                      <a:endParaRPr lang="en-US" sz="2000" dirty="0">
                        <a:solidFill>
                          <a:schemeClr val="tx1"/>
                        </a:solidFill>
                        <a:latin typeface="Palatino Linotype" pitchFamily="18" charset="0"/>
                      </a:endParaRPr>
                    </a:p>
                  </a:txBody>
                  <a:tcPr/>
                </a:tc>
                <a:tc>
                  <a:txBody>
                    <a:bodyPr/>
                    <a:lstStyle/>
                    <a:p>
                      <a:pPr algn="ctr"/>
                      <a:r>
                        <a:rPr lang="en-US" sz="2000" dirty="0" smtClean="0">
                          <a:solidFill>
                            <a:schemeClr val="tx1"/>
                          </a:solidFill>
                          <a:latin typeface="Palatino Linotype" pitchFamily="18" charset="0"/>
                        </a:rPr>
                        <a:t>   $50</a:t>
                      </a:r>
                      <a:endParaRPr lang="en-US" sz="2000" dirty="0">
                        <a:solidFill>
                          <a:schemeClr val="tx1"/>
                        </a:solidFill>
                        <a:latin typeface="Palatino Linotype" pitchFamily="18" charset="0"/>
                      </a:endParaRPr>
                    </a:p>
                  </a:txBody>
                  <a:tcPr/>
                </a:tc>
              </a:tr>
              <a:tr h="370840">
                <a:tc>
                  <a:txBody>
                    <a:bodyPr/>
                    <a:lstStyle/>
                    <a:p>
                      <a:pPr algn="ctr"/>
                      <a:r>
                        <a:rPr lang="en-US" sz="2200" b="1" dirty="0" smtClean="0">
                          <a:solidFill>
                            <a:schemeClr val="tx1"/>
                          </a:solidFill>
                          <a:latin typeface="Palatino Linotype" pitchFamily="18" charset="0"/>
                        </a:rPr>
                        <a:t>Total</a:t>
                      </a:r>
                      <a:r>
                        <a:rPr lang="en-US" sz="2200" b="1" baseline="0" dirty="0" smtClean="0">
                          <a:solidFill>
                            <a:schemeClr val="tx1"/>
                          </a:solidFill>
                          <a:latin typeface="Palatino Linotype" pitchFamily="18" charset="0"/>
                        </a:rPr>
                        <a:t> Investment</a:t>
                      </a:r>
                      <a:endParaRPr lang="en-US" sz="2200" b="1" dirty="0">
                        <a:solidFill>
                          <a:schemeClr val="tx1"/>
                        </a:solidFill>
                        <a:latin typeface="Palatino Linotype" pitchFamily="18" charset="0"/>
                      </a:endParaRPr>
                    </a:p>
                  </a:txBody>
                  <a:tcPr>
                    <a:solidFill>
                      <a:schemeClr val="accent1"/>
                    </a:solidFill>
                  </a:tcPr>
                </a:tc>
                <a:tc>
                  <a:txBody>
                    <a:bodyPr/>
                    <a:lstStyle/>
                    <a:p>
                      <a:pPr algn="ctr"/>
                      <a:r>
                        <a:rPr lang="en-US" sz="2200" b="1" dirty="0" smtClean="0">
                          <a:solidFill>
                            <a:schemeClr val="tx1"/>
                          </a:solidFill>
                          <a:latin typeface="Palatino Linotype" pitchFamily="18" charset="0"/>
                        </a:rPr>
                        <a:t>$1,700</a:t>
                      </a:r>
                      <a:endParaRPr lang="en-US" sz="2200" b="1" dirty="0">
                        <a:solidFill>
                          <a:schemeClr val="tx1"/>
                        </a:solidFill>
                        <a:latin typeface="Palatino Linotype" pitchFamily="18" charset="0"/>
                      </a:endParaRPr>
                    </a:p>
                  </a:txBody>
                  <a:tcP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a:spLocks noChangeArrowheads="1"/>
          </p:cNvSpPr>
          <p:nvPr/>
        </p:nvSpPr>
        <p:spPr bwMode="auto">
          <a:xfrm>
            <a:off x="5638800" y="1828800"/>
            <a:ext cx="2743200" cy="1524000"/>
          </a:xfrm>
          <a:prstGeom prst="roundRect">
            <a:avLst>
              <a:gd name="adj" fmla="val 16667"/>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schemeClr val="tx1"/>
              </a:solidFill>
              <a:latin typeface="Palatino Linotype" pitchFamily="18" charset="0"/>
            </a:endParaRPr>
          </a:p>
        </p:txBody>
      </p:sp>
      <p:sp>
        <p:nvSpPr>
          <p:cNvPr id="26" name="Rounded Rectangle 25"/>
          <p:cNvSpPr>
            <a:spLocks noChangeArrowheads="1"/>
          </p:cNvSpPr>
          <p:nvPr/>
        </p:nvSpPr>
        <p:spPr bwMode="auto">
          <a:xfrm>
            <a:off x="5638800" y="4114800"/>
            <a:ext cx="2743200" cy="1600200"/>
          </a:xfrm>
          <a:prstGeom prst="roundRect">
            <a:avLst>
              <a:gd name="adj" fmla="val 16667"/>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schemeClr val="tx1"/>
              </a:solidFill>
              <a:latin typeface="Palatino Linotype" pitchFamily="18" charset="0"/>
            </a:endParaRPr>
          </a:p>
        </p:txBody>
      </p:sp>
      <p:sp>
        <p:nvSpPr>
          <p:cNvPr id="26628" name="Title 1"/>
          <p:cNvSpPr>
            <a:spLocks noGrp="1"/>
          </p:cNvSpPr>
          <p:nvPr>
            <p:ph type="title"/>
          </p:nvPr>
        </p:nvSpPr>
        <p:spPr>
          <a:xfrm>
            <a:off x="5105400" y="228600"/>
            <a:ext cx="2514600" cy="914400"/>
          </a:xfrm>
        </p:spPr>
        <p:txBody>
          <a:bodyPr>
            <a:noAutofit/>
          </a:bodyPr>
          <a:lstStyle/>
          <a:p>
            <a:pPr eaLnBrk="1" hangingPunct="1"/>
            <a:r>
              <a:rPr sz="4500" dirty="0" smtClean="0">
                <a:ln>
                  <a:noFill/>
                </a:ln>
                <a:solidFill>
                  <a:schemeClr val="bg1"/>
                </a:solidFill>
                <a:latin typeface="Palatino Linotype" pitchFamily="18" charset="0"/>
                <a:ea typeface="ＭＳ Ｐゴシック" charset="-128"/>
              </a:rPr>
              <a:t>Return</a:t>
            </a:r>
            <a:endParaRPr sz="4500" i="1" dirty="0" smtClean="0">
              <a:ln>
                <a:noFill/>
              </a:ln>
              <a:solidFill>
                <a:schemeClr val="bg1"/>
              </a:solidFill>
              <a:latin typeface="Palatino Linotype" pitchFamily="18" charset="0"/>
              <a:ea typeface="ＭＳ Ｐゴシック" charset="-128"/>
            </a:endParaRPr>
          </a:p>
        </p:txBody>
      </p:sp>
      <p:sp>
        <p:nvSpPr>
          <p:cNvPr id="4" name="Title 1"/>
          <p:cNvSpPr txBox="1">
            <a:spLocks/>
          </p:cNvSpPr>
          <p:nvPr/>
        </p:nvSpPr>
        <p:spPr bwMode="auto">
          <a:xfrm>
            <a:off x="609600" y="4038600"/>
            <a:ext cx="3124200" cy="609600"/>
          </a:xfrm>
          <a:prstGeom prst="rect">
            <a:avLst/>
          </a:prstGeom>
          <a:no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b="1" dirty="0">
                <a:solidFill>
                  <a:schemeClr val="tx1"/>
                </a:solidFill>
                <a:latin typeface="Palatino Linotype" pitchFamily="18" charset="0"/>
              </a:rPr>
              <a:t>…on Sales</a:t>
            </a:r>
          </a:p>
        </p:txBody>
      </p:sp>
      <p:sp>
        <p:nvSpPr>
          <p:cNvPr id="5" name="Title 1"/>
          <p:cNvSpPr txBox="1">
            <a:spLocks/>
          </p:cNvSpPr>
          <p:nvPr/>
        </p:nvSpPr>
        <p:spPr bwMode="auto">
          <a:xfrm>
            <a:off x="533400" y="1524000"/>
            <a:ext cx="3124200" cy="609600"/>
          </a:xfrm>
          <a:prstGeom prst="rect">
            <a:avLst/>
          </a:prstGeom>
          <a:no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b="1" dirty="0">
                <a:solidFill>
                  <a:schemeClr val="tx1"/>
                </a:solidFill>
                <a:latin typeface="Palatino Linotype" pitchFamily="18" charset="0"/>
              </a:rPr>
              <a:t>…on Investment</a:t>
            </a:r>
          </a:p>
        </p:txBody>
      </p:sp>
      <p:sp>
        <p:nvSpPr>
          <p:cNvPr id="26631" name="Title 1"/>
          <p:cNvSpPr txBox="1">
            <a:spLocks/>
          </p:cNvSpPr>
          <p:nvPr/>
        </p:nvSpPr>
        <p:spPr bwMode="auto">
          <a:xfrm>
            <a:off x="5638800" y="1828800"/>
            <a:ext cx="2743200" cy="609600"/>
          </a:xfrm>
          <a:prstGeom prst="rect">
            <a:avLst/>
          </a:prstGeom>
          <a:noFill/>
          <a:ln w="9525">
            <a:noFill/>
            <a:miter lim="800000"/>
            <a:headEnd/>
            <a:tailEnd/>
          </a:ln>
        </p:spPr>
        <p:txBody>
          <a:bodyPr anchor="ctr"/>
          <a:lstStyle/>
          <a:p>
            <a:pPr algn="ctr"/>
            <a:r>
              <a:rPr lang="en-US" sz="3200" b="1" dirty="0" smtClean="0">
                <a:latin typeface="Palatino Linotype" pitchFamily="18" charset="0"/>
              </a:rPr>
              <a:t>176%</a:t>
            </a:r>
            <a:endParaRPr lang="en-US" sz="3200" b="1" dirty="0">
              <a:latin typeface="Palatino Linotype" pitchFamily="18" charset="0"/>
            </a:endParaRPr>
          </a:p>
        </p:txBody>
      </p:sp>
      <p:sp>
        <p:nvSpPr>
          <p:cNvPr id="26632" name="Title 1"/>
          <p:cNvSpPr txBox="1">
            <a:spLocks/>
          </p:cNvSpPr>
          <p:nvPr/>
        </p:nvSpPr>
        <p:spPr bwMode="auto">
          <a:xfrm>
            <a:off x="304800" y="2286000"/>
            <a:ext cx="2133600" cy="533400"/>
          </a:xfrm>
          <a:prstGeom prst="rect">
            <a:avLst/>
          </a:prstGeom>
          <a:noFill/>
          <a:ln w="9525">
            <a:noFill/>
            <a:miter lim="800000"/>
            <a:headEnd/>
            <a:tailEnd/>
          </a:ln>
        </p:spPr>
        <p:txBody>
          <a:bodyPr anchor="ctr"/>
          <a:lstStyle/>
          <a:p>
            <a:pPr algn="ctr"/>
            <a:r>
              <a:rPr lang="en-US" b="1" dirty="0" smtClean="0">
                <a:latin typeface="Palatino Linotype" pitchFamily="18" charset="0"/>
              </a:rPr>
              <a:t>1</a:t>
            </a:r>
            <a:r>
              <a:rPr lang="en-US" b="1" baseline="30000" dirty="0" smtClean="0">
                <a:latin typeface="Palatino Linotype" pitchFamily="18" charset="0"/>
              </a:rPr>
              <a:t>st</a:t>
            </a:r>
            <a:r>
              <a:rPr lang="en-US" b="1" dirty="0" smtClean="0">
                <a:latin typeface="Palatino Linotype" pitchFamily="18" charset="0"/>
              </a:rPr>
              <a:t> Year </a:t>
            </a:r>
            <a:r>
              <a:rPr lang="en-US" b="1" dirty="0">
                <a:latin typeface="Palatino Linotype" pitchFamily="18" charset="0"/>
              </a:rPr>
              <a:t>Net Profit</a:t>
            </a:r>
            <a:endParaRPr lang="en-US" sz="1600" b="1" dirty="0">
              <a:latin typeface="Palatino Linotype" pitchFamily="18" charset="0"/>
            </a:endParaRPr>
          </a:p>
        </p:txBody>
      </p:sp>
      <p:sp>
        <p:nvSpPr>
          <p:cNvPr id="26633" name="Title 1"/>
          <p:cNvSpPr txBox="1">
            <a:spLocks/>
          </p:cNvSpPr>
          <p:nvPr/>
        </p:nvSpPr>
        <p:spPr bwMode="auto">
          <a:xfrm>
            <a:off x="381000" y="2819400"/>
            <a:ext cx="2133600" cy="533400"/>
          </a:xfrm>
          <a:prstGeom prst="rect">
            <a:avLst/>
          </a:prstGeom>
          <a:noFill/>
          <a:ln w="9525">
            <a:noFill/>
            <a:miter lim="800000"/>
            <a:headEnd/>
            <a:tailEnd/>
          </a:ln>
        </p:spPr>
        <p:txBody>
          <a:bodyPr anchor="ctr"/>
          <a:lstStyle/>
          <a:p>
            <a:pPr algn="ctr"/>
            <a:r>
              <a:rPr lang="en-US" b="1" dirty="0">
                <a:latin typeface="Palatino Linotype" pitchFamily="18" charset="0"/>
              </a:rPr>
              <a:t>Start-Up Inv.</a:t>
            </a:r>
          </a:p>
        </p:txBody>
      </p:sp>
      <p:sp>
        <p:nvSpPr>
          <p:cNvPr id="26634" name="Title 1"/>
          <p:cNvSpPr txBox="1">
            <a:spLocks/>
          </p:cNvSpPr>
          <p:nvPr/>
        </p:nvSpPr>
        <p:spPr bwMode="auto">
          <a:xfrm>
            <a:off x="2819400" y="2286000"/>
            <a:ext cx="2133600" cy="533400"/>
          </a:xfrm>
          <a:prstGeom prst="rect">
            <a:avLst/>
          </a:prstGeom>
          <a:noFill/>
          <a:ln w="9525">
            <a:noFill/>
            <a:miter lim="800000"/>
            <a:headEnd/>
            <a:tailEnd/>
          </a:ln>
        </p:spPr>
        <p:txBody>
          <a:bodyPr anchor="ctr"/>
          <a:lstStyle/>
          <a:p>
            <a:pPr algn="ctr"/>
            <a:r>
              <a:rPr lang="en-US" sz="2000" b="1" dirty="0" smtClean="0">
                <a:latin typeface="Palatino Linotype" pitchFamily="18" charset="0"/>
              </a:rPr>
              <a:t>$3,000</a:t>
            </a:r>
            <a:endParaRPr lang="en-US" sz="2000" b="1" dirty="0">
              <a:latin typeface="Palatino Linotype" pitchFamily="18" charset="0"/>
            </a:endParaRPr>
          </a:p>
        </p:txBody>
      </p:sp>
      <p:sp>
        <p:nvSpPr>
          <p:cNvPr id="26635" name="Title 1"/>
          <p:cNvSpPr txBox="1">
            <a:spLocks/>
          </p:cNvSpPr>
          <p:nvPr/>
        </p:nvSpPr>
        <p:spPr bwMode="auto">
          <a:xfrm>
            <a:off x="2819400" y="2819400"/>
            <a:ext cx="2133600" cy="533400"/>
          </a:xfrm>
          <a:prstGeom prst="rect">
            <a:avLst/>
          </a:prstGeom>
          <a:noFill/>
          <a:ln w="9525">
            <a:noFill/>
            <a:miter lim="800000"/>
            <a:headEnd/>
            <a:tailEnd/>
          </a:ln>
        </p:spPr>
        <p:txBody>
          <a:bodyPr anchor="ctr"/>
          <a:lstStyle/>
          <a:p>
            <a:pPr algn="ctr"/>
            <a:r>
              <a:rPr lang="en-US" sz="2000" b="1" dirty="0" smtClean="0">
                <a:latin typeface="Palatino Linotype" pitchFamily="18" charset="0"/>
              </a:rPr>
              <a:t>$1,700</a:t>
            </a:r>
            <a:endParaRPr lang="en-US" sz="2000" b="1" dirty="0">
              <a:latin typeface="Palatino Linotype" pitchFamily="18" charset="0"/>
            </a:endParaRPr>
          </a:p>
        </p:txBody>
      </p:sp>
      <p:cxnSp>
        <p:nvCxnSpPr>
          <p:cNvPr id="26636" name="Straight Connector 11"/>
          <p:cNvCxnSpPr>
            <a:cxnSpLocks noChangeShapeType="1"/>
          </p:cNvCxnSpPr>
          <p:nvPr/>
        </p:nvCxnSpPr>
        <p:spPr bwMode="auto">
          <a:xfrm>
            <a:off x="457200" y="2819400"/>
            <a:ext cx="1828800" cy="0"/>
          </a:xfrm>
          <a:prstGeom prst="line">
            <a:avLst/>
          </a:prstGeom>
          <a:noFill/>
          <a:ln w="31750" algn="ctr">
            <a:solidFill>
              <a:schemeClr val="bg1"/>
            </a:solidFill>
            <a:round/>
            <a:headEnd/>
            <a:tailEnd/>
          </a:ln>
        </p:spPr>
      </p:cxnSp>
      <p:sp>
        <p:nvSpPr>
          <p:cNvPr id="26637" name="Title 1"/>
          <p:cNvSpPr txBox="1">
            <a:spLocks/>
          </p:cNvSpPr>
          <p:nvPr/>
        </p:nvSpPr>
        <p:spPr bwMode="auto">
          <a:xfrm>
            <a:off x="2133600" y="2514600"/>
            <a:ext cx="990600" cy="533400"/>
          </a:xfrm>
          <a:prstGeom prst="rect">
            <a:avLst/>
          </a:prstGeom>
          <a:noFill/>
          <a:ln w="9525">
            <a:noFill/>
            <a:miter lim="800000"/>
            <a:headEnd/>
            <a:tailEnd/>
          </a:ln>
        </p:spPr>
        <p:txBody>
          <a:bodyPr anchor="ctr"/>
          <a:lstStyle/>
          <a:p>
            <a:pPr algn="ctr"/>
            <a:r>
              <a:rPr lang="en-US" sz="2000" b="1" dirty="0">
                <a:latin typeface="Palatino Linotype" pitchFamily="18" charset="0"/>
              </a:rPr>
              <a:t>=</a:t>
            </a:r>
          </a:p>
        </p:txBody>
      </p:sp>
      <p:cxnSp>
        <p:nvCxnSpPr>
          <p:cNvPr id="26638" name="Straight Connector 13"/>
          <p:cNvCxnSpPr>
            <a:cxnSpLocks noChangeShapeType="1"/>
          </p:cNvCxnSpPr>
          <p:nvPr/>
        </p:nvCxnSpPr>
        <p:spPr bwMode="auto">
          <a:xfrm>
            <a:off x="2971800" y="2819400"/>
            <a:ext cx="1828800" cy="0"/>
          </a:xfrm>
          <a:prstGeom prst="line">
            <a:avLst/>
          </a:prstGeom>
          <a:noFill/>
          <a:ln w="31750" algn="ctr">
            <a:solidFill>
              <a:srgbClr val="FF0000"/>
            </a:solidFill>
            <a:round/>
            <a:headEnd/>
            <a:tailEnd/>
          </a:ln>
        </p:spPr>
      </p:cxnSp>
      <p:sp>
        <p:nvSpPr>
          <p:cNvPr id="26639" name="Title 1"/>
          <p:cNvSpPr txBox="1">
            <a:spLocks/>
          </p:cNvSpPr>
          <p:nvPr/>
        </p:nvSpPr>
        <p:spPr bwMode="auto">
          <a:xfrm>
            <a:off x="5638800" y="2590800"/>
            <a:ext cx="2743200" cy="609600"/>
          </a:xfrm>
          <a:prstGeom prst="rect">
            <a:avLst/>
          </a:prstGeom>
          <a:noFill/>
          <a:ln w="9525">
            <a:noFill/>
            <a:miter lim="800000"/>
            <a:headEnd/>
            <a:tailEnd/>
          </a:ln>
        </p:spPr>
        <p:txBody>
          <a:bodyPr anchor="ctr"/>
          <a:lstStyle/>
          <a:p>
            <a:pPr algn="ctr"/>
            <a:r>
              <a:rPr lang="en-US" sz="3200" b="1" dirty="0" smtClean="0">
                <a:latin typeface="Palatino Linotype" pitchFamily="18" charset="0"/>
              </a:rPr>
              <a:t>$1.76</a:t>
            </a:r>
            <a:endParaRPr lang="en-US" sz="3200" b="1" dirty="0">
              <a:latin typeface="Palatino Linotype" pitchFamily="18" charset="0"/>
            </a:endParaRPr>
          </a:p>
          <a:p>
            <a:pPr algn="ctr"/>
            <a:r>
              <a:rPr lang="en-US" b="1" dirty="0">
                <a:latin typeface="Palatino Linotype" pitchFamily="18" charset="0"/>
              </a:rPr>
              <a:t>(dollar equivalent)</a:t>
            </a:r>
            <a:endParaRPr lang="en-US" sz="1600" b="1" dirty="0">
              <a:latin typeface="Palatino Linotype" pitchFamily="18" charset="0"/>
            </a:endParaRPr>
          </a:p>
        </p:txBody>
      </p:sp>
      <p:sp>
        <p:nvSpPr>
          <p:cNvPr id="26640" name="Title 1"/>
          <p:cNvSpPr txBox="1">
            <a:spLocks/>
          </p:cNvSpPr>
          <p:nvPr/>
        </p:nvSpPr>
        <p:spPr bwMode="auto">
          <a:xfrm>
            <a:off x="5638800" y="4114800"/>
            <a:ext cx="2743200" cy="609600"/>
          </a:xfrm>
          <a:prstGeom prst="rect">
            <a:avLst/>
          </a:prstGeom>
          <a:noFill/>
          <a:ln w="9525">
            <a:noFill/>
            <a:miter lim="800000"/>
            <a:headEnd/>
            <a:tailEnd/>
          </a:ln>
        </p:spPr>
        <p:txBody>
          <a:bodyPr anchor="ctr"/>
          <a:lstStyle/>
          <a:p>
            <a:pPr algn="ctr"/>
            <a:r>
              <a:rPr lang="en-US" sz="3200" b="1" dirty="0" smtClean="0">
                <a:latin typeface="Palatino Linotype" pitchFamily="18" charset="0"/>
              </a:rPr>
              <a:t>27%</a:t>
            </a:r>
            <a:endParaRPr lang="en-US" sz="3200" b="1" dirty="0">
              <a:latin typeface="Palatino Linotype" pitchFamily="18" charset="0"/>
            </a:endParaRPr>
          </a:p>
        </p:txBody>
      </p:sp>
      <p:sp>
        <p:nvSpPr>
          <p:cNvPr id="26641" name="Title 1"/>
          <p:cNvSpPr txBox="1">
            <a:spLocks/>
          </p:cNvSpPr>
          <p:nvPr/>
        </p:nvSpPr>
        <p:spPr bwMode="auto">
          <a:xfrm>
            <a:off x="304800" y="4953000"/>
            <a:ext cx="2133600" cy="533400"/>
          </a:xfrm>
          <a:prstGeom prst="rect">
            <a:avLst/>
          </a:prstGeom>
          <a:noFill/>
          <a:ln w="9525">
            <a:noFill/>
            <a:miter lim="800000"/>
            <a:headEnd/>
            <a:tailEnd/>
          </a:ln>
        </p:spPr>
        <p:txBody>
          <a:bodyPr anchor="ctr"/>
          <a:lstStyle/>
          <a:p>
            <a:pPr algn="ctr"/>
            <a:r>
              <a:rPr lang="en-US" b="1" dirty="0">
                <a:latin typeface="Palatino Linotype" pitchFamily="18" charset="0"/>
              </a:rPr>
              <a:t>Annual Net Profit</a:t>
            </a:r>
          </a:p>
        </p:txBody>
      </p:sp>
      <p:sp>
        <p:nvSpPr>
          <p:cNvPr id="26642" name="Title 1"/>
          <p:cNvSpPr txBox="1">
            <a:spLocks/>
          </p:cNvSpPr>
          <p:nvPr/>
        </p:nvSpPr>
        <p:spPr bwMode="auto">
          <a:xfrm>
            <a:off x="152400" y="5562600"/>
            <a:ext cx="2133600" cy="533400"/>
          </a:xfrm>
          <a:prstGeom prst="rect">
            <a:avLst/>
          </a:prstGeom>
          <a:noFill/>
          <a:ln w="9525">
            <a:noFill/>
            <a:miter lim="800000"/>
            <a:headEnd/>
            <a:tailEnd/>
          </a:ln>
        </p:spPr>
        <p:txBody>
          <a:bodyPr anchor="ctr"/>
          <a:lstStyle/>
          <a:p>
            <a:pPr algn="ctr"/>
            <a:r>
              <a:rPr lang="en-US" b="1" dirty="0">
                <a:latin typeface="Palatino Linotype" pitchFamily="18" charset="0"/>
              </a:rPr>
              <a:t>Total Sales</a:t>
            </a:r>
          </a:p>
        </p:txBody>
      </p:sp>
      <p:sp>
        <p:nvSpPr>
          <p:cNvPr id="26643" name="Title 1"/>
          <p:cNvSpPr txBox="1">
            <a:spLocks/>
          </p:cNvSpPr>
          <p:nvPr/>
        </p:nvSpPr>
        <p:spPr bwMode="auto">
          <a:xfrm>
            <a:off x="2895600" y="4953000"/>
            <a:ext cx="1828800" cy="533400"/>
          </a:xfrm>
          <a:prstGeom prst="rect">
            <a:avLst/>
          </a:prstGeom>
          <a:noFill/>
          <a:ln w="9525">
            <a:noFill/>
            <a:miter lim="800000"/>
            <a:headEnd/>
            <a:tailEnd/>
          </a:ln>
        </p:spPr>
        <p:txBody>
          <a:bodyPr anchor="ctr"/>
          <a:lstStyle/>
          <a:p>
            <a:pPr marL="228600" lvl="0" indent="-228600">
              <a:spcBef>
                <a:spcPts val="475"/>
              </a:spcBef>
            </a:pPr>
            <a:r>
              <a:rPr lang="en-US" sz="2000" b="1" dirty="0" smtClean="0">
                <a:latin typeface="Palatino Linotype" pitchFamily="18" charset="0"/>
                <a:ea typeface="ＭＳ Ｐゴシック" charset="-128"/>
              </a:rPr>
              <a:t>     $26,850.00</a:t>
            </a:r>
          </a:p>
        </p:txBody>
      </p:sp>
      <p:sp>
        <p:nvSpPr>
          <p:cNvPr id="26644" name="Title 1"/>
          <p:cNvSpPr txBox="1">
            <a:spLocks/>
          </p:cNvSpPr>
          <p:nvPr/>
        </p:nvSpPr>
        <p:spPr bwMode="auto">
          <a:xfrm>
            <a:off x="2895600" y="5562600"/>
            <a:ext cx="1828800" cy="533400"/>
          </a:xfrm>
          <a:prstGeom prst="rect">
            <a:avLst/>
          </a:prstGeom>
          <a:noFill/>
          <a:ln w="9525">
            <a:noFill/>
            <a:miter lim="800000"/>
            <a:headEnd/>
            <a:tailEnd/>
          </a:ln>
        </p:spPr>
        <p:txBody>
          <a:bodyPr anchor="ctr"/>
          <a:lstStyle/>
          <a:p>
            <a:pPr algn="ctr"/>
            <a:r>
              <a:rPr lang="en-US" sz="2000" b="1" dirty="0" smtClean="0">
                <a:latin typeface="Palatino Linotype" pitchFamily="18" charset="0"/>
              </a:rPr>
              <a:t>$100,800</a:t>
            </a:r>
            <a:endParaRPr lang="en-US" sz="2000" b="1" dirty="0">
              <a:latin typeface="Palatino Linotype" pitchFamily="18" charset="0"/>
            </a:endParaRPr>
          </a:p>
        </p:txBody>
      </p:sp>
      <p:sp>
        <p:nvSpPr>
          <p:cNvPr id="26646" name="Title 1"/>
          <p:cNvSpPr txBox="1">
            <a:spLocks/>
          </p:cNvSpPr>
          <p:nvPr/>
        </p:nvSpPr>
        <p:spPr bwMode="auto">
          <a:xfrm>
            <a:off x="2133600" y="5257800"/>
            <a:ext cx="990600" cy="533400"/>
          </a:xfrm>
          <a:prstGeom prst="rect">
            <a:avLst/>
          </a:prstGeom>
          <a:noFill/>
          <a:ln w="9525">
            <a:noFill/>
            <a:miter lim="800000"/>
            <a:headEnd/>
            <a:tailEnd/>
          </a:ln>
        </p:spPr>
        <p:txBody>
          <a:bodyPr anchor="ctr"/>
          <a:lstStyle/>
          <a:p>
            <a:pPr algn="ctr"/>
            <a:r>
              <a:rPr lang="en-US" sz="2000" b="1" dirty="0">
                <a:latin typeface="Palatino Linotype" pitchFamily="18" charset="0"/>
              </a:rPr>
              <a:t>=</a:t>
            </a:r>
          </a:p>
        </p:txBody>
      </p:sp>
      <p:cxnSp>
        <p:nvCxnSpPr>
          <p:cNvPr id="26647" name="Straight Connector 23"/>
          <p:cNvCxnSpPr>
            <a:cxnSpLocks noChangeShapeType="1"/>
          </p:cNvCxnSpPr>
          <p:nvPr/>
        </p:nvCxnSpPr>
        <p:spPr bwMode="auto">
          <a:xfrm>
            <a:off x="2895600" y="5486400"/>
            <a:ext cx="1828800" cy="0"/>
          </a:xfrm>
          <a:prstGeom prst="line">
            <a:avLst/>
          </a:prstGeom>
          <a:noFill/>
          <a:ln w="31750" algn="ctr">
            <a:solidFill>
              <a:srgbClr val="FF0000"/>
            </a:solidFill>
            <a:round/>
            <a:headEnd/>
            <a:tailEnd/>
          </a:ln>
        </p:spPr>
      </p:cxnSp>
      <p:sp>
        <p:nvSpPr>
          <p:cNvPr id="26648" name="Title 1"/>
          <p:cNvSpPr txBox="1">
            <a:spLocks/>
          </p:cNvSpPr>
          <p:nvPr/>
        </p:nvSpPr>
        <p:spPr bwMode="auto">
          <a:xfrm>
            <a:off x="5638800" y="4876800"/>
            <a:ext cx="2743200" cy="609600"/>
          </a:xfrm>
          <a:prstGeom prst="rect">
            <a:avLst/>
          </a:prstGeom>
          <a:noFill/>
          <a:ln w="9525">
            <a:noFill/>
            <a:miter lim="800000"/>
            <a:headEnd/>
            <a:tailEnd/>
          </a:ln>
        </p:spPr>
        <p:txBody>
          <a:bodyPr anchor="ctr"/>
          <a:lstStyle/>
          <a:p>
            <a:pPr algn="ctr"/>
            <a:r>
              <a:rPr lang="en-US" sz="3200" b="1" dirty="0">
                <a:latin typeface="Palatino Linotype" pitchFamily="18" charset="0"/>
              </a:rPr>
              <a:t>$</a:t>
            </a:r>
            <a:r>
              <a:rPr lang="en-US" sz="3200" b="1" dirty="0" smtClean="0">
                <a:latin typeface="Palatino Linotype" pitchFamily="18" charset="0"/>
              </a:rPr>
              <a:t>0.27 </a:t>
            </a:r>
            <a:endParaRPr lang="en-US" sz="3200" b="1" dirty="0">
              <a:latin typeface="Palatino Linotype" pitchFamily="18" charset="0"/>
            </a:endParaRPr>
          </a:p>
          <a:p>
            <a:pPr algn="ctr"/>
            <a:r>
              <a:rPr lang="en-US" b="1" dirty="0">
                <a:latin typeface="Palatino Linotype" pitchFamily="18" charset="0"/>
              </a:rPr>
              <a:t>(dollar equivalent)</a:t>
            </a:r>
            <a:endParaRPr lang="en-US" sz="1600" b="1" dirty="0">
              <a:latin typeface="Palatino Linotyp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2040" y="152400"/>
            <a:ext cx="3032760" cy="914400"/>
          </a:xfrm>
        </p:spPr>
        <p:txBody>
          <a:bodyPr>
            <a:normAutofit/>
          </a:bodyPr>
          <a:lstStyle/>
          <a:p>
            <a:r>
              <a:rPr lang="en-US" sz="4500" dirty="0" smtClean="0">
                <a:solidFill>
                  <a:schemeClr val="bg1"/>
                </a:solidFill>
                <a:effectLst>
                  <a:outerShdw blurRad="38100" dist="38100" dir="2700000" algn="tl">
                    <a:srgbClr val="000000">
                      <a:alpha val="43137"/>
                    </a:srgbClr>
                  </a:outerShdw>
                </a:effectLst>
                <a:latin typeface="Palatino Linotype" pitchFamily="18" charset="0"/>
              </a:rPr>
              <a:t>Financing</a:t>
            </a:r>
            <a:endParaRPr lang="en-US" sz="45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2" name="Content Placeholder 1"/>
          <p:cNvSpPr>
            <a:spLocks noGrp="1"/>
          </p:cNvSpPr>
          <p:nvPr>
            <p:ph idx="1"/>
          </p:nvPr>
        </p:nvSpPr>
        <p:spPr>
          <a:xfrm>
            <a:off x="1219200" y="2667001"/>
            <a:ext cx="6096000" cy="1295400"/>
          </a:xfrm>
        </p:spPr>
        <p:txBody>
          <a:bodyPr>
            <a:normAutofit/>
          </a:bodyPr>
          <a:lstStyle/>
          <a:p>
            <a:r>
              <a:rPr lang="en-US" dirty="0" smtClean="0">
                <a:latin typeface="Palatino Linotype" pitchFamily="18" charset="0"/>
              </a:rPr>
              <a:t>$600 from personal savings</a:t>
            </a:r>
          </a:p>
          <a:p>
            <a:r>
              <a:rPr lang="en-US" dirty="0" smtClean="0">
                <a:latin typeface="Palatino Linotype" pitchFamily="18" charset="0"/>
              </a:rPr>
              <a:t>$1,100 loan from my parents</a:t>
            </a:r>
          </a:p>
          <a:p>
            <a:endParaRPr lang="en-US" dirty="0">
              <a:latin typeface="Palatino Linotype" pitchFamily="18" charset="0"/>
            </a:endParaRPr>
          </a:p>
        </p:txBody>
      </p:sp>
    </p:spTree>
    <p:extLst>
      <p:ext uri="{BB962C8B-B14F-4D97-AF65-F5344CB8AC3E}">
        <p14:creationId xmlns:p14="http://schemas.microsoft.com/office/powerpoint/2010/main" val="278871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5562600" y="4038600"/>
            <a:ext cx="3352800" cy="1736725"/>
          </a:xfrm>
        </p:spPr>
        <p:txBody>
          <a:bodyPr>
            <a:normAutofit/>
          </a:bodyPr>
          <a:lstStyle/>
          <a:p>
            <a:pPr algn="r">
              <a:buNone/>
              <a:defRPr/>
            </a:pPr>
            <a:r>
              <a:rPr sz="2200" dirty="0">
                <a:latin typeface="Palatino Linotype" pitchFamily="18" charset="0"/>
              </a:rPr>
              <a:t>Zack Quinn</a:t>
            </a:r>
          </a:p>
          <a:p>
            <a:pPr algn="r">
              <a:buNone/>
              <a:defRPr/>
            </a:pPr>
            <a:r>
              <a:rPr lang="en-US" sz="2200" dirty="0" smtClean="0">
                <a:latin typeface="Palatino Linotype" pitchFamily="18" charset="0"/>
              </a:rPr>
              <a:t>11</a:t>
            </a:r>
            <a:r>
              <a:rPr lang="en-US" sz="2200" baseline="30000" dirty="0" smtClean="0">
                <a:latin typeface="Palatino Linotype" pitchFamily="18" charset="0"/>
              </a:rPr>
              <a:t>th</a:t>
            </a:r>
            <a:r>
              <a:rPr lang="en-US" sz="2200" dirty="0" smtClean="0">
                <a:latin typeface="Palatino Linotype" pitchFamily="18" charset="0"/>
              </a:rPr>
              <a:t> Grade</a:t>
            </a:r>
          </a:p>
          <a:p>
            <a:pPr algn="r">
              <a:buNone/>
              <a:defRPr/>
            </a:pPr>
            <a:r>
              <a:rPr lang="en-US" sz="2200" dirty="0" smtClean="0">
                <a:latin typeface="Palatino Linotype" pitchFamily="18" charset="0"/>
              </a:rPr>
              <a:t>Pathways to Technology</a:t>
            </a:r>
            <a:endParaRPr sz="2200" dirty="0">
              <a:latin typeface="Palatino Linotype" pitchFamily="18" charset="0"/>
            </a:endParaRPr>
          </a:p>
          <a:p>
            <a:pPr algn="r">
              <a:buNone/>
              <a:defRPr/>
            </a:pPr>
            <a:r>
              <a:rPr sz="2200" dirty="0">
                <a:latin typeface="Palatino Linotype" pitchFamily="18" charset="0"/>
              </a:rPr>
              <a:t>16 years </a:t>
            </a:r>
            <a:r>
              <a:rPr sz="2200" dirty="0" smtClean="0">
                <a:latin typeface="Palatino Linotype" pitchFamily="18" charset="0"/>
              </a:rPr>
              <a:t>old</a:t>
            </a:r>
            <a:endParaRPr sz="2200" dirty="0">
              <a:latin typeface="Palatino Linotype" pitchFamily="18" charset="0"/>
            </a:endParaRPr>
          </a:p>
          <a:p>
            <a:pPr>
              <a:defRPr/>
            </a:pPr>
            <a:endParaRPr sz="2200" dirty="0">
              <a:latin typeface="Palatino Linotype" pitchFamily="18" charset="0"/>
            </a:endParaRP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00" y="1600200"/>
            <a:ext cx="6705600" cy="3124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43400" y="152400"/>
            <a:ext cx="4175760" cy="914400"/>
          </a:xfrm>
        </p:spPr>
        <p:txBody>
          <a:bodyPr>
            <a:normAutofit/>
          </a:bodyPr>
          <a:lstStyle/>
          <a:p>
            <a:r>
              <a:rPr lang="en-US" sz="4500" dirty="0" smtClean="0">
                <a:solidFill>
                  <a:schemeClr val="bg1"/>
                </a:solidFill>
                <a:latin typeface="Palatino Linotype" pitchFamily="18" charset="0"/>
              </a:rPr>
              <a:t>Philanthropy</a:t>
            </a:r>
            <a:endParaRPr lang="en-US" sz="4500" dirty="0">
              <a:solidFill>
                <a:schemeClr val="bg1"/>
              </a:solidFill>
              <a:latin typeface="Palatino Linotype" pitchFamily="18" charset="0"/>
            </a:endParaRPr>
          </a:p>
        </p:txBody>
      </p:sp>
      <p:sp>
        <p:nvSpPr>
          <p:cNvPr id="28675" name="Content Placeholder 2"/>
          <p:cNvSpPr>
            <a:spLocks noGrp="1"/>
          </p:cNvSpPr>
          <p:nvPr>
            <p:ph idx="1"/>
          </p:nvPr>
        </p:nvSpPr>
        <p:spPr>
          <a:xfrm>
            <a:off x="457200" y="2133601"/>
            <a:ext cx="8229600" cy="3048000"/>
          </a:xfrm>
        </p:spPr>
        <p:txBody>
          <a:bodyPr>
            <a:normAutofit fontScale="92500" lnSpcReduction="10000"/>
          </a:bodyPr>
          <a:lstStyle/>
          <a:p>
            <a:pPr>
              <a:spcBef>
                <a:spcPts val="1200"/>
              </a:spcBef>
              <a:buClr>
                <a:srgbClr val="984807"/>
              </a:buClr>
              <a:buSzPct val="80000"/>
              <a:buFont typeface="Wingdings 2" pitchFamily="18" charset="2"/>
              <a:buChar char=""/>
            </a:pPr>
            <a:r>
              <a:rPr lang="en-US" sz="2800" dirty="0" smtClean="0">
                <a:latin typeface="Palatino Linotype" pitchFamily="18" charset="0"/>
                <a:ea typeface="ＭＳ Ｐゴシック" charset="-128"/>
              </a:rPr>
              <a:t>Donate </a:t>
            </a:r>
            <a:r>
              <a:rPr lang="en-US" sz="2800" b="1" dirty="0" smtClean="0">
                <a:latin typeface="Palatino Linotype" pitchFamily="18" charset="0"/>
                <a:ea typeface="ＭＳ Ｐゴシック" charset="-128"/>
              </a:rPr>
              <a:t>5%</a:t>
            </a:r>
            <a:r>
              <a:rPr lang="en-US" sz="2800" dirty="0" smtClean="0">
                <a:latin typeface="Palatino Linotype" pitchFamily="18" charset="0"/>
                <a:ea typeface="ＭＳ Ｐゴシック" charset="-128"/>
              </a:rPr>
              <a:t> of total profit to Food Share, a local non-profit company that distributes food to those in need. </a:t>
            </a:r>
          </a:p>
          <a:p>
            <a:pPr>
              <a:spcBef>
                <a:spcPts val="1200"/>
              </a:spcBef>
              <a:buClr>
                <a:srgbClr val="984807"/>
              </a:buClr>
              <a:buSzPct val="80000"/>
              <a:buFont typeface="Wingdings 2" pitchFamily="18" charset="2"/>
              <a:buChar char=""/>
            </a:pPr>
            <a:r>
              <a:rPr lang="en-US" sz="2800" dirty="0" smtClean="0">
                <a:latin typeface="Palatino Linotype" pitchFamily="18" charset="0"/>
                <a:ea typeface="ＭＳ Ｐゴシック" charset="-128"/>
              </a:rPr>
              <a:t>Donating is a large part of business ethics.</a:t>
            </a:r>
          </a:p>
          <a:p>
            <a:pPr>
              <a:spcBef>
                <a:spcPts val="1200"/>
              </a:spcBef>
              <a:buClr>
                <a:srgbClr val="984807"/>
              </a:buClr>
              <a:buSzPct val="80000"/>
              <a:buFont typeface="Wingdings 2" pitchFamily="18" charset="2"/>
              <a:buChar char=""/>
            </a:pPr>
            <a:r>
              <a:rPr lang="en-US" sz="2800" dirty="0" smtClean="0">
                <a:latin typeface="Palatino Linotype" pitchFamily="18" charset="0"/>
                <a:ea typeface="ＭＳ Ｐゴシック" charset="-128"/>
              </a:rPr>
              <a:t>We will place the </a:t>
            </a:r>
            <a:r>
              <a:rPr lang="en-US" sz="2800" dirty="0" err="1" smtClean="0">
                <a:latin typeface="Palatino Linotype" pitchFamily="18" charset="0"/>
                <a:ea typeface="ＭＳ Ｐゴシック" charset="-128"/>
              </a:rPr>
              <a:t>FoodShare</a:t>
            </a:r>
            <a:r>
              <a:rPr lang="en-US" sz="2800" dirty="0" smtClean="0">
                <a:latin typeface="Palatino Linotype" pitchFamily="18" charset="0"/>
                <a:ea typeface="ＭＳ Ｐゴシック" charset="-128"/>
              </a:rPr>
              <a:t> logo on our invoices to let customers know that they will be making a donation with every payment.  </a:t>
            </a:r>
          </a:p>
          <a:p>
            <a:pPr>
              <a:spcBef>
                <a:spcPts val="1200"/>
              </a:spcBef>
              <a:buClr>
                <a:srgbClr val="984807"/>
              </a:buClr>
              <a:buSzPct val="80000"/>
              <a:buFont typeface="Wingdings 2" pitchFamily="18" charset="2"/>
              <a:buChar char=""/>
            </a:pPr>
            <a:endParaRPr lang="en-US" sz="2800" dirty="0" smtClean="0">
              <a:latin typeface="Palatino Linotype" pitchFamily="18" charset="0"/>
              <a:ea typeface="ＭＳ Ｐゴシック" charset="-128"/>
            </a:endParaRPr>
          </a:p>
          <a:p>
            <a:pPr>
              <a:spcBef>
                <a:spcPts val="1200"/>
              </a:spcBef>
              <a:buClr>
                <a:srgbClr val="984807"/>
              </a:buClr>
              <a:buSzPct val="80000"/>
              <a:buFont typeface="Wingdings 2" pitchFamily="18" charset="2"/>
              <a:buChar char=""/>
            </a:pPr>
            <a:endParaRPr lang="en-US" sz="2800" dirty="0" smtClean="0">
              <a:latin typeface="Palatino Linotype" pitchFamily="18" charset="0"/>
              <a:ea typeface="ＭＳ Ｐゴシック" charset="-128"/>
            </a:endParaRPr>
          </a:p>
        </p:txBody>
      </p:sp>
      <p:pic>
        <p:nvPicPr>
          <p:cNvPr id="3074" name="Picture 2" descr="http://site.foodshare.org/images/custom/logo.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3889" y="5181600"/>
            <a:ext cx="4063111" cy="101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19200" y="152400"/>
            <a:ext cx="8229600" cy="838200"/>
          </a:xfrm>
        </p:spPr>
        <p:txBody>
          <a:bodyPr>
            <a:normAutofit fontScale="90000"/>
          </a:bodyPr>
          <a:lstStyle/>
          <a:p>
            <a:pPr eaLnBrk="1" hangingPunct="1"/>
            <a:r>
              <a:rPr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t>Business &amp; </a:t>
            </a:r>
            <a:r>
              <a:rPr lang="en-US"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t/>
            </a:r>
            <a:br>
              <a:rPr lang="en-US"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br>
            <a:r>
              <a:rPr lang="en-US"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t>                             Personal</a:t>
            </a:r>
            <a:r>
              <a:rPr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rPr>
              <a:t> Goals</a:t>
            </a:r>
            <a:endParaRPr sz="2000" i="1" dirty="0" smtClean="0">
              <a:ln>
                <a:noFill/>
              </a:ln>
              <a:solidFill>
                <a:schemeClr val="bg1"/>
              </a:solidFill>
              <a:effectLst>
                <a:outerShdw blurRad="38100" dist="38100" dir="2700000" algn="tl">
                  <a:srgbClr val="000000">
                    <a:alpha val="43137"/>
                  </a:srgbClr>
                </a:outerShdw>
              </a:effectLst>
              <a:latin typeface="Palatino Linotype" pitchFamily="18" charset="0"/>
              <a:ea typeface="ＭＳ Ｐゴシック" charset="-128"/>
            </a:endParaRPr>
          </a:p>
        </p:txBody>
      </p:sp>
      <p:sp>
        <p:nvSpPr>
          <p:cNvPr id="28691" name="Rectangle 19"/>
          <p:cNvSpPr>
            <a:spLocks noChangeArrowheads="1"/>
          </p:cNvSpPr>
          <p:nvPr/>
        </p:nvSpPr>
        <p:spPr bwMode="auto">
          <a:xfrm>
            <a:off x="457201" y="1772454"/>
            <a:ext cx="3962400" cy="2494746"/>
          </a:xfrm>
          <a:prstGeom prst="rect">
            <a:avLst/>
          </a:prstGeom>
          <a:no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spcBef>
                <a:spcPts val="1200"/>
              </a:spcBef>
              <a:buClr>
                <a:schemeClr val="accent6">
                  <a:lumMod val="50000"/>
                </a:schemeClr>
              </a:buClr>
              <a:buSzPct val="80000"/>
              <a:buFont typeface="Wingdings 2" pitchFamily="18" charset="2"/>
              <a:buChar char=""/>
              <a:defRPr/>
            </a:pPr>
            <a:endParaRPr lang="en-US" dirty="0" smtClean="0">
              <a:solidFill>
                <a:schemeClr val="tx1"/>
              </a:solidFill>
              <a:latin typeface="Palatino Linotype" pitchFamily="18" charset="0"/>
              <a:ea typeface="+mj-ea"/>
              <a:cs typeface="+mj-cs"/>
            </a:endParaRPr>
          </a:p>
          <a:p>
            <a:pPr marL="228600" lvl="1" indent="-228600" eaLnBrk="0" hangingPunct="0">
              <a:spcBef>
                <a:spcPts val="1200"/>
              </a:spcBef>
              <a:buClr>
                <a:schemeClr val="accent6">
                  <a:lumMod val="50000"/>
                </a:schemeClr>
              </a:buClr>
              <a:buSzPct val="80000"/>
              <a:buFont typeface="Wingdings 2" pitchFamily="18" charset="2"/>
              <a:buChar char=""/>
              <a:defRPr/>
            </a:pPr>
            <a:endParaRPr lang="en-US" dirty="0" smtClean="0">
              <a:solidFill>
                <a:schemeClr val="tx1"/>
              </a:solidFill>
              <a:latin typeface="Palatino Linotype" pitchFamily="18" charset="0"/>
              <a:ea typeface="+mj-ea"/>
              <a:cs typeface="+mj-cs"/>
            </a:endParaRPr>
          </a:p>
          <a:p>
            <a:pPr marL="228600" lvl="1" indent="-228600" eaLnBrk="0" hangingPunct="0">
              <a:spcBef>
                <a:spcPts val="1200"/>
              </a:spcBef>
              <a:buClr>
                <a:schemeClr val="accent6">
                  <a:lumMod val="50000"/>
                </a:schemeClr>
              </a:buClr>
              <a:buSzPct val="80000"/>
              <a:buFont typeface="Arial" pitchFamily="34" charset="0"/>
              <a:buChar char="•"/>
              <a:defRPr/>
            </a:pPr>
            <a:r>
              <a:rPr lang="en-US" dirty="0" smtClean="0">
                <a:solidFill>
                  <a:schemeClr val="tx1"/>
                </a:solidFill>
                <a:latin typeface="Palatino Linotype" pitchFamily="18" charset="0"/>
                <a:ea typeface="+mj-ea"/>
                <a:cs typeface="+mj-cs"/>
              </a:rPr>
              <a:t>Guarantee customer satisfaction by keeping up my quality and maintaining proper communication. </a:t>
            </a:r>
          </a:p>
          <a:p>
            <a:pPr marL="342900" lvl="1" indent="-342900" eaLnBrk="0" hangingPunct="0">
              <a:lnSpc>
                <a:spcPct val="80000"/>
              </a:lnSpc>
              <a:spcBef>
                <a:spcPts val="1200"/>
              </a:spcBef>
              <a:buClr>
                <a:schemeClr val="accent6">
                  <a:lumMod val="50000"/>
                </a:schemeClr>
              </a:buClr>
              <a:buSzPct val="100000"/>
              <a:buFont typeface="Arial" pitchFamily="34" charset="0"/>
              <a:buChar char="•"/>
              <a:defRPr/>
            </a:pPr>
            <a:r>
              <a:rPr lang="en-US" dirty="0">
                <a:solidFill>
                  <a:schemeClr val="tx1"/>
                </a:solidFill>
                <a:latin typeface="Palatino Linotype" pitchFamily="18" charset="0"/>
              </a:rPr>
              <a:t>Add more customers</a:t>
            </a:r>
            <a:r>
              <a:rPr lang="en-US" dirty="0" smtClean="0">
                <a:solidFill>
                  <a:schemeClr val="tx1"/>
                </a:solidFill>
                <a:latin typeface="Palatino Linotype" pitchFamily="18" charset="0"/>
              </a:rPr>
              <a:t>.</a:t>
            </a:r>
          </a:p>
          <a:p>
            <a:pPr marL="342900" lvl="1" indent="-342900" eaLnBrk="0" hangingPunct="0">
              <a:lnSpc>
                <a:spcPct val="80000"/>
              </a:lnSpc>
              <a:spcBef>
                <a:spcPts val="1200"/>
              </a:spcBef>
              <a:buClr>
                <a:schemeClr val="accent6">
                  <a:lumMod val="50000"/>
                </a:schemeClr>
              </a:buClr>
              <a:buSzPct val="100000"/>
              <a:buFont typeface="Arial" pitchFamily="34" charset="0"/>
              <a:buChar char="•"/>
              <a:defRPr/>
            </a:pPr>
            <a:r>
              <a:rPr lang="en-US" dirty="0">
                <a:solidFill>
                  <a:schemeClr val="tx1"/>
                </a:solidFill>
                <a:latin typeface="Palatino Linotype" pitchFamily="18" charset="0"/>
              </a:rPr>
              <a:t>Gain addition revenue streams and work with subcontractors.</a:t>
            </a:r>
            <a:endParaRPr lang="en-GB" dirty="0">
              <a:solidFill>
                <a:schemeClr val="tx1"/>
              </a:solidFill>
              <a:latin typeface="Palatino Linotype" pitchFamily="18" charset="0"/>
            </a:endParaRPr>
          </a:p>
          <a:p>
            <a:pPr marL="342900" lvl="1" indent="-342900" eaLnBrk="0" hangingPunct="0">
              <a:lnSpc>
                <a:spcPct val="80000"/>
              </a:lnSpc>
              <a:spcBef>
                <a:spcPts val="1200"/>
              </a:spcBef>
              <a:buClr>
                <a:schemeClr val="accent6">
                  <a:lumMod val="50000"/>
                </a:schemeClr>
              </a:buClr>
              <a:buSzPct val="100000"/>
              <a:buFont typeface="Arial" pitchFamily="34" charset="0"/>
              <a:buChar char="•"/>
              <a:defRPr/>
            </a:pPr>
            <a:endParaRPr lang="en-US" dirty="0">
              <a:solidFill>
                <a:schemeClr val="tx1"/>
              </a:solidFill>
              <a:latin typeface="Palatino Linotype" pitchFamily="18" charset="0"/>
            </a:endParaRPr>
          </a:p>
          <a:p>
            <a:pPr marL="228600" lvl="1" indent="-228600" eaLnBrk="0" hangingPunct="0">
              <a:spcBef>
                <a:spcPts val="1200"/>
              </a:spcBef>
              <a:buClr>
                <a:schemeClr val="accent6">
                  <a:lumMod val="50000"/>
                </a:schemeClr>
              </a:buClr>
              <a:buSzPct val="80000"/>
              <a:buFont typeface="Arial" pitchFamily="34" charset="0"/>
              <a:buChar char="•"/>
              <a:defRPr/>
            </a:pPr>
            <a:endParaRPr lang="en-US" dirty="0" smtClean="0">
              <a:solidFill>
                <a:schemeClr val="tx1"/>
              </a:solidFill>
              <a:latin typeface="Palatino Linotype" pitchFamily="18" charset="0"/>
              <a:ea typeface="+mj-ea"/>
              <a:cs typeface="+mj-cs"/>
            </a:endParaRPr>
          </a:p>
          <a:p>
            <a:pPr marL="228600" lvl="1" indent="-228600" eaLnBrk="0" hangingPunct="0">
              <a:spcBef>
                <a:spcPts val="1200"/>
              </a:spcBef>
              <a:buClr>
                <a:schemeClr val="accent6">
                  <a:lumMod val="50000"/>
                </a:schemeClr>
              </a:buClr>
              <a:buSzPct val="80000"/>
              <a:buFont typeface="Wingdings 2" pitchFamily="18" charset="2"/>
              <a:buChar char=""/>
              <a:defRPr/>
            </a:pPr>
            <a:endParaRPr lang="en-US" dirty="0">
              <a:solidFill>
                <a:schemeClr val="tx1"/>
              </a:solidFill>
              <a:latin typeface="Palatino Linotype" pitchFamily="18" charset="0"/>
              <a:ea typeface="+mj-ea"/>
              <a:cs typeface="+mj-cs"/>
            </a:endParaRPr>
          </a:p>
        </p:txBody>
      </p:sp>
      <p:sp>
        <p:nvSpPr>
          <p:cNvPr id="28692" name="Rectangle 20"/>
          <p:cNvSpPr>
            <a:spLocks noChangeArrowheads="1"/>
          </p:cNvSpPr>
          <p:nvPr/>
        </p:nvSpPr>
        <p:spPr bwMode="auto">
          <a:xfrm>
            <a:off x="4648200" y="1772454"/>
            <a:ext cx="3886200" cy="2494746"/>
          </a:xfrm>
          <a:prstGeom prst="rect">
            <a:avLst/>
          </a:prstGeom>
          <a:no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1" indent="-342900" eaLnBrk="0" hangingPunct="0">
              <a:lnSpc>
                <a:spcPct val="80000"/>
              </a:lnSpc>
              <a:spcBef>
                <a:spcPts val="1200"/>
              </a:spcBef>
              <a:buClr>
                <a:schemeClr val="accent6">
                  <a:lumMod val="50000"/>
                </a:schemeClr>
              </a:buClr>
              <a:buSzPct val="80000"/>
              <a:buFont typeface="Arial" pitchFamily="34" charset="0"/>
              <a:buChar char="•"/>
              <a:defRPr/>
            </a:pPr>
            <a:r>
              <a:rPr lang="en-US" dirty="0" smtClean="0">
                <a:solidFill>
                  <a:schemeClr val="tx1"/>
                </a:solidFill>
                <a:latin typeface="Palatino Linotype" pitchFamily="18" charset="0"/>
                <a:ea typeface="+mj-ea"/>
                <a:cs typeface="+mj-cs"/>
              </a:rPr>
              <a:t>Continue my business education</a:t>
            </a:r>
          </a:p>
          <a:p>
            <a:pPr marL="342900" lvl="1" indent="-342900" eaLnBrk="0" hangingPunct="0">
              <a:lnSpc>
                <a:spcPct val="80000"/>
              </a:lnSpc>
              <a:spcBef>
                <a:spcPts val="1200"/>
              </a:spcBef>
              <a:buClr>
                <a:schemeClr val="accent6">
                  <a:lumMod val="50000"/>
                </a:schemeClr>
              </a:buClr>
              <a:buSzPct val="80000"/>
              <a:buFont typeface="Arial" pitchFamily="34" charset="0"/>
              <a:buChar char="•"/>
              <a:defRPr/>
            </a:pPr>
            <a:r>
              <a:rPr lang="en-US" dirty="0" smtClean="0">
                <a:solidFill>
                  <a:schemeClr val="tx1"/>
                </a:solidFill>
                <a:latin typeface="Palatino Linotype" pitchFamily="18" charset="0"/>
                <a:ea typeface="+mj-ea"/>
                <a:cs typeface="+mj-cs"/>
              </a:rPr>
              <a:t>Intern at companies where I can experience the daily duties of an Engineer and a Business Person. </a:t>
            </a:r>
            <a:endParaRPr lang="en-US" dirty="0">
              <a:solidFill>
                <a:schemeClr val="tx1"/>
              </a:solidFill>
              <a:latin typeface="Palatino Linotype" pitchFamily="18" charset="0"/>
              <a:ea typeface="+mj-ea"/>
              <a:cs typeface="+mj-cs"/>
            </a:endParaRPr>
          </a:p>
        </p:txBody>
      </p:sp>
      <p:sp>
        <p:nvSpPr>
          <p:cNvPr id="28695" name="Rectangle 23"/>
          <p:cNvSpPr>
            <a:spLocks noChangeArrowheads="1"/>
          </p:cNvSpPr>
          <p:nvPr/>
        </p:nvSpPr>
        <p:spPr bwMode="auto">
          <a:xfrm>
            <a:off x="457200" y="4419600"/>
            <a:ext cx="3962400" cy="1828800"/>
          </a:xfrm>
          <a:prstGeom prst="rect">
            <a:avLst/>
          </a:prstGeom>
          <a:no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342900" lvl="1" indent="-342900" eaLnBrk="0" hangingPunct="0">
              <a:lnSpc>
                <a:spcPct val="80000"/>
              </a:lnSpc>
              <a:spcBef>
                <a:spcPts val="1200"/>
              </a:spcBef>
              <a:buClr>
                <a:schemeClr val="accent6">
                  <a:lumMod val="50000"/>
                </a:schemeClr>
              </a:buClr>
              <a:buSzPct val="80000"/>
              <a:buFont typeface="Arial" pitchFamily="34" charset="0"/>
              <a:buChar char="•"/>
              <a:defRPr/>
            </a:pPr>
            <a:r>
              <a:rPr lang="en-GB" dirty="0" smtClean="0">
                <a:solidFill>
                  <a:schemeClr val="tx1"/>
                </a:solidFill>
                <a:latin typeface="Palatino Linotype" pitchFamily="18" charset="0"/>
                <a:ea typeface="+mj-ea"/>
                <a:cs typeface="+mj-cs"/>
              </a:rPr>
              <a:t>Continue to grow as long as my mission and operating values are being met.  </a:t>
            </a:r>
            <a:endParaRPr lang="en-GB" dirty="0">
              <a:solidFill>
                <a:schemeClr val="tx1"/>
              </a:solidFill>
              <a:latin typeface="Palatino Linotype" pitchFamily="18" charset="0"/>
              <a:ea typeface="+mj-ea"/>
              <a:cs typeface="+mj-cs"/>
            </a:endParaRPr>
          </a:p>
          <a:p>
            <a:pPr marL="342900" lvl="1" indent="-342900" eaLnBrk="0" hangingPunct="0">
              <a:lnSpc>
                <a:spcPct val="80000"/>
              </a:lnSpc>
              <a:spcBef>
                <a:spcPts val="1200"/>
              </a:spcBef>
              <a:buClr>
                <a:schemeClr val="accent6">
                  <a:lumMod val="50000"/>
                </a:schemeClr>
              </a:buClr>
              <a:buSzPct val="80000"/>
              <a:buFont typeface="Arial" pitchFamily="34" charset="0"/>
              <a:buChar char="•"/>
              <a:defRPr/>
            </a:pPr>
            <a:r>
              <a:rPr lang="en-GB" dirty="0" smtClean="0">
                <a:solidFill>
                  <a:schemeClr val="tx1"/>
                </a:solidFill>
                <a:latin typeface="Palatino Linotype" pitchFamily="18" charset="0"/>
                <a:ea typeface="+mj-ea"/>
                <a:cs typeface="+mj-cs"/>
              </a:rPr>
              <a:t>Go national by starting a franchise.</a:t>
            </a:r>
          </a:p>
          <a:p>
            <a:pPr marL="342900" lvl="1" indent="-342900" eaLnBrk="0" hangingPunct="0">
              <a:lnSpc>
                <a:spcPct val="80000"/>
              </a:lnSpc>
              <a:spcBef>
                <a:spcPts val="1200"/>
              </a:spcBef>
              <a:buClr>
                <a:schemeClr val="accent6">
                  <a:lumMod val="50000"/>
                </a:schemeClr>
              </a:buClr>
              <a:buSzPct val="80000"/>
              <a:buFont typeface="Arial" pitchFamily="34" charset="0"/>
              <a:buChar char="•"/>
              <a:defRPr/>
            </a:pPr>
            <a:endParaRPr lang="en-GB" dirty="0" smtClean="0">
              <a:solidFill>
                <a:schemeClr val="tx1"/>
              </a:solidFill>
              <a:latin typeface="Palatino Linotype" pitchFamily="18" charset="0"/>
              <a:ea typeface="+mj-ea"/>
              <a:cs typeface="+mj-cs"/>
            </a:endParaRPr>
          </a:p>
        </p:txBody>
      </p:sp>
      <p:sp>
        <p:nvSpPr>
          <p:cNvPr id="29704" name="Text Box 24"/>
          <p:cNvSpPr txBox="1">
            <a:spLocks noChangeArrowheads="1"/>
          </p:cNvSpPr>
          <p:nvPr/>
        </p:nvSpPr>
        <p:spPr bwMode="auto">
          <a:xfrm rot="-5400000">
            <a:off x="-788987" y="2465388"/>
            <a:ext cx="2035175" cy="457200"/>
          </a:xfrm>
          <a:prstGeom prst="rect">
            <a:avLst/>
          </a:prstGeom>
          <a:noFill/>
          <a:ln w="9525">
            <a:noFill/>
            <a:miter lim="800000"/>
            <a:headEnd/>
            <a:tailEnd/>
          </a:ln>
        </p:spPr>
        <p:txBody>
          <a:bodyPr>
            <a:spAutoFit/>
          </a:bodyPr>
          <a:lstStyle/>
          <a:p>
            <a:pPr algn="ctr">
              <a:spcBef>
                <a:spcPct val="50000"/>
              </a:spcBef>
            </a:pPr>
            <a:r>
              <a:rPr lang="en-US" sz="2400" b="1" dirty="0">
                <a:latin typeface="Myriad Web Pro" pitchFamily="34" charset="0"/>
              </a:rPr>
              <a:t>Short Term</a:t>
            </a:r>
          </a:p>
        </p:txBody>
      </p:sp>
      <p:sp>
        <p:nvSpPr>
          <p:cNvPr id="29705" name="Text Box 25"/>
          <p:cNvSpPr txBox="1">
            <a:spLocks noChangeArrowheads="1"/>
          </p:cNvSpPr>
          <p:nvPr/>
        </p:nvSpPr>
        <p:spPr bwMode="auto">
          <a:xfrm rot="-5400000">
            <a:off x="-788987" y="4827588"/>
            <a:ext cx="2035175" cy="457200"/>
          </a:xfrm>
          <a:prstGeom prst="rect">
            <a:avLst/>
          </a:prstGeom>
          <a:noFill/>
          <a:ln w="9525">
            <a:noFill/>
            <a:miter lim="800000"/>
            <a:headEnd/>
            <a:tailEnd/>
          </a:ln>
        </p:spPr>
        <p:txBody>
          <a:bodyPr>
            <a:spAutoFit/>
          </a:bodyPr>
          <a:lstStyle/>
          <a:p>
            <a:pPr algn="ctr">
              <a:spcBef>
                <a:spcPct val="50000"/>
              </a:spcBef>
            </a:pPr>
            <a:r>
              <a:rPr lang="en-US" sz="2400" b="1" dirty="0">
                <a:latin typeface="Myriad Web Pro" pitchFamily="34" charset="0"/>
              </a:rPr>
              <a:t>Long Term</a:t>
            </a:r>
          </a:p>
        </p:txBody>
      </p:sp>
      <p:sp>
        <p:nvSpPr>
          <p:cNvPr id="28698" name="Rectangle 26"/>
          <p:cNvSpPr>
            <a:spLocks noChangeArrowheads="1"/>
          </p:cNvSpPr>
          <p:nvPr/>
        </p:nvSpPr>
        <p:spPr bwMode="auto">
          <a:xfrm>
            <a:off x="4648200" y="4419600"/>
            <a:ext cx="3886200" cy="1828800"/>
          </a:xfrm>
          <a:prstGeom prst="rect">
            <a:avLst/>
          </a:prstGeom>
          <a:no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dirty="0" smtClean="0">
                <a:solidFill>
                  <a:schemeClr val="tx1"/>
                </a:solidFill>
                <a:latin typeface="Palatino Linotype" pitchFamily="18" charset="0"/>
                <a:ea typeface="+mj-ea"/>
                <a:cs typeface="+mj-cs"/>
              </a:rPr>
              <a:t>Attend college to study Business and Engineering. </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dirty="0" smtClean="0">
                <a:solidFill>
                  <a:schemeClr val="tx1"/>
                </a:solidFill>
                <a:latin typeface="Palatino Linotype" pitchFamily="18" charset="0"/>
                <a:ea typeface="+mj-ea"/>
                <a:cs typeface="+mj-cs"/>
              </a:rPr>
              <a:t>Use my </a:t>
            </a:r>
            <a:r>
              <a:rPr lang="en-US" dirty="0">
                <a:solidFill>
                  <a:schemeClr val="tx1"/>
                </a:solidFill>
                <a:latin typeface="Palatino Linotype" pitchFamily="18" charset="0"/>
                <a:ea typeface="+mj-ea"/>
                <a:cs typeface="+mj-cs"/>
              </a:rPr>
              <a:t>e</a:t>
            </a:r>
            <a:r>
              <a:rPr lang="en-US" dirty="0" smtClean="0">
                <a:solidFill>
                  <a:schemeClr val="tx1"/>
                </a:solidFill>
                <a:latin typeface="Palatino Linotype" pitchFamily="18" charset="0"/>
                <a:ea typeface="+mj-ea"/>
                <a:cs typeface="+mj-cs"/>
              </a:rPr>
              <a:t>ngineering education to design a product and my business education to market it.</a:t>
            </a:r>
          </a:p>
        </p:txBody>
      </p:sp>
      <p:sp>
        <p:nvSpPr>
          <p:cNvPr id="2" name="Rectangle 1"/>
          <p:cNvSpPr/>
          <p:nvPr/>
        </p:nvSpPr>
        <p:spPr>
          <a:xfrm>
            <a:off x="1524000" y="1275546"/>
            <a:ext cx="1459053" cy="477054"/>
          </a:xfrm>
          <a:prstGeom prst="rect">
            <a:avLst/>
          </a:prstGeom>
        </p:spPr>
        <p:txBody>
          <a:bodyPr wrap="none">
            <a:spAutoFit/>
          </a:bodyPr>
          <a:lstStyle/>
          <a:p>
            <a:pPr algn="ctr">
              <a:spcBef>
                <a:spcPct val="50000"/>
              </a:spcBef>
            </a:pPr>
            <a:r>
              <a:rPr lang="en-US" sz="2500" b="1" dirty="0" smtClean="0">
                <a:latin typeface="Myriad Web Pro" pitchFamily="34" charset="0"/>
              </a:rPr>
              <a:t>Business</a:t>
            </a:r>
            <a:endParaRPr lang="en-US" sz="2500" b="1" dirty="0">
              <a:latin typeface="Myriad Web Pro" pitchFamily="34" charset="0"/>
            </a:endParaRPr>
          </a:p>
        </p:txBody>
      </p:sp>
      <p:sp>
        <p:nvSpPr>
          <p:cNvPr id="3" name="Rectangle 2"/>
          <p:cNvSpPr/>
          <p:nvPr/>
        </p:nvSpPr>
        <p:spPr>
          <a:xfrm>
            <a:off x="5756518" y="1275546"/>
            <a:ext cx="1454565" cy="477054"/>
          </a:xfrm>
          <a:prstGeom prst="rect">
            <a:avLst/>
          </a:prstGeom>
        </p:spPr>
        <p:txBody>
          <a:bodyPr wrap="none">
            <a:spAutoFit/>
          </a:bodyPr>
          <a:lstStyle/>
          <a:p>
            <a:pPr algn="ctr">
              <a:spcBef>
                <a:spcPct val="50000"/>
              </a:spcBef>
            </a:pPr>
            <a:r>
              <a:rPr lang="en-US" sz="2500" b="1" dirty="0" smtClean="0">
                <a:latin typeface="Myriad Web Pro" pitchFamily="34" charset="0"/>
              </a:rPr>
              <a:t>Personal</a:t>
            </a:r>
            <a:endParaRPr lang="en-US" sz="2500" b="1" dirty="0">
              <a:latin typeface="Myriad Web Pro"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
              <a:srgbClr val="FF0000"/>
            </a:gs>
            <a:gs pos="27000">
              <a:srgbClr val="E9EDF4"/>
            </a:gs>
          </a:gsLst>
          <a:lin ang="5400000" scaled="0"/>
        </a:gradFill>
        <a:effectLst/>
      </p:bgPr>
    </p:bg>
    <p:spTree>
      <p:nvGrpSpPr>
        <p:cNvPr id="1" name=""/>
        <p:cNvGrpSpPr/>
        <p:nvPr/>
      </p:nvGrpSpPr>
      <p:grpSpPr>
        <a:xfrm>
          <a:off x="0" y="0"/>
          <a:ext cx="0" cy="0"/>
          <a:chOff x="0" y="0"/>
          <a:chExt cx="0" cy="0"/>
        </a:xfrm>
      </p:grpSpPr>
      <p:sp>
        <p:nvSpPr>
          <p:cNvPr id="7" name="TextBox 6"/>
          <p:cNvSpPr txBox="1"/>
          <p:nvPr/>
        </p:nvSpPr>
        <p:spPr>
          <a:xfrm>
            <a:off x="2438400" y="1981200"/>
            <a:ext cx="4191000" cy="1169551"/>
          </a:xfrm>
          <a:prstGeom prst="rect">
            <a:avLst/>
          </a:prstGeom>
          <a:noFill/>
        </p:spPr>
        <p:txBody>
          <a:bodyPr wrap="square" rtlCol="0">
            <a:spAutoFit/>
          </a:bodyPr>
          <a:lstStyle/>
          <a:p>
            <a:pPr algn="ctr"/>
            <a:r>
              <a:rPr lang="en-US" sz="3500" dirty="0" smtClean="0">
                <a:solidFill>
                  <a:srgbClr val="FF0000"/>
                </a:solidFill>
                <a:effectLst>
                  <a:outerShdw blurRad="38100" dist="38100" dir="2700000" algn="tl">
                    <a:srgbClr val="000000">
                      <a:alpha val="43137"/>
                    </a:srgbClr>
                  </a:outerShdw>
                </a:effectLst>
                <a:latin typeface="Palatino Linotype" pitchFamily="18" charset="0"/>
              </a:rPr>
              <a:t>Thank You For Your Consideration of: </a:t>
            </a:r>
            <a:endParaRPr lang="en-US" sz="3500" dirty="0">
              <a:solidFill>
                <a:srgbClr val="FF0000"/>
              </a:solidFill>
              <a:effectLst>
                <a:outerShdw blurRad="38100" dist="38100" dir="2700000" algn="tl">
                  <a:srgbClr val="000000">
                    <a:alpha val="43137"/>
                  </a:srgbClr>
                </a:outerShdw>
              </a:effectLst>
              <a:latin typeface="Palatino Linotype" pitchFamily="18" charset="0"/>
            </a:endParaRPr>
          </a:p>
        </p:txBody>
      </p:sp>
      <p:sp>
        <p:nvSpPr>
          <p:cNvPr id="2" name="Rectangle 1"/>
          <p:cNvSpPr/>
          <p:nvPr/>
        </p:nvSpPr>
        <p:spPr>
          <a:xfrm>
            <a:off x="228600" y="584537"/>
            <a:ext cx="8686800" cy="1015663"/>
          </a:xfrm>
          <a:prstGeom prst="rect">
            <a:avLst/>
          </a:prstGeom>
          <a:noFill/>
        </p:spPr>
        <p:txBody>
          <a:bodyPr wrap="square" lIns="91440" tIns="45720" rIns="91440" bIns="45720">
            <a:spAutoFit/>
          </a:bodyPr>
          <a:lstStyle/>
          <a:p>
            <a:pPr algn="ctr"/>
            <a:r>
              <a:rPr lang="en-US" sz="3000" dirty="0">
                <a:ln>
                  <a:solidFill>
                    <a:schemeClr val="tx1"/>
                  </a:solidFill>
                </a:ln>
                <a:latin typeface="Palatino Linotype" pitchFamily="18" charset="0"/>
                <a:ea typeface="Adobe Kaiti Std R" pitchFamily="18" charset="-128"/>
              </a:rPr>
              <a:t>“ZAQ Landscaping, </a:t>
            </a:r>
            <a:endParaRPr lang="en-US" sz="3000" dirty="0" smtClean="0">
              <a:ln>
                <a:solidFill>
                  <a:schemeClr val="tx1"/>
                </a:solidFill>
              </a:ln>
              <a:latin typeface="Palatino Linotype" pitchFamily="18" charset="0"/>
              <a:ea typeface="Adobe Kaiti Std R" pitchFamily="18" charset="-128"/>
            </a:endParaRPr>
          </a:p>
          <a:p>
            <a:pPr algn="ctr"/>
            <a:r>
              <a:rPr lang="en-US" sz="3000" dirty="0" smtClean="0">
                <a:ln>
                  <a:solidFill>
                    <a:schemeClr val="tx1"/>
                  </a:solidFill>
                </a:ln>
                <a:latin typeface="Palatino Linotype" pitchFamily="18" charset="0"/>
                <a:ea typeface="Adobe Kaiti Std R" pitchFamily="18" charset="-128"/>
              </a:rPr>
              <a:t>treating </a:t>
            </a:r>
            <a:r>
              <a:rPr lang="en-US" sz="3000" dirty="0">
                <a:ln>
                  <a:solidFill>
                    <a:schemeClr val="tx1"/>
                  </a:solidFill>
                </a:ln>
                <a:latin typeface="Palatino Linotype" pitchFamily="18" charset="0"/>
                <a:ea typeface="Adobe Kaiti Std R" pitchFamily="18" charset="-128"/>
              </a:rPr>
              <a:t>your home or property as if it were ours.”</a:t>
            </a:r>
            <a:endParaRPr lang="en-US" sz="3000" cap="none" spc="0" dirty="0">
              <a:ln>
                <a:solidFill>
                  <a:schemeClr val="tx1"/>
                </a:solidFill>
              </a:ln>
              <a:effectLst>
                <a:outerShdw blurRad="25500" dist="23000" dir="7020000" algn="tl">
                  <a:srgbClr val="000000">
                    <a:alpha val="50000"/>
                  </a:srgbClr>
                </a:outerShdw>
              </a:effectLst>
              <a:latin typeface="Palatino Linotype" pitchFamily="18" charset="0"/>
            </a:endParaRPr>
          </a:p>
        </p:txBody>
      </p:sp>
      <p:pic>
        <p:nvPicPr>
          <p:cNvPr id="3074" name="Picture 2"/>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57299" y="2898775"/>
            <a:ext cx="67056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038600" y="152400"/>
            <a:ext cx="5105400" cy="838200"/>
          </a:xfrm>
        </p:spPr>
        <p:txBody>
          <a:bodyPr>
            <a:normAutofit/>
          </a:bodyPr>
          <a:lstStyle/>
          <a:p>
            <a:r>
              <a:rPr sz="4500" dirty="0" smtClean="0">
                <a:ln>
                  <a:noFill/>
                </a:ln>
                <a:solidFill>
                  <a:schemeClr val="bg1"/>
                </a:solidFill>
                <a:latin typeface="Palatino Linotype" pitchFamily="18" charset="0"/>
                <a:ea typeface="ＭＳ Ｐゴシック" charset="-128"/>
              </a:rPr>
              <a:t>Mission Statement</a:t>
            </a:r>
          </a:p>
        </p:txBody>
      </p:sp>
      <p:sp>
        <p:nvSpPr>
          <p:cNvPr id="13315" name="Content Placeholder 2"/>
          <p:cNvSpPr>
            <a:spLocks/>
          </p:cNvSpPr>
          <p:nvPr/>
        </p:nvSpPr>
        <p:spPr bwMode="auto">
          <a:xfrm>
            <a:off x="457200" y="2209800"/>
            <a:ext cx="8153400" cy="1981200"/>
          </a:xfrm>
          <a:prstGeom prst="rect">
            <a:avLst/>
          </a:prstGeom>
          <a:noFill/>
          <a:ln w="9525">
            <a:noFill/>
            <a:miter lim="800000"/>
            <a:headEnd/>
            <a:tailEnd/>
          </a:ln>
        </p:spPr>
        <p:txBody>
          <a:bodyPr/>
          <a:lstStyle/>
          <a:p>
            <a:pPr marL="547688" indent="-411163" eaLnBrk="0" hangingPunct="0">
              <a:spcBef>
                <a:spcPct val="20000"/>
              </a:spcBef>
              <a:buClr>
                <a:srgbClr val="984807"/>
              </a:buClr>
              <a:buSzPct val="80000"/>
              <a:buFont typeface="Wingdings 2" pitchFamily="18" charset="2"/>
              <a:buChar char=""/>
            </a:pPr>
            <a:r>
              <a:rPr lang="en-US" sz="2000" dirty="0" smtClean="0">
                <a:latin typeface="Palatino Linotype" pitchFamily="18" charset="0"/>
                <a:ea typeface="ＭＳ Ｐゴシック" charset="-128"/>
              </a:rPr>
              <a:t>Provide competitively superior,  quality landscape and snowplowing services at an affordable price</a:t>
            </a:r>
            <a:r>
              <a:rPr lang="en-US" sz="2000" dirty="0">
                <a:latin typeface="Palatino Linotype" pitchFamily="18" charset="0"/>
                <a:ea typeface="ＭＳ Ｐゴシック" charset="-128"/>
              </a:rPr>
              <a:t> </a:t>
            </a:r>
            <a:r>
              <a:rPr lang="en-US" sz="2000" dirty="0" smtClean="0">
                <a:latin typeface="Palatino Linotype" pitchFamily="18" charset="0"/>
                <a:ea typeface="ＭＳ Ｐゴシック" charset="-128"/>
              </a:rPr>
              <a:t>with 100% service satisfaction guaranteed. </a:t>
            </a:r>
          </a:p>
          <a:p>
            <a:pPr marL="547688" indent="-411163" eaLnBrk="0" hangingPunct="0">
              <a:spcBef>
                <a:spcPct val="20000"/>
              </a:spcBef>
              <a:buClr>
                <a:srgbClr val="984807"/>
              </a:buClr>
              <a:buSzPct val="80000"/>
              <a:buFont typeface="Wingdings 2" pitchFamily="18" charset="2"/>
              <a:buChar char=""/>
            </a:pPr>
            <a:r>
              <a:rPr lang="en-US" sz="2000" dirty="0" smtClean="0">
                <a:latin typeface="Palatino Linotype" pitchFamily="18" charset="0"/>
                <a:ea typeface="ＭＳ Ｐゴシック" charset="-128"/>
              </a:rPr>
              <a:t>ZAQ Landscaping is a company that prides itself on customer service, honesty, and dependability.</a:t>
            </a:r>
            <a:endParaRPr lang="en-US" sz="2000" dirty="0">
              <a:latin typeface="Palatino Linotype" pitchFamily="18" charset="0"/>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10312"/>
            <a:ext cx="4343400" cy="780288"/>
          </a:xfrm>
        </p:spPr>
        <p:txBody>
          <a:bodyPr>
            <a:noAutofit/>
          </a:bodyPr>
          <a:lstStyle/>
          <a:p>
            <a:pPr>
              <a:defRPr/>
            </a:pPr>
            <a:r>
              <a:rPr sz="4500" dirty="0">
                <a:solidFill>
                  <a:schemeClr val="bg1"/>
                </a:solidFill>
                <a:latin typeface="Palatino Linotype" pitchFamily="18" charset="0"/>
              </a:rPr>
              <a:t>Business Profile</a:t>
            </a:r>
          </a:p>
        </p:txBody>
      </p:sp>
      <p:sp>
        <p:nvSpPr>
          <p:cNvPr id="14339" name="Content Placeholder 2"/>
          <p:cNvSpPr>
            <a:spLocks noGrp="1"/>
          </p:cNvSpPr>
          <p:nvPr>
            <p:ph idx="1"/>
          </p:nvPr>
        </p:nvSpPr>
        <p:spPr>
          <a:xfrm>
            <a:off x="381000" y="1524000"/>
            <a:ext cx="5943600" cy="4852416"/>
          </a:xfrm>
          <a:noFill/>
        </p:spPr>
        <p:txBody>
          <a:bodyPr>
            <a:normAutofit fontScale="92500" lnSpcReduction="10000"/>
          </a:bodyPr>
          <a:lstStyle/>
          <a:p>
            <a:pPr marL="136525" indent="0" eaLnBrk="0" fontAlgn="base" hangingPunct="0">
              <a:spcBef>
                <a:spcPts val="1800"/>
              </a:spcBef>
              <a:spcAft>
                <a:spcPct val="0"/>
              </a:spcAft>
              <a:buClr>
                <a:srgbClr val="984807"/>
              </a:buClr>
              <a:buSzPct val="80000"/>
              <a:buNone/>
            </a:pPr>
            <a:r>
              <a:rPr sz="2700" b="1" dirty="0" smtClean="0">
                <a:solidFill>
                  <a:srgbClr val="FF0000"/>
                </a:solidFill>
                <a:latin typeface="Palatino Linotype" pitchFamily="18" charset="0"/>
                <a:ea typeface="ＭＳ Ｐゴシック" charset="-128"/>
              </a:rPr>
              <a:t>Type </a:t>
            </a:r>
            <a:r>
              <a:rPr sz="2700" b="1" dirty="0">
                <a:solidFill>
                  <a:srgbClr val="FF0000"/>
                </a:solidFill>
                <a:latin typeface="Palatino Linotype" pitchFamily="18" charset="0"/>
                <a:ea typeface="ＭＳ Ｐゴシック" charset="-128"/>
              </a:rPr>
              <a:t>of </a:t>
            </a:r>
            <a:r>
              <a:rPr sz="2700" b="1" dirty="0" smtClean="0">
                <a:solidFill>
                  <a:srgbClr val="FF0000"/>
                </a:solidFill>
                <a:latin typeface="Palatino Linotype" pitchFamily="18" charset="0"/>
                <a:ea typeface="ＭＳ Ｐゴシック" charset="-128"/>
              </a:rPr>
              <a:t>Business</a:t>
            </a:r>
            <a:endParaRPr lang="en-US" sz="2700" b="1" i="1" dirty="0">
              <a:solidFill>
                <a:srgbClr val="FF0000"/>
              </a:solidFill>
              <a:latin typeface="Palatino Linotype" pitchFamily="18" charset="0"/>
              <a:ea typeface="ＭＳ Ｐゴシック" charset="-128"/>
            </a:endParaRPr>
          </a:p>
          <a:p>
            <a:pPr marL="136525" indent="0" eaLnBrk="0" fontAlgn="base" hangingPunct="0">
              <a:spcBef>
                <a:spcPts val="1800"/>
              </a:spcBef>
              <a:spcAft>
                <a:spcPct val="0"/>
              </a:spcAft>
              <a:buClr>
                <a:srgbClr val="984807"/>
              </a:buClr>
              <a:buSzPct val="80000"/>
              <a:buNone/>
            </a:pPr>
            <a:r>
              <a:rPr lang="en-US" sz="2200" b="1" dirty="0" smtClean="0">
                <a:latin typeface="Palatino Linotype" pitchFamily="18" charset="0"/>
                <a:ea typeface="ＭＳ Ｐゴシック" charset="-128"/>
              </a:rPr>
              <a:t>Service Business:</a:t>
            </a:r>
            <a:r>
              <a:rPr lang="en-US" sz="2200" dirty="0" smtClean="0">
                <a:latin typeface="Palatino Linotype" pitchFamily="18" charset="0"/>
                <a:ea typeface="ＭＳ Ｐゴシック" charset="-128"/>
              </a:rPr>
              <a:t> </a:t>
            </a:r>
          </a:p>
          <a:p>
            <a:pPr lvl="1">
              <a:buClr>
                <a:srgbClr val="C00000"/>
              </a:buClr>
              <a:buFont typeface="Wingdings 2" pitchFamily="18" charset="2"/>
              <a:buChar char=""/>
            </a:pPr>
            <a:r>
              <a:rPr lang="en-US" sz="1800" b="1" dirty="0" smtClean="0">
                <a:latin typeface="Palatino Linotype" pitchFamily="18" charset="0"/>
                <a:ea typeface="ＭＳ Ｐゴシック" charset="-128"/>
              </a:rPr>
              <a:t>Landscaping: Maintenance &amp; Construction </a:t>
            </a:r>
          </a:p>
          <a:p>
            <a:pPr lvl="1">
              <a:buClr>
                <a:srgbClr val="C00000"/>
              </a:buClr>
              <a:buFont typeface="Wingdings 2" pitchFamily="18" charset="2"/>
              <a:buChar char=""/>
            </a:pPr>
            <a:r>
              <a:rPr lang="en-US" sz="1800" b="1" dirty="0" smtClean="0">
                <a:latin typeface="Palatino Linotype" pitchFamily="18" charset="0"/>
                <a:ea typeface="ＭＳ Ｐゴシック" charset="-128"/>
              </a:rPr>
              <a:t>Snow Plowing</a:t>
            </a:r>
          </a:p>
          <a:p>
            <a:pPr lvl="1">
              <a:buClr>
                <a:srgbClr val="C00000"/>
              </a:buClr>
              <a:buNone/>
            </a:pPr>
            <a:r>
              <a:rPr lang="en-US" sz="2200" dirty="0" smtClean="0">
                <a:solidFill>
                  <a:srgbClr val="FF0000"/>
                </a:solidFill>
                <a:latin typeface="Palatino Linotype" pitchFamily="18" charset="0"/>
                <a:ea typeface="ＭＳ Ｐゴシック" charset="-128"/>
              </a:rPr>
              <a:t>Some Sample Services: </a:t>
            </a:r>
          </a:p>
          <a:p>
            <a:pPr marL="667512" lvl="2" indent="0">
              <a:buClr>
                <a:srgbClr val="C00000"/>
              </a:buClr>
              <a:buNone/>
            </a:pPr>
            <a:r>
              <a:rPr lang="en-US" sz="1800" dirty="0" smtClean="0">
                <a:latin typeface="Palatino Linotype" pitchFamily="18" charset="0"/>
                <a:ea typeface="ＭＳ Ｐゴシック" charset="-128"/>
              </a:rPr>
              <a:t>-Masonry &amp; Stonework</a:t>
            </a:r>
          </a:p>
          <a:p>
            <a:pPr marL="667512" lvl="2" indent="0">
              <a:buClr>
                <a:srgbClr val="C00000"/>
              </a:buClr>
              <a:buNone/>
            </a:pPr>
            <a:r>
              <a:rPr lang="en-US" sz="1800" dirty="0" smtClean="0">
                <a:latin typeface="Palatino Linotype" pitchFamily="18" charset="0"/>
                <a:ea typeface="ＭＳ Ｐゴシック" charset="-128"/>
              </a:rPr>
              <a:t>-Lawn Mowing &amp; Lawn Rejuvenation</a:t>
            </a:r>
          </a:p>
          <a:p>
            <a:pPr marL="667512" lvl="2" indent="0">
              <a:buClr>
                <a:srgbClr val="C00000"/>
              </a:buClr>
              <a:buNone/>
            </a:pPr>
            <a:r>
              <a:rPr lang="en-US" sz="1800" dirty="0" smtClean="0">
                <a:latin typeface="Palatino Linotype" pitchFamily="18" charset="0"/>
                <a:ea typeface="ＭＳ Ｐゴシック" charset="-128"/>
              </a:rPr>
              <a:t>-Spring &amp; Fall Cleanup</a:t>
            </a:r>
          </a:p>
          <a:p>
            <a:pPr marL="667512" lvl="2" indent="0">
              <a:buClr>
                <a:srgbClr val="C00000"/>
              </a:buClr>
              <a:buNone/>
            </a:pPr>
            <a:r>
              <a:rPr lang="en-US" sz="1800" dirty="0" smtClean="0">
                <a:latin typeface="Palatino Linotype" pitchFamily="18" charset="0"/>
                <a:ea typeface="ＭＳ Ｐゴシック" charset="-128"/>
              </a:rPr>
              <a:t>-Mulching, Hedge and Tree Trimming</a:t>
            </a:r>
          </a:p>
          <a:p>
            <a:pPr marL="667512" lvl="2" indent="0">
              <a:buClr>
                <a:srgbClr val="C00000"/>
              </a:buClr>
              <a:buNone/>
            </a:pPr>
            <a:r>
              <a:rPr lang="en-US" sz="1800" dirty="0" smtClean="0">
                <a:latin typeface="Palatino Linotype" pitchFamily="18" charset="0"/>
                <a:ea typeface="ＭＳ Ｐゴシック" charset="-128"/>
              </a:rPr>
              <a:t>-Landscape and Garden Planning, Design  and </a:t>
            </a:r>
          </a:p>
          <a:p>
            <a:pPr marL="667512" lvl="2" indent="0">
              <a:buClr>
                <a:srgbClr val="C00000"/>
              </a:buClr>
              <a:buNone/>
            </a:pPr>
            <a:r>
              <a:rPr lang="en-US" sz="1800" dirty="0" smtClean="0">
                <a:latin typeface="Palatino Linotype" pitchFamily="18" charset="0"/>
                <a:ea typeface="ＭＳ Ｐゴシック" charset="-128"/>
              </a:rPr>
              <a:t>  </a:t>
            </a:r>
            <a:r>
              <a:rPr lang="en-US" sz="1800" dirty="0">
                <a:latin typeface="Palatino Linotype" pitchFamily="18" charset="0"/>
                <a:ea typeface="ＭＳ Ｐゴシック" charset="-128"/>
              </a:rPr>
              <a:t>i</a:t>
            </a:r>
            <a:r>
              <a:rPr lang="en-US" sz="1800" dirty="0" smtClean="0">
                <a:latin typeface="Palatino Linotype" pitchFamily="18" charset="0"/>
                <a:ea typeface="ＭＳ Ｐゴシック" charset="-128"/>
              </a:rPr>
              <a:t>mplementation </a:t>
            </a:r>
          </a:p>
          <a:p>
            <a:pPr marL="667512" lvl="2" indent="0">
              <a:buClr>
                <a:srgbClr val="C00000"/>
              </a:buClr>
              <a:buNone/>
            </a:pPr>
            <a:r>
              <a:rPr lang="en-US" sz="1800" dirty="0">
                <a:latin typeface="Palatino Linotype" pitchFamily="18" charset="0"/>
                <a:ea typeface="ＭＳ Ｐゴシック" charset="-128"/>
              </a:rPr>
              <a:t>-</a:t>
            </a:r>
            <a:r>
              <a:rPr lang="en-US" sz="1800" dirty="0" smtClean="0">
                <a:latin typeface="Palatino Linotype" pitchFamily="18" charset="0"/>
                <a:ea typeface="ＭＳ Ｐゴシック" charset="-128"/>
              </a:rPr>
              <a:t>Snow Plowing &amp; Removal</a:t>
            </a:r>
          </a:p>
          <a:p>
            <a:pPr marL="667512" lvl="2" indent="0">
              <a:buClr>
                <a:srgbClr val="C00000"/>
              </a:buClr>
              <a:buNone/>
            </a:pPr>
            <a:r>
              <a:rPr sz="2600" b="1" dirty="0" smtClean="0">
                <a:solidFill>
                  <a:srgbClr val="FF0000"/>
                </a:solidFill>
                <a:latin typeface="Palatino Linotype" pitchFamily="18" charset="0"/>
                <a:ea typeface="ＭＳ Ｐゴシック" charset="-128"/>
              </a:rPr>
              <a:t>Legal Structure</a:t>
            </a:r>
            <a:endParaRPr lang="en-US" sz="2600" b="1" i="1" dirty="0" smtClean="0">
              <a:solidFill>
                <a:srgbClr val="FF0000"/>
              </a:solidFill>
              <a:latin typeface="Palatino Linotype" pitchFamily="18" charset="0"/>
              <a:ea typeface="ＭＳ Ｐゴシック" charset="-128"/>
            </a:endParaRPr>
          </a:p>
          <a:p>
            <a:pPr marL="667512" lvl="2" indent="0">
              <a:buClr>
                <a:srgbClr val="C00000"/>
              </a:buClr>
              <a:buNone/>
            </a:pPr>
            <a:r>
              <a:rPr lang="en-US" sz="2000" dirty="0" smtClean="0">
                <a:latin typeface="Palatino Linotype" pitchFamily="18" charset="0"/>
                <a:ea typeface="ＭＳ Ｐゴシック" charset="-128"/>
              </a:rPr>
              <a:t>Limited Liability Corporation </a:t>
            </a:r>
          </a:p>
        </p:txBody>
      </p:sp>
      <p:pic>
        <p:nvPicPr>
          <p:cNvPr id="21506" name="Picture 2" descr="http://www.examishconstruction.com/images/ford_snow_plow.jpg"/>
          <p:cNvPicPr>
            <a:picLocks noChangeArrowheads="1"/>
          </p:cNvPicPr>
          <p:nvPr/>
        </p:nvPicPr>
        <p:blipFill>
          <a:blip r:embed="rId3" cstate="print"/>
          <a:srcRect/>
          <a:stretch>
            <a:fillRect/>
          </a:stretch>
        </p:blipFill>
        <p:spPr bwMode="auto">
          <a:xfrm>
            <a:off x="6248400" y="1600200"/>
            <a:ext cx="2400300" cy="2408301"/>
          </a:xfrm>
          <a:prstGeom prst="rect">
            <a:avLst/>
          </a:prstGeom>
          <a:noFill/>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084701"/>
            <a:ext cx="2590800" cy="208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41925"/>
          </a:xfrm>
          <a:noFill/>
        </p:spPr>
        <p:txBody>
          <a:bodyPr>
            <a:normAutofit/>
          </a:bodyPr>
          <a:lstStyle/>
          <a:p>
            <a:pPr marL="136525" indent="0" eaLnBrk="0" fontAlgn="base" hangingPunct="0">
              <a:spcAft>
                <a:spcPct val="0"/>
              </a:spcAft>
              <a:buClr>
                <a:schemeClr val="accent6">
                  <a:lumMod val="50000"/>
                </a:schemeClr>
              </a:buClr>
              <a:buSzPct val="80000"/>
              <a:buNone/>
              <a:defRPr/>
            </a:pPr>
            <a:r>
              <a:rPr lang="en-US" sz="4500" dirty="0" smtClean="0">
                <a:solidFill>
                  <a:srgbClr val="008000"/>
                </a:solidFill>
              </a:rPr>
              <a:t>   </a:t>
            </a:r>
            <a:endParaRPr sz="4500" dirty="0" smtClean="0">
              <a:solidFill>
                <a:srgbClr val="008000"/>
              </a:solidFill>
            </a:endParaRPr>
          </a:p>
          <a:p>
            <a:pPr lvl="1">
              <a:buClr>
                <a:srgbClr val="C00000"/>
              </a:buClr>
              <a:buNone/>
              <a:defRPr/>
            </a:pPr>
            <a:endParaRPr lang="en-US" sz="2000" dirty="0" smtClean="0">
              <a:solidFill>
                <a:srgbClr val="008000"/>
              </a:solidFill>
            </a:endParaRPr>
          </a:p>
          <a:p>
            <a:pPr lvl="1">
              <a:buClr>
                <a:srgbClr val="C00000"/>
              </a:buClr>
              <a:buNone/>
              <a:defRPr/>
            </a:pPr>
            <a:r>
              <a:rPr lang="en-US" sz="2000" b="1" dirty="0" smtClean="0"/>
              <a:t>    </a:t>
            </a:r>
            <a:r>
              <a:rPr lang="en-US" sz="2500" b="1" dirty="0" smtClean="0"/>
              <a:t>I: </a:t>
            </a:r>
          </a:p>
          <a:p>
            <a:pPr lvl="1">
              <a:buClr>
                <a:srgbClr val="C00000"/>
              </a:buClr>
              <a:defRPr/>
            </a:pPr>
            <a:r>
              <a:rPr lang="en-US" sz="2000" dirty="0" smtClean="0"/>
              <a:t>Am Honest and Diligently Organized </a:t>
            </a:r>
          </a:p>
          <a:p>
            <a:pPr lvl="1">
              <a:buClr>
                <a:srgbClr val="C00000"/>
              </a:buClr>
              <a:defRPr/>
            </a:pPr>
            <a:r>
              <a:rPr lang="en-US" sz="2000" dirty="0" smtClean="0">
                <a:sym typeface="Wingdings"/>
              </a:rPr>
              <a:t>Possess keen mathematical and research skills critical to estimating and accounting.  </a:t>
            </a:r>
          </a:p>
          <a:p>
            <a:pPr lvl="1">
              <a:buClr>
                <a:srgbClr val="C00000"/>
              </a:buClr>
              <a:defRPr/>
            </a:pPr>
            <a:r>
              <a:rPr lang="en-US" sz="2000" dirty="0" smtClean="0">
                <a:sym typeface="Wingdings"/>
              </a:rPr>
              <a:t>Have taken the NFTE Course </a:t>
            </a:r>
          </a:p>
          <a:p>
            <a:pPr lvl="1">
              <a:buClr>
                <a:srgbClr val="C00000"/>
              </a:buClr>
              <a:defRPr/>
            </a:pPr>
            <a:r>
              <a:rPr lang="en-US" sz="2000" dirty="0" smtClean="0">
                <a:sym typeface="Wingdings"/>
              </a:rPr>
              <a:t>Have a mentor for both the business aspect and the work aspect.</a:t>
            </a:r>
          </a:p>
          <a:p>
            <a:pPr lvl="1">
              <a:buClr>
                <a:srgbClr val="C00000"/>
              </a:buClr>
              <a:defRPr/>
            </a:pPr>
            <a:r>
              <a:rPr lang="en-US" sz="2000" dirty="0" smtClean="0">
                <a:sym typeface="Wingdings"/>
              </a:rPr>
              <a:t>Am an entrepreneur with 3 years experience leading and operating this company.  </a:t>
            </a:r>
          </a:p>
          <a:p>
            <a:pPr lvl="1">
              <a:buClr>
                <a:srgbClr val="C00000"/>
              </a:buClr>
              <a:defRPr/>
            </a:pPr>
            <a:r>
              <a:rPr lang="en-US" sz="2000" dirty="0" smtClean="0">
                <a:sym typeface="Wingdings"/>
              </a:rPr>
              <a:t>Have trust in the people that work for me and they have significant loyalty and trust towards  me. </a:t>
            </a:r>
          </a:p>
        </p:txBody>
      </p:sp>
      <p:sp>
        <p:nvSpPr>
          <p:cNvPr id="4" name="Rectangle 3"/>
          <p:cNvSpPr/>
          <p:nvPr/>
        </p:nvSpPr>
        <p:spPr>
          <a:xfrm>
            <a:off x="4191000" y="228600"/>
            <a:ext cx="3770584" cy="784830"/>
          </a:xfrm>
          <a:prstGeom prst="rect">
            <a:avLst/>
          </a:prstGeom>
        </p:spPr>
        <p:txBody>
          <a:bodyPr wrap="none">
            <a:spAutoFit/>
          </a:bodyPr>
          <a:lstStyle/>
          <a:p>
            <a:r>
              <a:rPr lang="en-US" sz="4500" dirty="0" smtClean="0">
                <a:solidFill>
                  <a:schemeClr val="bg1"/>
                </a:solidFill>
                <a:effectLst>
                  <a:outerShdw blurRad="38100" dist="38100" dir="2700000" algn="tl">
                    <a:srgbClr val="000000">
                      <a:alpha val="43137"/>
                    </a:srgbClr>
                  </a:outerShdw>
                </a:effectLst>
                <a:latin typeface="Palatino Linotype" pitchFamily="18" charset="0"/>
              </a:rPr>
              <a:t>Qualifications</a:t>
            </a:r>
            <a:endParaRPr lang="en-US" sz="4500" dirty="0">
              <a:solidFill>
                <a:schemeClr val="bg1"/>
              </a:solidFill>
              <a:effectLst>
                <a:outerShdw blurRad="38100" dist="38100" dir="2700000" algn="tl">
                  <a:srgbClr val="000000">
                    <a:alpha val="43137"/>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5410200" y="2514600"/>
            <a:ext cx="2971800" cy="3733800"/>
            <a:chOff x="3408" y="1584"/>
            <a:chExt cx="1872" cy="2352"/>
          </a:xfrm>
          <a:noFill/>
        </p:grpSpPr>
        <p:sp>
          <p:nvSpPr>
            <p:cNvPr id="16417" name="AutoShape 3"/>
            <p:cNvSpPr>
              <a:spLocks noChangeArrowheads="1"/>
            </p:cNvSpPr>
            <p:nvPr/>
          </p:nvSpPr>
          <p:spPr bwMode="auto">
            <a:xfrm>
              <a:off x="3408" y="1632"/>
              <a:ext cx="1872" cy="2304"/>
            </a:xfrm>
            <a:custGeom>
              <a:avLst/>
              <a:gdLst>
                <a:gd name="T0" fmla="*/ 11 w 21600"/>
                <a:gd name="T1" fmla="*/ 13 h 21600"/>
                <a:gd name="T2" fmla="*/ 7 w 21600"/>
                <a:gd name="T3" fmla="*/ 26 h 21600"/>
                <a:gd name="T4" fmla="*/ 3 w 21600"/>
                <a:gd name="T5" fmla="*/ 13 h 21600"/>
                <a:gd name="T6" fmla="*/ 7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w="9525">
              <a:solidFill>
                <a:schemeClr val="tx1">
                  <a:alpha val="60000"/>
                </a:schemeClr>
              </a:solidFill>
              <a:miter lim="800000"/>
              <a:headEnd/>
              <a:tailEnd/>
            </a:ln>
          </p:spPr>
          <p:txBody>
            <a:bodyPr wrap="none" anchor="ctr"/>
            <a:lstStyle/>
            <a:p>
              <a:endParaRPr lang="en-US" dirty="0">
                <a:latin typeface="Palatino Linotype" pitchFamily="18" charset="0"/>
              </a:endParaRPr>
            </a:p>
          </p:txBody>
        </p:sp>
        <p:sp>
          <p:nvSpPr>
            <p:cNvPr id="16418" name="Oval 4"/>
            <p:cNvSpPr>
              <a:spLocks noChangeArrowheads="1"/>
            </p:cNvSpPr>
            <p:nvPr/>
          </p:nvSpPr>
          <p:spPr bwMode="auto">
            <a:xfrm>
              <a:off x="3408" y="1584"/>
              <a:ext cx="1872" cy="96"/>
            </a:xfrm>
            <a:prstGeom prst="ellipse">
              <a:avLst/>
            </a:prstGeom>
            <a:grpFill/>
            <a:ln w="9525">
              <a:solidFill>
                <a:schemeClr val="tx1">
                  <a:alpha val="60000"/>
                </a:schemeClr>
              </a:solidFill>
              <a:round/>
              <a:headEnd/>
              <a:tailEnd/>
            </a:ln>
          </p:spPr>
          <p:txBody>
            <a:bodyPr wrap="none" anchor="ctr"/>
            <a:lstStyle/>
            <a:p>
              <a:endParaRPr lang="en-US" dirty="0">
                <a:latin typeface="Palatino Linotype" pitchFamily="18" charset="0"/>
              </a:endParaRPr>
            </a:p>
          </p:txBody>
        </p:sp>
      </p:grpSp>
      <p:graphicFrame>
        <p:nvGraphicFramePr>
          <p:cNvPr id="90147" name="Group 35"/>
          <p:cNvGraphicFramePr>
            <a:graphicFrameLocks noGrp="1"/>
          </p:cNvGraphicFramePr>
          <p:nvPr>
            <p:ph idx="1"/>
            <p:extLst>
              <p:ext uri="{D42A27DB-BD31-4B8C-83A1-F6EECF244321}">
                <p14:modId xmlns:p14="http://schemas.microsoft.com/office/powerpoint/2010/main" val="2328305352"/>
              </p:ext>
            </p:extLst>
          </p:nvPr>
        </p:nvGraphicFramePr>
        <p:xfrm>
          <a:off x="457200" y="1524000"/>
          <a:ext cx="8229600" cy="762000"/>
        </p:xfrm>
        <a:graphic>
          <a:graphicData uri="http://schemas.openxmlformats.org/drawingml/2006/table">
            <a:tbl>
              <a:tblPr/>
              <a:tblGrid>
                <a:gridCol w="1752600"/>
                <a:gridCol w="6477000"/>
              </a:tblGrid>
              <a:tr h="381000">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tx1"/>
                          </a:solidFill>
                          <a:effectLst/>
                          <a:latin typeface="Myriad Web Pro" pitchFamily="34" charset="0"/>
                          <a:ea typeface="ＭＳ Ｐゴシック" charset="-128"/>
                        </a:rPr>
                        <a:t>Industry Name</a:t>
                      </a:r>
                      <a:endParaRPr kumimoji="0" lang="en-US" sz="1400" b="0" i="0" u="none" strike="noStrike" cap="none" normalizeH="0" baseline="0" dirty="0" smtClean="0">
                        <a:ln>
                          <a:noFill/>
                        </a:ln>
                        <a:solidFill>
                          <a:schemeClr val="tx1"/>
                        </a:solidFill>
                        <a:effectLst/>
                        <a:latin typeface="Myriad Web Pro"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tx1"/>
                          </a:solidFill>
                          <a:effectLst/>
                          <a:latin typeface="Myriad Web Pro" pitchFamily="34" charset="0"/>
                          <a:ea typeface="ＭＳ Ｐゴシック" charset="-128"/>
                        </a:rPr>
                        <a:t>Landscaping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tx1"/>
                          </a:solidFill>
                          <a:effectLst/>
                          <a:latin typeface="Myriad Web Pro" pitchFamily="34" charset="0"/>
                          <a:ea typeface="ＭＳ Ｐゴシック" charset="-128"/>
                        </a:rPr>
                        <a:t>Industry Size</a:t>
                      </a:r>
                      <a:endParaRPr kumimoji="0" lang="en-US" sz="1400" b="0" i="0" u="none" strike="noStrike" cap="none" normalizeH="0" baseline="0" dirty="0" smtClean="0">
                        <a:ln>
                          <a:noFill/>
                        </a:ln>
                        <a:solidFill>
                          <a:schemeClr val="tx1"/>
                        </a:solidFill>
                        <a:effectLst/>
                        <a:latin typeface="Myriad Web Pro"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tx1"/>
                          </a:solidFill>
                          <a:effectLst/>
                          <a:latin typeface="Myriad Web Pro" pitchFamily="34" charset="0"/>
                          <a:ea typeface="ＭＳ Ｐゴシック" charset="-128"/>
                        </a:rPr>
                        <a:t>$50 Billion a Year</a:t>
                      </a:r>
                      <a:endParaRPr kumimoji="0" lang="en-US" sz="1400" b="0" i="0" u="none" strike="noStrike" cap="none" normalizeH="0" baseline="0" dirty="0" smtClean="0">
                        <a:ln>
                          <a:noFill/>
                        </a:ln>
                        <a:solidFill>
                          <a:schemeClr val="tx1"/>
                        </a:solidFill>
                        <a:effectLst/>
                        <a:latin typeface="Myriad Web Pro"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399" name="Rectangle 17"/>
          <p:cNvSpPr>
            <a:spLocks noChangeArrowheads="1"/>
          </p:cNvSpPr>
          <p:nvPr/>
        </p:nvSpPr>
        <p:spPr bwMode="auto">
          <a:xfrm>
            <a:off x="2209800" y="5137150"/>
            <a:ext cx="2971800" cy="1111250"/>
          </a:xfrm>
          <a:prstGeom prst="rect">
            <a:avLst/>
          </a:prstGeom>
          <a:noFill/>
          <a:ln w="9525">
            <a:solidFill>
              <a:schemeClr val="tx1">
                <a:alpha val="60000"/>
              </a:schemeClr>
            </a:solid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dirty="0" smtClean="0">
                <a:latin typeface="Palatino Linotype" pitchFamily="18" charset="0"/>
                <a:ea typeface="ＭＳ Ｐゴシック" charset="-128"/>
              </a:rPr>
              <a:t>About 35% of my target market would hire a landscape or snowplow service.</a:t>
            </a:r>
            <a:endParaRPr lang="en-US" sz="1400" b="1" dirty="0">
              <a:latin typeface="Palatino Linotype" pitchFamily="18" charset="0"/>
              <a:ea typeface="ＭＳ Ｐゴシック" charset="-128"/>
            </a:endParaRPr>
          </a:p>
        </p:txBody>
      </p:sp>
      <p:sp>
        <p:nvSpPr>
          <p:cNvPr id="16400" name="Rectangle 18"/>
          <p:cNvSpPr>
            <a:spLocks noChangeArrowheads="1"/>
          </p:cNvSpPr>
          <p:nvPr/>
        </p:nvSpPr>
        <p:spPr bwMode="auto">
          <a:xfrm>
            <a:off x="2209800" y="3695700"/>
            <a:ext cx="2971800" cy="1441450"/>
          </a:xfrm>
          <a:prstGeom prst="rect">
            <a:avLst/>
          </a:prstGeom>
          <a:noFill/>
          <a:ln w="9525">
            <a:solidFill>
              <a:schemeClr val="tx1">
                <a:alpha val="60000"/>
              </a:schemeClr>
            </a:solid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dirty="0" smtClean="0">
                <a:latin typeface="Palatino Linotype" pitchFamily="18" charset="0"/>
                <a:ea typeface="ＭＳ Ｐゴシック" charset="-128"/>
              </a:rPr>
              <a:t>I am targeting private homeowners, institutions, and commercial businesses</a:t>
            </a:r>
            <a:r>
              <a:rPr lang="en-US" sz="1400" b="1" dirty="0">
                <a:latin typeface="Palatino Linotype" pitchFamily="18" charset="0"/>
                <a:ea typeface="ＭＳ Ｐゴシック" charset="-128"/>
              </a:rPr>
              <a:t> </a:t>
            </a:r>
            <a:r>
              <a:rPr lang="en-US" sz="1400" b="1" dirty="0" smtClean="0">
                <a:latin typeface="Palatino Linotype" pitchFamily="18" charset="0"/>
                <a:ea typeface="ＭＳ Ｐゴシック" charset="-128"/>
              </a:rPr>
              <a:t>including real estate companies.</a:t>
            </a:r>
            <a:endParaRPr lang="en-US" sz="1400" b="1" dirty="0">
              <a:latin typeface="Palatino Linotype" pitchFamily="18" charset="0"/>
              <a:ea typeface="ＭＳ Ｐゴシック" charset="-128"/>
            </a:endParaRPr>
          </a:p>
        </p:txBody>
      </p:sp>
      <p:sp>
        <p:nvSpPr>
          <p:cNvPr id="16401" name="Rectangle 19"/>
          <p:cNvSpPr>
            <a:spLocks noChangeArrowheads="1"/>
          </p:cNvSpPr>
          <p:nvPr/>
        </p:nvSpPr>
        <p:spPr bwMode="auto">
          <a:xfrm>
            <a:off x="2209800" y="2438400"/>
            <a:ext cx="2971800" cy="1257300"/>
          </a:xfrm>
          <a:prstGeom prst="rect">
            <a:avLst/>
          </a:prstGeom>
          <a:noFill/>
          <a:ln w="9525">
            <a:solidFill>
              <a:schemeClr val="tx1">
                <a:alpha val="60000"/>
              </a:schemeClr>
            </a:solid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dirty="0" smtClean="0">
                <a:latin typeface="Palatino Linotype" pitchFamily="18" charset="0"/>
                <a:ea typeface="ＭＳ Ｐゴシック" charset="-128"/>
              </a:rPr>
              <a:t>I plan to market my services to the Harford County.  Its population is </a:t>
            </a:r>
            <a:r>
              <a:rPr lang="en-US" sz="1400" b="1" dirty="0" smtClean="0">
                <a:latin typeface="Palatino Linotype" pitchFamily="18" charset="0"/>
              </a:rPr>
              <a:t>877,393.</a:t>
            </a:r>
            <a:endParaRPr lang="en-US" sz="1400" b="1" dirty="0">
              <a:latin typeface="Palatino Linotype" pitchFamily="18" charset="0"/>
              <a:ea typeface="ＭＳ Ｐゴシック" charset="-128"/>
            </a:endParaRPr>
          </a:p>
        </p:txBody>
      </p:sp>
      <p:sp>
        <p:nvSpPr>
          <p:cNvPr id="16402" name="Rectangle 20"/>
          <p:cNvSpPr>
            <a:spLocks noChangeArrowheads="1"/>
          </p:cNvSpPr>
          <p:nvPr/>
        </p:nvSpPr>
        <p:spPr bwMode="auto">
          <a:xfrm>
            <a:off x="457200" y="5137150"/>
            <a:ext cx="1752600" cy="1111250"/>
          </a:xfrm>
          <a:prstGeom prst="rect">
            <a:avLst/>
          </a:prstGeom>
          <a:noFill/>
          <a:ln w="9525">
            <a:solidFill>
              <a:schemeClr val="tx1">
                <a:alpha val="60000"/>
              </a:schemeClr>
            </a:solid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dirty="0">
                <a:latin typeface="Palatino Linotype" pitchFamily="18" charset="0"/>
                <a:ea typeface="ＭＳ Ｐゴシック" charset="-128"/>
              </a:rPr>
              <a:t>Potential Market Size</a:t>
            </a:r>
          </a:p>
        </p:txBody>
      </p:sp>
      <p:sp>
        <p:nvSpPr>
          <p:cNvPr id="16403" name="Rectangle 21"/>
          <p:cNvSpPr>
            <a:spLocks noChangeArrowheads="1"/>
          </p:cNvSpPr>
          <p:nvPr/>
        </p:nvSpPr>
        <p:spPr bwMode="auto">
          <a:xfrm>
            <a:off x="457200" y="3695700"/>
            <a:ext cx="1752600" cy="1441450"/>
          </a:xfrm>
          <a:prstGeom prst="rect">
            <a:avLst/>
          </a:prstGeom>
          <a:noFill/>
          <a:ln w="9525">
            <a:solidFill>
              <a:schemeClr val="tx1">
                <a:alpha val="60000"/>
              </a:schemeClr>
            </a:solid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dirty="0">
                <a:latin typeface="Palatino Linotype" pitchFamily="18" charset="0"/>
                <a:ea typeface="ＭＳ Ｐゴシック" charset="-128"/>
              </a:rPr>
              <a:t>Target Market</a:t>
            </a:r>
          </a:p>
        </p:txBody>
      </p:sp>
      <p:sp>
        <p:nvSpPr>
          <p:cNvPr id="16404" name="Rectangle 22"/>
          <p:cNvSpPr>
            <a:spLocks noChangeArrowheads="1"/>
          </p:cNvSpPr>
          <p:nvPr/>
        </p:nvSpPr>
        <p:spPr bwMode="auto">
          <a:xfrm>
            <a:off x="457200" y="2438400"/>
            <a:ext cx="1752600" cy="1257300"/>
          </a:xfrm>
          <a:prstGeom prst="rect">
            <a:avLst/>
          </a:prstGeom>
          <a:noFill/>
          <a:ln w="9525">
            <a:solidFill>
              <a:schemeClr val="tx1">
                <a:alpha val="60000"/>
              </a:schemeClr>
            </a:solid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dirty="0">
                <a:latin typeface="Palatino Linotype" pitchFamily="18" charset="0"/>
                <a:ea typeface="ＭＳ Ｐゴシック" charset="-128"/>
              </a:rPr>
              <a:t>Total Population</a:t>
            </a:r>
          </a:p>
          <a:p>
            <a:pPr eaLnBrk="0" hangingPunct="0">
              <a:spcBef>
                <a:spcPct val="20000"/>
              </a:spcBef>
              <a:buClr>
                <a:srgbClr val="E46C0A"/>
              </a:buClr>
              <a:buSzPct val="65000"/>
              <a:buFont typeface="Wingdings 2" pitchFamily="18" charset="2"/>
              <a:buNone/>
            </a:pPr>
            <a:endParaRPr lang="en-US" sz="1400" b="1" dirty="0">
              <a:latin typeface="Palatino Linotype" pitchFamily="18" charset="0"/>
              <a:ea typeface="ＭＳ Ｐゴシック" charset="-128"/>
            </a:endParaRPr>
          </a:p>
        </p:txBody>
      </p:sp>
      <p:sp>
        <p:nvSpPr>
          <p:cNvPr id="16410" name="Line 28"/>
          <p:cNvSpPr>
            <a:spLocks noChangeShapeType="1"/>
          </p:cNvSpPr>
          <p:nvPr/>
        </p:nvSpPr>
        <p:spPr bwMode="auto">
          <a:xfrm>
            <a:off x="2209800" y="2438400"/>
            <a:ext cx="0" cy="3810000"/>
          </a:xfrm>
          <a:prstGeom prst="line">
            <a:avLst/>
          </a:prstGeom>
          <a:noFill/>
          <a:ln w="12700">
            <a:solidFill>
              <a:schemeClr val="tx1">
                <a:alpha val="60000"/>
              </a:schemeClr>
            </a:solidFill>
            <a:round/>
            <a:headEnd/>
            <a:tailEnd/>
          </a:ln>
        </p:spPr>
        <p:txBody>
          <a:bodyPr/>
          <a:lstStyle/>
          <a:p>
            <a:endParaRPr lang="en-US" dirty="0">
              <a:latin typeface="Palatino Linotype" pitchFamily="18" charset="0"/>
            </a:endParaRPr>
          </a:p>
        </p:txBody>
      </p:sp>
      <p:sp>
        <p:nvSpPr>
          <p:cNvPr id="16413" name="AutoShape 31"/>
          <p:cNvSpPr>
            <a:spLocks noChangeArrowheads="1"/>
          </p:cNvSpPr>
          <p:nvPr/>
        </p:nvSpPr>
        <p:spPr bwMode="auto">
          <a:xfrm>
            <a:off x="5791200" y="2870200"/>
            <a:ext cx="2209800" cy="533400"/>
          </a:xfrm>
          <a:prstGeom prst="flowChartProcess">
            <a:avLst/>
          </a:prstGeom>
          <a:noFill/>
          <a:ln w="9525">
            <a:solidFill>
              <a:schemeClr val="tx1">
                <a:alpha val="60000"/>
              </a:schemeClr>
            </a:solidFill>
            <a:miter lim="800000"/>
            <a:headEnd/>
            <a:tailEnd/>
          </a:ln>
        </p:spPr>
        <p:txBody>
          <a:bodyPr wrap="none" anchor="ctr"/>
          <a:lstStyle/>
          <a:p>
            <a:pPr algn="ctr"/>
            <a:r>
              <a:rPr lang="en-US" sz="1500" b="1" dirty="0" smtClean="0">
                <a:latin typeface="Palatino Linotype" pitchFamily="18" charset="0"/>
              </a:rPr>
              <a:t>877,393</a:t>
            </a:r>
            <a:endParaRPr lang="en-US" sz="1500" b="1" dirty="0">
              <a:latin typeface="Palatino Linotype" pitchFamily="18" charset="0"/>
            </a:endParaRPr>
          </a:p>
        </p:txBody>
      </p:sp>
      <p:sp>
        <p:nvSpPr>
          <p:cNvPr id="16414" name="AutoShape 32"/>
          <p:cNvSpPr>
            <a:spLocks noChangeArrowheads="1"/>
          </p:cNvSpPr>
          <p:nvPr/>
        </p:nvSpPr>
        <p:spPr bwMode="auto">
          <a:xfrm>
            <a:off x="6591300" y="5029200"/>
            <a:ext cx="647700" cy="457200"/>
          </a:xfrm>
          <a:prstGeom prst="flowChartProcess">
            <a:avLst/>
          </a:prstGeom>
          <a:noFill/>
          <a:ln w="9525">
            <a:solidFill>
              <a:schemeClr val="tx1">
                <a:alpha val="60000"/>
              </a:schemeClr>
            </a:solidFill>
            <a:miter lim="800000"/>
            <a:headEnd/>
            <a:tailEnd/>
          </a:ln>
        </p:spPr>
        <p:txBody>
          <a:bodyPr wrap="none" anchor="ctr"/>
          <a:lstStyle/>
          <a:p>
            <a:pPr algn="ctr"/>
            <a:r>
              <a:rPr lang="en-US" sz="1400" b="1" dirty="0" smtClean="0">
                <a:latin typeface="Palatino Linotype" pitchFamily="18" charset="0"/>
              </a:rPr>
              <a:t>87,500</a:t>
            </a:r>
            <a:endParaRPr lang="en-US" sz="1400" b="1" dirty="0">
              <a:latin typeface="Palatino Linotype" pitchFamily="18" charset="0"/>
            </a:endParaRPr>
          </a:p>
        </p:txBody>
      </p:sp>
      <p:sp>
        <p:nvSpPr>
          <p:cNvPr id="16415" name="AutoShape 33"/>
          <p:cNvSpPr>
            <a:spLocks noChangeArrowheads="1"/>
          </p:cNvSpPr>
          <p:nvPr/>
        </p:nvSpPr>
        <p:spPr bwMode="auto">
          <a:xfrm>
            <a:off x="6248400" y="3886200"/>
            <a:ext cx="1371600" cy="533400"/>
          </a:xfrm>
          <a:prstGeom prst="flowChartProcess">
            <a:avLst/>
          </a:prstGeom>
          <a:noFill/>
          <a:ln w="9525">
            <a:solidFill>
              <a:schemeClr val="tx1">
                <a:alpha val="60000"/>
              </a:schemeClr>
            </a:solidFill>
            <a:miter lim="800000"/>
            <a:headEnd/>
            <a:tailEnd/>
          </a:ln>
        </p:spPr>
        <p:txBody>
          <a:bodyPr wrap="none" anchor="ctr"/>
          <a:lstStyle/>
          <a:p>
            <a:pPr algn="ctr"/>
            <a:r>
              <a:rPr lang="en-US" sz="1500" b="1" dirty="0" smtClean="0">
                <a:latin typeface="Palatino Linotype" pitchFamily="18" charset="0"/>
              </a:rPr>
              <a:t>250,000</a:t>
            </a:r>
            <a:endParaRPr lang="en-US" sz="1500" b="1" dirty="0">
              <a:latin typeface="Palatino Linotype" pitchFamily="18" charset="0"/>
            </a:endParaRPr>
          </a:p>
        </p:txBody>
      </p:sp>
      <p:sp>
        <p:nvSpPr>
          <p:cNvPr id="24" name="TextBox 23"/>
          <p:cNvSpPr txBox="1"/>
          <p:nvPr/>
        </p:nvSpPr>
        <p:spPr>
          <a:xfrm>
            <a:off x="4343400" y="228600"/>
            <a:ext cx="4724400" cy="784830"/>
          </a:xfrm>
          <a:prstGeom prst="rect">
            <a:avLst/>
          </a:prstGeom>
          <a:noFill/>
          <a:ln>
            <a:noFill/>
          </a:ln>
        </p:spPr>
        <p:txBody>
          <a:bodyPr wrap="square" rtlCol="0">
            <a:spAutoFit/>
          </a:bodyPr>
          <a:lstStyle/>
          <a:p>
            <a:r>
              <a:rPr lang="en-US" sz="4500" dirty="0" smtClean="0">
                <a:solidFill>
                  <a:schemeClr val="bg1"/>
                </a:solidFill>
                <a:effectLst>
                  <a:outerShdw blurRad="38100" dist="38100" dir="2700000" algn="tl">
                    <a:srgbClr val="000000">
                      <a:alpha val="43137"/>
                    </a:srgbClr>
                  </a:outerShdw>
                </a:effectLst>
                <a:latin typeface="Palatino Linotype" pitchFamily="18" charset="0"/>
              </a:rPr>
              <a:t>Market Analysis</a:t>
            </a:r>
            <a:endParaRPr lang="en-US" sz="4500" dirty="0">
              <a:solidFill>
                <a:schemeClr val="bg1"/>
              </a:solidFill>
              <a:effectLst>
                <a:outerShdw blurRad="38100" dist="38100" dir="2700000" algn="tl">
                  <a:srgbClr val="000000">
                    <a:alpha val="43137"/>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77640" y="152400"/>
            <a:ext cx="5013960" cy="914400"/>
          </a:xfrm>
        </p:spPr>
        <p:txBody>
          <a:bodyPr>
            <a:noAutofit/>
          </a:bodyPr>
          <a:lstStyle/>
          <a:p>
            <a:r>
              <a:rPr lang="en-US" sz="4500" dirty="0" smtClean="0">
                <a:solidFill>
                  <a:schemeClr val="bg1"/>
                </a:solidFill>
                <a:effectLst>
                  <a:outerShdw blurRad="38100" dist="38100" dir="2700000" algn="tl">
                    <a:srgbClr val="000000">
                      <a:alpha val="43137"/>
                    </a:srgbClr>
                  </a:outerShdw>
                </a:effectLst>
                <a:latin typeface="Palatino Linotype" pitchFamily="18" charset="0"/>
              </a:rPr>
              <a:t>Target Market </a:t>
            </a:r>
            <a:endParaRPr lang="en-US" sz="45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17412" name="Content Placeholder 2"/>
          <p:cNvSpPr>
            <a:spLocks noGrp="1"/>
          </p:cNvSpPr>
          <p:nvPr>
            <p:ph idx="1"/>
          </p:nvPr>
        </p:nvSpPr>
        <p:spPr>
          <a:xfrm>
            <a:off x="609600" y="1905000"/>
            <a:ext cx="7924800" cy="3352800"/>
          </a:xfrm>
        </p:spPr>
        <p:txBody>
          <a:bodyPr>
            <a:normAutofit/>
          </a:bodyPr>
          <a:lstStyle/>
          <a:p>
            <a:pPr marL="547688" indent="-411163" eaLnBrk="0" fontAlgn="base" hangingPunct="0">
              <a:spcAft>
                <a:spcPct val="0"/>
              </a:spcAft>
              <a:buClr>
                <a:srgbClr val="984807"/>
              </a:buClr>
              <a:buSzPct val="80000"/>
              <a:buNone/>
            </a:pPr>
            <a:r>
              <a:rPr lang="en-US" sz="1900" b="1" dirty="0">
                <a:latin typeface="Palatino Linotype" pitchFamily="18" charset="0"/>
                <a:ea typeface="ＭＳ Ｐゴシック" charset="-128"/>
              </a:rPr>
              <a:t>	</a:t>
            </a:r>
            <a:r>
              <a:rPr lang="en-US" sz="1900" b="1" dirty="0" smtClean="0">
                <a:latin typeface="Palatino Linotype" pitchFamily="18" charset="0"/>
                <a:ea typeface="ＭＳ Ｐゴシック" charset="-128"/>
              </a:rPr>
              <a:t>Geographics</a:t>
            </a:r>
            <a:endParaRPr sz="1900" b="1" dirty="0">
              <a:latin typeface="Palatino Linotype" pitchFamily="18" charset="0"/>
              <a:ea typeface="ＭＳ Ｐゴシック" charset="-128"/>
            </a:endParaRPr>
          </a:p>
          <a:p>
            <a:pPr lvl="1">
              <a:buClr>
                <a:srgbClr val="C00000"/>
              </a:buClr>
              <a:buNone/>
            </a:pPr>
            <a:r>
              <a:rPr lang="en-US" sz="1700" dirty="0">
                <a:latin typeface="Palatino Linotype" pitchFamily="18" charset="0"/>
                <a:ea typeface="ＭＳ Ｐゴシック" charset="-128"/>
              </a:rPr>
              <a:t> </a:t>
            </a:r>
            <a:r>
              <a:rPr lang="en-US" sz="1700" dirty="0" smtClean="0">
                <a:latin typeface="Palatino Linotype" pitchFamily="18" charset="0"/>
                <a:ea typeface="ＭＳ Ｐゴシック" charset="-128"/>
              </a:rPr>
              <a:t>   - The Hartford County</a:t>
            </a:r>
          </a:p>
          <a:p>
            <a:pPr marL="547688" indent="-411163" eaLnBrk="0" fontAlgn="base" hangingPunct="0">
              <a:spcAft>
                <a:spcPct val="0"/>
              </a:spcAft>
              <a:buClr>
                <a:srgbClr val="984807"/>
              </a:buClr>
              <a:buSzPct val="80000"/>
              <a:buNone/>
            </a:pPr>
            <a:r>
              <a:rPr lang="en-US" sz="1900" b="1" dirty="0">
                <a:latin typeface="Palatino Linotype" pitchFamily="18" charset="0"/>
                <a:ea typeface="ＭＳ Ｐゴシック" charset="-128"/>
              </a:rPr>
              <a:t>	</a:t>
            </a:r>
            <a:r>
              <a:rPr lang="en-US" sz="1900" b="1" dirty="0" smtClean="0">
                <a:latin typeface="Palatino Linotype" pitchFamily="18" charset="0"/>
                <a:ea typeface="ＭＳ Ｐゴシック" charset="-128"/>
              </a:rPr>
              <a:t>Demographics</a:t>
            </a:r>
          </a:p>
          <a:p>
            <a:pPr marL="547688" indent="-411163" eaLnBrk="0" fontAlgn="base" hangingPunct="0">
              <a:spcAft>
                <a:spcPct val="0"/>
              </a:spcAft>
              <a:buClr>
                <a:srgbClr val="984807"/>
              </a:buClr>
              <a:buSzPct val="80000"/>
              <a:buNone/>
            </a:pPr>
            <a:r>
              <a:rPr lang="en-US" sz="1900" b="1" dirty="0" smtClean="0">
                <a:latin typeface="Palatino Linotype" pitchFamily="18" charset="0"/>
                <a:ea typeface="ＭＳ Ｐゴシック" charset="-128"/>
              </a:rPr>
              <a:t>	   </a:t>
            </a:r>
            <a:r>
              <a:rPr lang="en-US" sz="1900" dirty="0" smtClean="0">
                <a:latin typeface="Palatino Linotype" pitchFamily="18" charset="0"/>
                <a:ea typeface="ＭＳ Ｐゴシック" charset="-128"/>
              </a:rPr>
              <a:t>-</a:t>
            </a:r>
            <a:r>
              <a:rPr lang="en-US" sz="1900" b="1" dirty="0" smtClean="0">
                <a:latin typeface="Palatino Linotype" pitchFamily="18" charset="0"/>
                <a:ea typeface="ＭＳ Ｐゴシック" charset="-128"/>
              </a:rPr>
              <a:t> </a:t>
            </a:r>
            <a:r>
              <a:rPr lang="en-US" sz="1900" dirty="0" smtClean="0">
                <a:latin typeface="Palatino Linotype" pitchFamily="18" charset="0"/>
                <a:ea typeface="ＭＳ Ｐゴシック" charset="-128"/>
              </a:rPr>
              <a:t>Adults who want a great looking yard but do not have the time to do the work themselves.</a:t>
            </a:r>
          </a:p>
          <a:p>
            <a:pPr marL="547688" indent="-411163" eaLnBrk="0" fontAlgn="base" hangingPunct="0">
              <a:spcAft>
                <a:spcPct val="0"/>
              </a:spcAft>
              <a:buClr>
                <a:srgbClr val="984807"/>
              </a:buClr>
              <a:buSzPct val="80000"/>
              <a:buNone/>
            </a:pPr>
            <a:r>
              <a:rPr lang="en-US" sz="1900" dirty="0" smtClean="0">
                <a:latin typeface="Palatino Linotype" pitchFamily="18" charset="0"/>
                <a:ea typeface="ＭＳ Ｐゴシック" charset="-128"/>
              </a:rPr>
              <a:t>	   - Adults who are physically unable to do the work</a:t>
            </a:r>
          </a:p>
          <a:p>
            <a:pPr marL="547688" lvl="0" indent="-411163" eaLnBrk="0" fontAlgn="base" hangingPunct="0">
              <a:spcAft>
                <a:spcPct val="0"/>
              </a:spcAft>
              <a:buClr>
                <a:srgbClr val="984807"/>
              </a:buClr>
              <a:buSzPct val="80000"/>
              <a:buNone/>
            </a:pPr>
            <a:r>
              <a:rPr lang="en-US" sz="1800" dirty="0" smtClean="0">
                <a:latin typeface="Palatino Linotype" pitchFamily="18" charset="0"/>
              </a:rPr>
              <a:t>	</a:t>
            </a:r>
            <a:r>
              <a:rPr sz="1900" b="1" dirty="0" smtClean="0">
                <a:latin typeface="Palatino Linotype" pitchFamily="18" charset="0"/>
                <a:ea typeface="ＭＳ Ｐゴシック" charset="-128"/>
              </a:rPr>
              <a:t>By </a:t>
            </a:r>
            <a:r>
              <a:rPr sz="1900" b="1" dirty="0">
                <a:latin typeface="Palatino Linotype" pitchFamily="18" charset="0"/>
                <a:ea typeface="ＭＳ Ｐゴシック" charset="-128"/>
              </a:rPr>
              <a:t>Income</a:t>
            </a:r>
          </a:p>
          <a:p>
            <a:pPr lvl="1">
              <a:buClr>
                <a:srgbClr val="C00000"/>
              </a:buClr>
              <a:buNone/>
            </a:pPr>
            <a:r>
              <a:rPr lang="en-US" sz="1700" dirty="0">
                <a:latin typeface="Palatino Linotype" pitchFamily="18" charset="0"/>
                <a:ea typeface="ＭＳ Ｐゴシック" charset="-128"/>
              </a:rPr>
              <a:t> </a:t>
            </a:r>
            <a:r>
              <a:rPr lang="en-US" sz="1700" dirty="0" smtClean="0">
                <a:latin typeface="Palatino Linotype" pitchFamily="18" charset="0"/>
                <a:ea typeface="ＭＳ Ｐゴシック" charset="-128"/>
              </a:rPr>
              <a:t>    - </a:t>
            </a:r>
            <a:r>
              <a:rPr lang="en-US" sz="1900" dirty="0" smtClean="0">
                <a:latin typeface="Palatino Linotype" pitchFamily="18" charset="0"/>
                <a:ea typeface="ＭＳ Ｐゴシック" charset="-128"/>
              </a:rPr>
              <a:t>Different income levels will determine which and how many of my services are purchased however, the high quality of service will be consistent throughout.</a:t>
            </a:r>
            <a:endParaRPr sz="1900" b="1" dirty="0">
              <a:latin typeface="Palatino Linotype" pitchFamily="18" charset="0"/>
              <a:ea typeface="ＭＳ Ｐゴシック" charset="-128"/>
            </a:endParaRPr>
          </a:p>
        </p:txBody>
      </p:sp>
      <p:sp>
        <p:nvSpPr>
          <p:cNvPr id="4" name="Slide Number Placeholder 3"/>
          <p:cNvSpPr>
            <a:spLocks noGrp="1"/>
          </p:cNvSpPr>
          <p:nvPr>
            <p:ph type="sldNum" sz="quarter" idx="12"/>
          </p:nvPr>
        </p:nvSpPr>
        <p:spPr/>
        <p:txBody>
          <a:bodyPr/>
          <a:lstStyle/>
          <a:p>
            <a:pPr>
              <a:defRPr/>
            </a:pPr>
            <a:fld id="{E909244B-CB7E-40CE-BC04-32A63A327594}"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a:xfrm>
            <a:off x="2895600" y="304800"/>
            <a:ext cx="6172200" cy="685800"/>
          </a:xfrm>
        </p:spPr>
        <p:txBody>
          <a:bodyPr>
            <a:noAutofit/>
          </a:bodyPr>
          <a:lstStyle/>
          <a:p>
            <a:pPr algn="ctr"/>
            <a:r>
              <a:rPr lang="en-US" sz="4500" dirty="0" smtClean="0">
                <a:solidFill>
                  <a:schemeClr val="bg1"/>
                </a:solidFill>
                <a:effectLst>
                  <a:outerShdw blurRad="38100" dist="38100" dir="2700000" algn="tl">
                    <a:srgbClr val="000000">
                      <a:alpha val="43137"/>
                    </a:srgbClr>
                  </a:outerShdw>
                </a:effectLst>
                <a:latin typeface="Palatino Linotype" pitchFamily="18" charset="0"/>
              </a:rPr>
              <a:t>Competitive</a:t>
            </a:r>
            <a:br>
              <a:rPr lang="en-US" sz="4500" dirty="0" smtClean="0">
                <a:solidFill>
                  <a:schemeClr val="bg1"/>
                </a:solidFill>
                <a:effectLst>
                  <a:outerShdw blurRad="38100" dist="38100" dir="2700000" algn="tl">
                    <a:srgbClr val="000000">
                      <a:alpha val="43137"/>
                    </a:srgbClr>
                  </a:outerShdw>
                </a:effectLst>
                <a:latin typeface="Palatino Linotype" pitchFamily="18" charset="0"/>
              </a:rPr>
            </a:br>
            <a:r>
              <a:rPr lang="en-US" sz="4500" dirty="0" smtClean="0">
                <a:solidFill>
                  <a:schemeClr val="bg1"/>
                </a:solidFill>
                <a:effectLst>
                  <a:outerShdw blurRad="38100" dist="38100" dir="2700000" algn="tl">
                    <a:srgbClr val="000000">
                      <a:alpha val="43137"/>
                    </a:srgbClr>
                  </a:outerShdw>
                </a:effectLst>
                <a:latin typeface="Palatino Linotype" pitchFamily="18" charset="0"/>
              </a:rPr>
              <a:t>                      Advantage</a:t>
            </a:r>
            <a:endParaRPr lang="en-US" sz="4500" dirty="0">
              <a:solidFill>
                <a:schemeClr val="bg1"/>
              </a:solidFill>
              <a:effectLst>
                <a:outerShdw blurRad="38100" dist="38100" dir="2700000" algn="tl">
                  <a:srgbClr val="000000">
                    <a:alpha val="43137"/>
                  </a:srgbClr>
                </a:outerShdw>
              </a:effectLst>
              <a:latin typeface="Palatino Linotype" pitchFamily="18" charset="0"/>
            </a:endParaRPr>
          </a:p>
        </p:txBody>
      </p:sp>
      <p:graphicFrame>
        <p:nvGraphicFramePr>
          <p:cNvPr id="49" name="Group 120"/>
          <p:cNvGraphicFramePr>
            <a:graphicFrameLocks noGrp="1"/>
          </p:cNvGraphicFramePr>
          <p:nvPr>
            <p:extLst>
              <p:ext uri="{D42A27DB-BD31-4B8C-83A1-F6EECF244321}">
                <p14:modId xmlns:p14="http://schemas.microsoft.com/office/powerpoint/2010/main" val="1237969155"/>
              </p:ext>
            </p:extLst>
          </p:nvPr>
        </p:nvGraphicFramePr>
        <p:xfrm>
          <a:off x="609600" y="1924050"/>
          <a:ext cx="7848600" cy="3023235"/>
        </p:xfrm>
        <a:graphic>
          <a:graphicData uri="http://schemas.openxmlformats.org/drawingml/2006/table">
            <a:tbl>
              <a:tblPr/>
              <a:tblGrid>
                <a:gridCol w="1981200"/>
                <a:gridCol w="1371600"/>
                <a:gridCol w="890588"/>
                <a:gridCol w="1700212"/>
                <a:gridCol w="19050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Palatino Linotype" pitchFamily="18" charset="0"/>
                        </a:rPr>
                        <a:t>Competitor</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Palatino Linotype" pitchFamily="18" charset="0"/>
                        </a:rPr>
                        <a:t>Price</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Palatino Linotype" pitchFamily="18" charset="0"/>
                        </a:rPr>
                        <a:t>Quality</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Palatino Linotype" pitchFamily="18" charset="0"/>
                        </a:rPr>
                        <a:t>Greatest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Palatino Linotype" pitchFamily="18" charset="0"/>
                        </a:rPr>
                        <a:t>Strength</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Palatino Linotype" pitchFamily="18" charset="0"/>
                        </a:rPr>
                        <a:t>Greatest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Palatino Linotype" pitchFamily="18" charset="0"/>
                        </a:rPr>
                        <a:t>Weakness</a:t>
                      </a:r>
                    </a:p>
                  </a:txBody>
                  <a:tcPr marT="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75000"/>
                      </a:schemeClr>
                    </a:solidFill>
                  </a:tcPr>
                </a:tc>
              </a:tr>
              <a:tr h="6515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Palatino Linotype" pitchFamily="18" charset="0"/>
                        </a:rPr>
                        <a:t>ZAQ Landscaping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Palatino Linotype" pitchFamily="18" charset="0"/>
                        </a:rPr>
                        <a:t>Affordable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Palatino Linotype" pitchFamily="18" charset="0"/>
                        </a:rPr>
                        <a:t>High Quality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500" b="0" i="0" u="none" strike="noStrike" cap="none" normalizeH="0" baseline="0" dirty="0" smtClean="0">
                          <a:ln>
                            <a:noFill/>
                          </a:ln>
                          <a:solidFill>
                            <a:schemeClr val="tx1"/>
                          </a:solidFill>
                          <a:effectLst/>
                          <a:latin typeface="Palatino Linotype" pitchFamily="18" charset="0"/>
                        </a:rPr>
                        <a:t>Affordable Price</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500" b="0" i="0" u="none" strike="noStrike" cap="none" normalizeH="0" baseline="0" dirty="0" smtClean="0">
                          <a:ln>
                            <a:noFill/>
                          </a:ln>
                          <a:solidFill>
                            <a:schemeClr val="tx1"/>
                          </a:solidFill>
                          <a:effectLst/>
                          <a:latin typeface="Palatino Linotype" pitchFamily="18" charset="0"/>
                        </a:rPr>
                        <a:t>Fully reliable</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500" b="0" i="0" u="none" strike="noStrike" cap="none" normalizeH="0" baseline="0" dirty="0" smtClean="0">
                          <a:ln>
                            <a:noFill/>
                          </a:ln>
                          <a:solidFill>
                            <a:schemeClr val="tx1"/>
                          </a:solidFill>
                          <a:effectLst/>
                          <a:latin typeface="Palatino Linotype" pitchFamily="18" charset="0"/>
                        </a:rPr>
                        <a:t>Affordable 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500" b="0" i="0" u="none" strike="noStrike" cap="none" normalizeH="0" baseline="0" dirty="0" smtClean="0">
                          <a:ln>
                            <a:noFill/>
                          </a:ln>
                          <a:solidFill>
                            <a:schemeClr val="tx1"/>
                          </a:solidFill>
                          <a:effectLst/>
                          <a:latin typeface="Palatino Linotype" pitchFamily="18" charset="0"/>
                        </a:rPr>
                        <a:t>Not able to work during the weekday (school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8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Palatino Linotype" pitchFamily="18" charset="0"/>
                        </a:rPr>
                        <a:t>Bluestone Landscape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Palatino Linotype" pitchFamily="18" charset="0"/>
                        </a:rPr>
                        <a:t>Expensive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500" b="0" i="0" u="none" strike="noStrike" cap="none" normalizeH="0" baseline="0" dirty="0" smtClean="0">
                          <a:ln>
                            <a:noFill/>
                          </a:ln>
                          <a:solidFill>
                            <a:schemeClr val="tx1"/>
                          </a:solidFill>
                          <a:effectLst/>
                          <a:latin typeface="Palatino Linotype" pitchFamily="18" charset="0"/>
                        </a:rPr>
                        <a:t>High Quality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500" b="0" i="0" u="none" strike="noStrike" cap="none" normalizeH="0" baseline="0" dirty="0" smtClean="0">
                          <a:ln>
                            <a:noFill/>
                          </a:ln>
                          <a:solidFill>
                            <a:schemeClr val="tx1"/>
                          </a:solidFill>
                          <a:effectLst/>
                          <a:latin typeface="Palatino Linotype" pitchFamily="18" charset="0"/>
                        </a:rPr>
                        <a:t>25 years experience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500" b="0" i="0" u="none" strike="noStrike" cap="none" normalizeH="0" baseline="0" dirty="0" smtClean="0">
                          <a:ln>
                            <a:noFill/>
                          </a:ln>
                          <a:solidFill>
                            <a:schemeClr val="tx1"/>
                          </a:solidFill>
                          <a:effectLst/>
                          <a:latin typeface="Palatino Linotype" pitchFamily="18" charset="0"/>
                        </a:rPr>
                        <a:t>Very 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7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Palatino Linotype" pitchFamily="18" charset="0"/>
                        </a:rPr>
                        <a:t>Homeowners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Palatino Linotype" pitchFamily="18" charset="0"/>
                        </a:rPr>
                        <a:t>Free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Palatino Linotype" pitchFamily="18" charset="0"/>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500" b="0" i="0" u="none" strike="noStrike" cap="none" normalizeH="0" baseline="0" dirty="0" smtClean="0">
                          <a:ln>
                            <a:noFill/>
                          </a:ln>
                          <a:solidFill>
                            <a:schemeClr val="tx1"/>
                          </a:solidFill>
                          <a:effectLst/>
                          <a:latin typeface="Palatino Linotype" pitchFamily="18" charset="0"/>
                        </a:rPr>
                        <a:t>Free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500" b="0" i="0" u="none" strike="noStrike" cap="none" normalizeH="0" baseline="0" dirty="0" smtClean="0">
                          <a:ln>
                            <a:noFill/>
                          </a:ln>
                          <a:solidFill>
                            <a:schemeClr val="tx1"/>
                          </a:solidFill>
                          <a:effectLst/>
                          <a:latin typeface="Palatino Linotype" pitchFamily="18" charset="0"/>
                        </a:rPr>
                        <a:t>Lack of landscaping knowledge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52400"/>
            <a:ext cx="4946904" cy="914400"/>
          </a:xfrm>
        </p:spPr>
        <p:txBody>
          <a:bodyPr>
            <a:normAutofit/>
          </a:bodyPr>
          <a:lstStyle/>
          <a:p>
            <a:r>
              <a:rPr lang="en-US" sz="4500" dirty="0" smtClean="0">
                <a:solidFill>
                  <a:schemeClr val="bg1"/>
                </a:solidFill>
                <a:effectLst>
                  <a:outerShdw blurRad="38100" dist="38100" dir="2700000" algn="tl">
                    <a:srgbClr val="000000">
                      <a:alpha val="43137"/>
                    </a:srgbClr>
                  </a:outerShdw>
                </a:effectLst>
                <a:latin typeface="Palatino Linotype" pitchFamily="18" charset="0"/>
              </a:rPr>
              <a:t>Marketing Mix</a:t>
            </a:r>
            <a:endParaRPr lang="en-US" sz="4500" dirty="0">
              <a:solidFill>
                <a:schemeClr val="bg1"/>
              </a:solidFill>
              <a:effectLst>
                <a:outerShdw blurRad="38100" dist="38100" dir="2700000" algn="tl">
                  <a:srgbClr val="000000">
                    <a:alpha val="43137"/>
                  </a:srgbClr>
                </a:outerShdw>
              </a:effectLst>
              <a:latin typeface="Palatino Linotyp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095106"/>
              </p:ext>
            </p:extLst>
          </p:nvPr>
        </p:nvGraphicFramePr>
        <p:xfrm>
          <a:off x="245007" y="844238"/>
          <a:ext cx="8898993" cy="572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4" name="TextBox 13"/>
          <p:cNvSpPr txBox="1">
            <a:spLocks noChangeArrowheads="1"/>
          </p:cNvSpPr>
          <p:nvPr/>
        </p:nvSpPr>
        <p:spPr bwMode="auto">
          <a:xfrm>
            <a:off x="1828800" y="3058180"/>
            <a:ext cx="1295400" cy="523220"/>
          </a:xfrm>
          <a:prstGeom prst="rect">
            <a:avLst/>
          </a:prstGeom>
          <a:noFill/>
          <a:ln w="9525">
            <a:noFill/>
            <a:miter lim="800000"/>
            <a:headEnd/>
            <a:tailEnd/>
          </a:ln>
        </p:spPr>
        <p:txBody>
          <a:bodyPr>
            <a:spAutoFit/>
          </a:bodyPr>
          <a:lstStyle/>
          <a:p>
            <a:pPr algn="ctr"/>
            <a:r>
              <a:rPr lang="en-US" sz="1400" dirty="0" smtClean="0">
                <a:solidFill>
                  <a:schemeClr val="bg1"/>
                </a:solidFill>
                <a:effectLst>
                  <a:outerShdw blurRad="38100" dist="38100" dir="2700000" algn="tl">
                    <a:srgbClr val="000000">
                      <a:alpha val="43137"/>
                    </a:srgbClr>
                  </a:outerShdw>
                </a:effectLst>
                <a:latin typeface="Palatino Linotype" pitchFamily="18" charset="0"/>
              </a:rPr>
              <a:t>Reasonably Priced</a:t>
            </a:r>
            <a:endParaRPr lang="en-US" sz="14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19467" name="TextBox 16"/>
          <p:cNvSpPr txBox="1">
            <a:spLocks noChangeArrowheads="1"/>
          </p:cNvSpPr>
          <p:nvPr/>
        </p:nvSpPr>
        <p:spPr bwMode="auto">
          <a:xfrm>
            <a:off x="6019800" y="2971800"/>
            <a:ext cx="1600200" cy="1015663"/>
          </a:xfrm>
          <a:prstGeom prst="rect">
            <a:avLst/>
          </a:prstGeom>
          <a:noFill/>
          <a:ln w="9525">
            <a:noFill/>
            <a:miter lim="800000"/>
            <a:headEnd/>
            <a:tailEnd/>
          </a:ln>
        </p:spPr>
        <p:txBody>
          <a:bodyPr>
            <a:spAutoFit/>
          </a:bodyPr>
          <a:lstStyle/>
          <a:p>
            <a:pPr algn="ctr"/>
            <a:r>
              <a:rPr lang="en-US" sz="1500" dirty="0" smtClean="0">
                <a:solidFill>
                  <a:schemeClr val="bg1"/>
                </a:solidFill>
                <a:effectLst>
                  <a:outerShdw blurRad="38100" dist="38100" dir="2700000" algn="tl">
                    <a:srgbClr val="000000">
                      <a:alpha val="43137"/>
                    </a:srgbClr>
                  </a:outerShdw>
                </a:effectLst>
                <a:latin typeface="Palatino Linotype" pitchFamily="18" charset="0"/>
              </a:rPr>
              <a:t>-Website</a:t>
            </a:r>
          </a:p>
          <a:p>
            <a:pPr algn="ctr"/>
            <a:r>
              <a:rPr lang="en-US" sz="1500" dirty="0" smtClean="0">
                <a:solidFill>
                  <a:schemeClr val="bg1"/>
                </a:solidFill>
                <a:effectLst>
                  <a:outerShdw blurRad="38100" dist="38100" dir="2700000" algn="tl">
                    <a:srgbClr val="000000">
                      <a:alpha val="43137"/>
                    </a:srgbClr>
                  </a:outerShdw>
                </a:effectLst>
                <a:latin typeface="Palatino Linotype" pitchFamily="18" charset="0"/>
              </a:rPr>
              <a:t>-Referrals</a:t>
            </a:r>
          </a:p>
          <a:p>
            <a:pPr algn="ctr"/>
            <a:r>
              <a:rPr lang="en-US" sz="1500" dirty="0" smtClean="0">
                <a:solidFill>
                  <a:schemeClr val="bg1"/>
                </a:solidFill>
                <a:effectLst>
                  <a:outerShdw blurRad="38100" dist="38100" dir="2700000" algn="tl">
                    <a:srgbClr val="000000">
                      <a:alpha val="43137"/>
                    </a:srgbClr>
                  </a:outerShdw>
                </a:effectLst>
                <a:latin typeface="Palatino Linotype" pitchFamily="18" charset="0"/>
              </a:rPr>
              <a:t>-Flyers</a:t>
            </a:r>
          </a:p>
          <a:p>
            <a:pPr algn="ctr"/>
            <a:r>
              <a:rPr lang="en-US" sz="1500" dirty="0" smtClean="0">
                <a:solidFill>
                  <a:schemeClr val="bg1"/>
                </a:solidFill>
                <a:effectLst>
                  <a:outerShdw blurRad="38100" dist="38100" dir="2700000" algn="tl">
                    <a:srgbClr val="000000">
                      <a:alpha val="43137"/>
                    </a:srgbClr>
                  </a:outerShdw>
                </a:effectLst>
                <a:latin typeface="Palatino Linotype" pitchFamily="18" charset="0"/>
              </a:rPr>
              <a:t>-Door hangers</a:t>
            </a:r>
            <a:endParaRPr lang="en-US" sz="15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19468" name="TextBox 17"/>
          <p:cNvSpPr txBox="1">
            <a:spLocks noChangeArrowheads="1"/>
          </p:cNvSpPr>
          <p:nvPr/>
        </p:nvSpPr>
        <p:spPr bwMode="auto">
          <a:xfrm>
            <a:off x="2743200" y="5562600"/>
            <a:ext cx="1371600" cy="523220"/>
          </a:xfrm>
          <a:prstGeom prst="rect">
            <a:avLst/>
          </a:prstGeom>
          <a:noFill/>
          <a:ln w="9525">
            <a:noFill/>
            <a:miter lim="800000"/>
            <a:headEnd/>
            <a:tailEnd/>
          </a:ln>
        </p:spPr>
        <p:txBody>
          <a:bodyPr>
            <a:spAutoFit/>
          </a:bodyPr>
          <a:lstStyle/>
          <a:p>
            <a:pPr algn="ctr"/>
            <a:r>
              <a:rPr lang="en-US" sz="1400" dirty="0" smtClean="0">
                <a:solidFill>
                  <a:schemeClr val="bg1"/>
                </a:solidFill>
                <a:effectLst>
                  <a:outerShdw blurRad="38100" dist="38100" dir="2700000" algn="tl">
                    <a:srgbClr val="000000">
                      <a:alpha val="43137"/>
                    </a:srgbClr>
                  </a:outerShdw>
                </a:effectLst>
                <a:latin typeface="Palatino Linotype" pitchFamily="18" charset="0"/>
              </a:rPr>
              <a:t>Hartford County</a:t>
            </a:r>
            <a:endParaRPr lang="en-US" sz="14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19469" name="TextBox 18"/>
          <p:cNvSpPr txBox="1">
            <a:spLocks noChangeArrowheads="1"/>
          </p:cNvSpPr>
          <p:nvPr/>
        </p:nvSpPr>
        <p:spPr bwMode="auto">
          <a:xfrm>
            <a:off x="5257800" y="5410200"/>
            <a:ext cx="1524000" cy="954107"/>
          </a:xfrm>
          <a:prstGeom prst="rect">
            <a:avLst/>
          </a:prstGeom>
          <a:noFill/>
          <a:ln w="9525">
            <a:noFill/>
            <a:miter lim="800000"/>
            <a:headEnd/>
            <a:tailEnd/>
          </a:ln>
        </p:spPr>
        <p:txBody>
          <a:bodyPr wrap="square">
            <a:spAutoFit/>
          </a:bodyPr>
          <a:lstStyle/>
          <a:p>
            <a:pPr algn="ctr"/>
            <a:r>
              <a:rPr lang="en-US" sz="1400" dirty="0" smtClean="0">
                <a:solidFill>
                  <a:schemeClr val="bg1"/>
                </a:solidFill>
                <a:effectLst>
                  <a:outerShdw blurRad="38100" dist="38100" dir="2700000" algn="tl">
                    <a:srgbClr val="000000">
                      <a:alpha val="43137"/>
                    </a:srgbClr>
                  </a:outerShdw>
                </a:effectLst>
                <a:latin typeface="Palatino Linotype" pitchFamily="18" charset="0"/>
              </a:rPr>
              <a:t>Landscape and Snowplowing Services</a:t>
            </a:r>
          </a:p>
          <a:p>
            <a:endParaRPr lang="en-US" sz="1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16614</TotalTime>
  <Words>1748</Words>
  <Application>Microsoft Office PowerPoint</Application>
  <PresentationFormat>On-screen Show (4:3)</PresentationFormat>
  <Paragraphs>291</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Microsoft Excel 97-2003 Worksheet</vt:lpstr>
      <vt:lpstr>PowerPoint Presentation</vt:lpstr>
      <vt:lpstr>PowerPoint Presentation</vt:lpstr>
      <vt:lpstr>Mission Statement</vt:lpstr>
      <vt:lpstr>Business Profile</vt:lpstr>
      <vt:lpstr>PowerPoint Presentation</vt:lpstr>
      <vt:lpstr>PowerPoint Presentation</vt:lpstr>
      <vt:lpstr>Target Market </vt:lpstr>
      <vt:lpstr>Competitive                       Advantage</vt:lpstr>
      <vt:lpstr>Marketing Mix</vt:lpstr>
      <vt:lpstr>Marketing Plan</vt:lpstr>
      <vt:lpstr>Cost Of                                                 Materials/Labor</vt:lpstr>
      <vt:lpstr>Economics                              of One Unit</vt:lpstr>
      <vt:lpstr>Monthly                        Fixed Costs</vt:lpstr>
      <vt:lpstr>Time                           Management</vt:lpstr>
      <vt:lpstr>Monthly                            Sales Projections</vt:lpstr>
      <vt:lpstr>Projected Yearly          Income Statement  </vt:lpstr>
      <vt:lpstr>PowerPoint Presentation</vt:lpstr>
      <vt:lpstr>Return</vt:lpstr>
      <vt:lpstr>Financing</vt:lpstr>
      <vt:lpstr>Philanthropy</vt:lpstr>
      <vt:lpstr>Business &amp;                               Personal Goals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Zack</cp:lastModifiedBy>
  <cp:revision>994</cp:revision>
  <dcterms:created xsi:type="dcterms:W3CDTF">2009-03-28T18:15:00Z</dcterms:created>
  <dcterms:modified xsi:type="dcterms:W3CDTF">2011-05-13T14:38:31Z</dcterms:modified>
</cp:coreProperties>
</file>