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4" r:id="rId1"/>
  </p:sldMasterIdLst>
  <p:notesMasterIdLst>
    <p:notesMasterId r:id="rId15"/>
  </p:notesMasterIdLst>
  <p:handoutMasterIdLst>
    <p:handoutMasterId r:id="rId16"/>
  </p:handoutMasterIdLst>
  <p:sldIdLst>
    <p:sldId id="268" r:id="rId2"/>
    <p:sldId id="270" r:id="rId3"/>
    <p:sldId id="271" r:id="rId4"/>
    <p:sldId id="272" r:id="rId5"/>
    <p:sldId id="273" r:id="rId6"/>
    <p:sldId id="274" r:id="rId7"/>
    <p:sldId id="275" r:id="rId8"/>
    <p:sldId id="276" r:id="rId9"/>
    <p:sldId id="277" r:id="rId10"/>
    <p:sldId id="278" r:id="rId11"/>
    <p:sldId id="279" r:id="rId12"/>
    <p:sldId id="281" r:id="rId13"/>
    <p:sldId id="282"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0" autoAdjust="0"/>
    <p:restoredTop sz="88335" autoAdjust="0"/>
  </p:normalViewPr>
  <p:slideViewPr>
    <p:cSldViewPr>
      <p:cViewPr>
        <p:scale>
          <a:sx n="90" d="100"/>
          <a:sy n="90" d="100"/>
        </p:scale>
        <p:origin x="-79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3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One Class of Ten</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2</c:v>
                </c:pt>
                <c:pt idx="1">
                  <c:v>1</c:v>
                </c:pt>
                <c:pt idx="2">
                  <c:v>1</c:v>
                </c:pt>
                <c:pt idx="3">
                  <c:v>1</c:v>
                </c:pt>
                <c:pt idx="4">
                  <c:v>1</c:v>
                </c:pt>
                <c:pt idx="5">
                  <c:v>0</c:v>
                </c:pt>
                <c:pt idx="6">
                  <c:v>0</c:v>
                </c:pt>
                <c:pt idx="7">
                  <c:v>0</c:v>
                </c:pt>
                <c:pt idx="8">
                  <c:v>2</c:v>
                </c:pt>
                <c:pt idx="9">
                  <c:v>1</c:v>
                </c:pt>
                <c:pt idx="10">
                  <c:v>1</c:v>
                </c:pt>
                <c:pt idx="11">
                  <c:v>1</c:v>
                </c:pt>
              </c:numCache>
            </c:numRef>
          </c:val>
        </c:ser>
        <c:dLbls>
          <c:showLegendKey val="0"/>
          <c:showVal val="0"/>
          <c:showCatName val="0"/>
          <c:showSerName val="0"/>
          <c:showPercent val="0"/>
          <c:showBubbleSize val="0"/>
        </c:dLbls>
        <c:gapWidth val="150"/>
        <c:axId val="202596352"/>
        <c:axId val="202597888"/>
      </c:barChart>
      <c:catAx>
        <c:axId val="202596352"/>
        <c:scaling>
          <c:orientation val="minMax"/>
        </c:scaling>
        <c:delete val="0"/>
        <c:axPos val="b"/>
        <c:majorTickMark val="out"/>
        <c:minorTickMark val="none"/>
        <c:tickLblPos val="nextTo"/>
        <c:txPr>
          <a:bodyPr/>
          <a:lstStyle/>
          <a:p>
            <a:pPr>
              <a:defRPr>
                <a:solidFill>
                  <a:schemeClr val="bg1"/>
                </a:solidFill>
              </a:defRPr>
            </a:pPr>
            <a:endParaRPr lang="en-US"/>
          </a:p>
        </c:txPr>
        <c:crossAx val="202597888"/>
        <c:crosses val="autoZero"/>
        <c:auto val="1"/>
        <c:lblAlgn val="ctr"/>
        <c:lblOffset val="100"/>
        <c:noMultiLvlLbl val="0"/>
      </c:catAx>
      <c:valAx>
        <c:axId val="202597888"/>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202596352"/>
        <c:crosses val="autoZero"/>
        <c:crossBetween val="between"/>
      </c:valAx>
    </c:plotArea>
    <c:legend>
      <c:legendPos val="r"/>
      <c:legendEntry>
        <c:idx val="0"/>
        <c:txPr>
          <a:bodyPr/>
          <a:lstStyle/>
          <a:p>
            <a:pPr>
              <a:defRPr>
                <a:solidFill>
                  <a:schemeClr val="bg1"/>
                </a:solidFill>
              </a:defRPr>
            </a:pPr>
            <a:endParaRPr lang="en-US"/>
          </a:p>
        </c:txPr>
      </c:legendEntry>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43DD1E9-373E-4546-AEF7-A8323C6F19C1}" type="datetimeFigureOut">
              <a:rPr lang="en-US" smtClean="0"/>
              <a:pPr/>
              <a:t>12/17/2012</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dirty="0"/>
          </a:p>
        </p:txBody>
      </p:sp>
    </p:spTree>
    <p:extLst>
      <p:ext uri="{BB962C8B-B14F-4D97-AF65-F5344CB8AC3E}">
        <p14:creationId xmlns:p14="http://schemas.microsoft.com/office/powerpoint/2010/main" val="1023357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B2BB6C2-F5C4-49BC-BD78-FC7E7B1E650B}" type="datetimeFigureOut">
              <a:rPr lang="en-US" smtClean="0"/>
              <a:pPr/>
              <a:t>12/17/2012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410133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all of my classes are pre-scheduled</a:t>
            </a:r>
            <a:r>
              <a:rPr lang="en-US" baseline="0" dirty="0" smtClean="0"/>
              <a:t>, I have a set number of units sold in a month. The units are higher in the earlier months of the year, because we are running more classes. Usually peoples new years resolution is to lose weight, and get in better shape. As a business, we will cater to that. In July and August there will be classes because school is not in session.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 ladies</a:t>
            </a:r>
            <a:r>
              <a:rPr lang="en-US" baseline="0" dirty="0" smtClean="0"/>
              <a:t> and gentlemen. My name is Cheyenne Capobianco and the name of my business is T.U.F.F. , Teachers Uniting For Fitness.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 percent of</a:t>
            </a:r>
            <a:r>
              <a:rPr lang="en-US" baseline="0" dirty="0" smtClean="0"/>
              <a:t> children in America are overweight and 65% of adults. Exercise is proven to decrease stress in anyone who partakes in it. One of the main reasons people choose other activities over exercise is their just isn’t enough time. Teachers are especially stressed; dealing with kids, to meetings, grades, and families. They never have time for themselves.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Uniting For Fitness is a welcoming environment, where people work together to have a healthier state of mind, and body. A gym can be scary, especially when you are new to fitness. Your school would be a place where you are comfortable, and you already know everyone who you will be with. You never have to leave your work place. Your saving money on a gym membership, and on gas!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T.U.F.F.</a:t>
            </a:r>
            <a:r>
              <a:rPr lang="en-US" baseline="0" dirty="0" smtClean="0"/>
              <a:t> is a “tuff” work out series that will come to your school. Exercising leaves people in a better mood. Working out also makes people want to eat healthier, and exercise more. People forget how great working out makes you feel, so they don’t do it. They also don’t see it as something fun. My goal is to make it fun and enjoyable, while giving you a great work out. Who wants a grumpy teacher anyway?</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My definition of one unit</a:t>
            </a:r>
            <a:r>
              <a:rPr lang="en-US" baseline="0" dirty="0" smtClean="0"/>
              <a:t> is a 6 week boot camp class for ten people. For this six week time period the selling price would be $1,000. I have no cost of materials because all of the materials I would be using will be taken from either the schools gym, or weight rooms. My cost of labor is $240 and no other cost of materials leaving my contribution margin at $760. I only have to sell one unit a month to break even. If teachers are interested they can do a drop in class for $10, but it would work in their favor to buy the six weeks.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business would be considered a fitness</a:t>
            </a:r>
            <a:r>
              <a:rPr lang="en-US" baseline="0" dirty="0" smtClean="0"/>
              <a:t> center, which makes 2 million dollars a year. We plan to target teachers in the Hartford area who want to take care of their health. They would be teachers who exercise twice a week, and don’t have tons of time to travel to and from a gym. My total target population is 124,867 people, this is the population of Hartford as a whole. The population of the target market is 7,500 which is just teachers and staff members in the area. I am starting to target 84 teachers, because this is the number off staff in my building.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my marketing</a:t>
            </a:r>
            <a:r>
              <a:rPr lang="en-US" baseline="0" dirty="0" smtClean="0"/>
              <a:t> was done by email, here you can see some of the feedback that I got from teachers who attended one of my classes. I would send an email a day before class reminding teachers that it’s always a good day to start tuff, and encouraging them to try. I also sent an email thanking all of the teachers for their business. I would also be on the </a:t>
            </a:r>
            <a:r>
              <a:rPr lang="en-US" baseline="0" dirty="0" err="1" smtClean="0"/>
              <a:t>annoucments</a:t>
            </a:r>
            <a:r>
              <a:rPr lang="en-US" baseline="0" dirty="0" smtClean="0"/>
              <a:t> in the morning and afternoon, so the staff got a constant reminder of when class was.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hard to compare T.U.F.F. to any kind of work out program that is out right now. The only thing that can come close to comparing to it is personal home training , or a fitness video. I say this because you can do these things at the convenient location of your home. But, they still can’t compare to T.U.F.F.. To start off, we are inexpensive compared to the other options just mentioned. With all of the money saved, you could treat yourself to a new outfit, now that you have more confidence in your body from working so hard. Also environment is key in situations like these. When you are at home by yourself, and no ones watching you, and no one is their to push you, are you really going to work as hard as you possibly can? NO! with an instructor their motivating you, you can push your body to do things you never thought it could, leaving you feeling confident and accomplished. Nothing feels better, than going home and being relaxed, because you don’t have to leave to go to the gym since your work out was done at school!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F05719-60C6-4F50-8ADE-5A9206F1B5F5}"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8EF05719-60C6-4F50-8ADE-5A9206F1B5F5}"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8EF05719-60C6-4F50-8ADE-5A9206F1B5F5}"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EF05719-60C6-4F50-8ADE-5A9206F1B5F5}"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42970B-D3F7-455B-B431-EE4D6888DE51}" type="datetimeFigureOut">
              <a:rPr lang="en-US" smtClean="0"/>
              <a:pPr/>
              <a:t>12/17/2012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EF05719-60C6-4F50-8ADE-5A9206F1B5F5}"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8EF05719-60C6-4F50-8ADE-5A9206F1B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EF05719-60C6-4F50-8ADE-5A9206F1B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EF05719-60C6-4F50-8ADE-5A9206F1B5F5}"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12/17/2012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8EF05719-60C6-4F50-8ADE-5A9206F1B5F5}"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6742970B-D3F7-455B-B431-EE4D6888DE51}" type="datetimeFigureOut">
              <a:rPr lang="en-US" smtClean="0"/>
              <a:pPr/>
              <a:t>12/17/2012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42970B-D3F7-455B-B431-EE4D6888DE51}" type="datetimeFigureOut">
              <a:rPr lang="en-US" smtClean="0"/>
              <a:pPr/>
              <a:t>12/17/2012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EF05719-60C6-4F50-8ADE-5A9206F1B5F5}"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F:\marketing\tuff.wmv"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0" name="Content Placeholder 9" descr="logo secondary.jpg"/>
          <p:cNvPicPr>
            <a:picLocks noGrp="1" noChangeAspect="1"/>
          </p:cNvPicPr>
          <p:nvPr>
            <p:ph sz="quarter" idx="1"/>
          </p:nvPr>
        </p:nvPicPr>
        <p:blipFill>
          <a:blip r:embed="rId4" cstate="print"/>
          <a:stretch>
            <a:fillRect/>
          </a:stretch>
        </p:blipFill>
        <p:spPr>
          <a:xfrm>
            <a:off x="0" y="5895726"/>
            <a:ext cx="1828800" cy="962274"/>
          </a:xfrm>
        </p:spPr>
      </p:pic>
      <p:sp>
        <p:nvSpPr>
          <p:cNvPr id="35842" name="AutoShape 2"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5844" name="AutoShape 4"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5846" name="AutoShape 6"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5848" name="AutoShape 8" descr="http://us.mg5.mail.yahoo.com/ya/download?mid=2_0_0_1_46422_AI1YimIAAGrfUKLLbQCmeV378RQ&amp;pid=2&amp;fid=Inbox&amp;inlin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 name="tuff.wmv">
            <a:hlinkClick r:id="" action="ppaction://media"/>
          </p:cNvPr>
          <p:cNvPicPr>
            <a:picLocks noRot="1" noChangeAspect="1"/>
          </p:cNvPicPr>
          <p:nvPr>
            <a:videoFile r:link="rId1"/>
          </p:nvPr>
        </p:nvPicPr>
        <p:blipFill>
          <a:blip r:embed="rId5" cstate="print"/>
          <a:stretch>
            <a:fillRect/>
          </a:stretch>
        </p:blipFill>
        <p:spPr>
          <a:xfrm>
            <a:off x="0" y="685800"/>
            <a:ext cx="9144000" cy="51435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92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6500" dirty="0" smtClean="0"/>
              <a:t>            Yes I Can…..</a:t>
            </a:r>
            <a:endParaRPr lang="en-US" sz="6500" dirty="0"/>
          </a:p>
        </p:txBody>
      </p:sp>
      <p:sp>
        <p:nvSpPr>
          <p:cNvPr id="3" name="Content Placeholder 2"/>
          <p:cNvSpPr>
            <a:spLocks noGrp="1"/>
          </p:cNvSpPr>
          <p:nvPr>
            <p:ph sz="quarter" idx="1"/>
          </p:nvPr>
        </p:nvSpPr>
        <p:spPr>
          <a:xfrm>
            <a:off x="381000" y="1752600"/>
            <a:ext cx="8183880" cy="4187952"/>
          </a:xfrm>
        </p:spPr>
        <p:txBody>
          <a:bodyPr/>
          <a:lstStyle/>
          <a:p>
            <a:r>
              <a:rPr lang="en-US" dirty="0" smtClean="0">
                <a:solidFill>
                  <a:schemeClr val="bg1"/>
                </a:solidFill>
              </a:rPr>
              <a:t>Certified in CPR/First Aid/AED</a:t>
            </a:r>
          </a:p>
          <a:p>
            <a:r>
              <a:rPr lang="en-US" dirty="0" smtClean="0">
                <a:solidFill>
                  <a:schemeClr val="bg1"/>
                </a:solidFill>
              </a:rPr>
              <a:t>Certified in Yoga </a:t>
            </a:r>
          </a:p>
          <a:p>
            <a:r>
              <a:rPr lang="en-US" dirty="0" smtClean="0">
                <a:solidFill>
                  <a:schemeClr val="bg1"/>
                </a:solidFill>
              </a:rPr>
              <a:t>Family has been in fitness business for 13 years </a:t>
            </a:r>
            <a:r>
              <a:rPr lang="en-US" dirty="0" smtClean="0"/>
              <a:t>for 13 years </a:t>
            </a: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7" name="Picture 6" descr="pic.JPG"/>
          <p:cNvPicPr>
            <a:picLocks noChangeAspect="1"/>
          </p:cNvPicPr>
          <p:nvPr/>
        </p:nvPicPr>
        <p:blipFill>
          <a:blip r:embed="rId4" cstate="print"/>
          <a:stretch>
            <a:fillRect/>
          </a:stretch>
        </p:blipFill>
        <p:spPr>
          <a:xfrm>
            <a:off x="6019800" y="3962400"/>
            <a:ext cx="2514600" cy="2514600"/>
          </a:xfrm>
          <a:prstGeom prst="rect">
            <a:avLst/>
          </a:prstGeom>
        </p:spPr>
      </p:pic>
      <p:pic>
        <p:nvPicPr>
          <p:cNvPr id="8" name="Picture 7" descr="6.jpeg"/>
          <p:cNvPicPr>
            <a:picLocks noChangeAspect="1"/>
          </p:cNvPicPr>
          <p:nvPr/>
        </p:nvPicPr>
        <p:blipFill>
          <a:blip r:embed="rId5" cstate="print"/>
          <a:stretch>
            <a:fillRect/>
          </a:stretch>
        </p:blipFill>
        <p:spPr>
          <a:xfrm>
            <a:off x="1828800" y="3962400"/>
            <a:ext cx="3551801" cy="2652889"/>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8143875" y="6213475"/>
            <a:ext cx="1000125" cy="64452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Autofit/>
          </a:bodyPr>
          <a:lstStyle/>
          <a:p>
            <a:r>
              <a:rPr lang="en-US" sz="6500" dirty="0" smtClean="0"/>
              <a:t>Sales Projections</a:t>
            </a:r>
            <a:endParaRPr lang="en-US" sz="6500" dirty="0"/>
          </a:p>
        </p:txBody>
      </p:sp>
      <p:graphicFrame>
        <p:nvGraphicFramePr>
          <p:cNvPr id="4" name="Content Placeholder 3"/>
          <p:cNvGraphicFramePr>
            <a:graphicFrameLocks noGrp="1"/>
          </p:cNvGraphicFramePr>
          <p:nvPr>
            <p:ph sz="quarter" idx="1"/>
          </p:nvPr>
        </p:nvGraphicFramePr>
        <p:xfrm>
          <a:off x="457200" y="28956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Total Units</a:t>
            </a:r>
          </a:p>
          <a:p>
            <a:pPr algn="ctr"/>
            <a:r>
              <a:rPr lang="en-US" sz="2000" b="1" dirty="0" smtClean="0">
                <a:ea typeface="ＭＳ Ｐゴシック" pitchFamily="-112" charset="-128"/>
                <a:cs typeface="Arial" pitchFamily="34" charset="0"/>
              </a:rPr>
              <a:t>11</a:t>
            </a:r>
          </a:p>
        </p:txBody>
      </p:sp>
      <p:sp>
        <p:nvSpPr>
          <p:cNvPr id="8" name="TextBox 7"/>
          <p:cNvSpPr txBox="1"/>
          <p:nvPr/>
        </p:nvSpPr>
        <p:spPr>
          <a:xfrm>
            <a:off x="3733800" y="1587669"/>
            <a:ext cx="1828800" cy="1015663"/>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Gross Revenue</a:t>
            </a:r>
          </a:p>
          <a:p>
            <a:pPr lvl="0" algn="ctr">
              <a:defRPr/>
            </a:pPr>
            <a:r>
              <a:rPr lang="en-US" sz="2000" b="1" dirty="0" smtClean="0">
                <a:cs typeface="Arial" pitchFamily="34" charset="0"/>
              </a:rPr>
              <a:t>$11,000</a:t>
            </a:r>
            <a:endParaRPr lang="en-US" sz="2000" b="1" dirty="0" smtClean="0">
              <a:solidFill>
                <a:prstClr val="black"/>
              </a:solidFill>
            </a:endParaRP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ea typeface="ＭＳ Ｐゴシック" pitchFamily="-112" charset="-128"/>
                <a:cs typeface="Arial" pitchFamily="34" charset="0"/>
              </a:rPr>
              <a:t>Net Profit</a:t>
            </a:r>
          </a:p>
          <a:p>
            <a:pPr lvl="0" algn="ctr">
              <a:defRPr/>
            </a:pPr>
            <a:r>
              <a:rPr lang="en-US" sz="2000" b="1" dirty="0" smtClean="0">
                <a:cs typeface="Arial" pitchFamily="34" charset="0"/>
              </a:rPr>
              <a:t>$6,936</a:t>
            </a:r>
            <a:endParaRPr lang="en-US" sz="2000" b="1" dirty="0" smtClean="0">
              <a:solidFill>
                <a:prstClr val="black"/>
              </a:solidFill>
            </a:endParaRPr>
          </a:p>
        </p:txBody>
      </p:sp>
      <p:pic>
        <p:nvPicPr>
          <p:cNvPr id="7" name="Content Placeholder 9" descr="logo secondary.jpg"/>
          <p:cNvPicPr>
            <a:picLocks noChangeAspect="1"/>
          </p:cNvPicPr>
          <p:nvPr/>
        </p:nvPicPr>
        <p:blipFill>
          <a:blip r:embed="rId4" cstate="print"/>
          <a:stretch>
            <a:fillRect/>
          </a:stretch>
        </p:blipFill>
        <p:spPr>
          <a:xfrm>
            <a:off x="0" y="6096200"/>
            <a:ext cx="1447800" cy="761800"/>
          </a:xfrm>
          <a:prstGeom prst="rect">
            <a:avLst/>
          </a:prstGeom>
        </p:spPr>
      </p:pic>
      <p:pic>
        <p:nvPicPr>
          <p:cNvPr id="11" name="Picture 2"/>
          <p:cNvPicPr>
            <a:picLocks noChangeAspect="1" noChangeArrowheads="1"/>
          </p:cNvPicPr>
          <p:nvPr/>
        </p:nvPicPr>
        <p:blipFill>
          <a:blip r:embed="rId5" cstate="print"/>
          <a:srcRect/>
          <a:stretch>
            <a:fillRect/>
          </a:stretch>
        </p:blipFill>
        <p:spPr bwMode="auto">
          <a:xfrm>
            <a:off x="8001000" y="6096000"/>
            <a:ext cx="1000125" cy="64452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758952"/>
          </a:xfrm>
        </p:spPr>
        <p:txBody>
          <a:bodyPr>
            <a:noAutofit/>
          </a:bodyPr>
          <a:lstStyle/>
          <a:p>
            <a:r>
              <a:rPr lang="en-US" sz="6500" dirty="0" smtClean="0"/>
              <a:t>Startup Funds</a:t>
            </a:r>
            <a:endParaRPr lang="en-US" sz="6500" dirty="0"/>
          </a:p>
        </p:txBody>
      </p:sp>
      <p:graphicFrame>
        <p:nvGraphicFramePr>
          <p:cNvPr id="7" name="Content Placeholder 6"/>
          <p:cNvGraphicFramePr>
            <a:graphicFrameLocks noGrp="1"/>
          </p:cNvGraphicFramePr>
          <p:nvPr>
            <p:ph sz="quarter" idx="1"/>
          </p:nvPr>
        </p:nvGraphicFramePr>
        <p:xfrm>
          <a:off x="1066800" y="1752600"/>
          <a:ext cx="7162801" cy="3063240"/>
        </p:xfrm>
        <a:graphic>
          <a:graphicData uri="http://schemas.openxmlformats.org/drawingml/2006/table">
            <a:tbl>
              <a:tblPr/>
              <a:tblGrid>
                <a:gridCol w="2302329"/>
                <a:gridCol w="3532033"/>
                <a:gridCol w="1328439"/>
              </a:tblGrid>
              <a:tr h="41483">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Why Needed</a:t>
                      </a:r>
                      <a:endParaRPr lang="en-US" sz="1600" b="1" dirty="0">
                        <a:solidFill>
                          <a:schemeClr val="bg1"/>
                        </a:solidFill>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594360">
                <a:tc>
                  <a:txBody>
                    <a:bodyPr/>
                    <a:lstStyle/>
                    <a:p>
                      <a:pPr marL="0" marR="0">
                        <a:spcBef>
                          <a:spcPts val="0"/>
                        </a:spcBef>
                        <a:spcAft>
                          <a:spcPts val="0"/>
                        </a:spcAft>
                      </a:pPr>
                      <a:r>
                        <a:rPr lang="en-US" sz="1600" dirty="0" smtClean="0">
                          <a:latin typeface="+mn-lt"/>
                          <a:ea typeface="Times New Roman"/>
                          <a:cs typeface="Times New Roman"/>
                        </a:rPr>
                        <a:t>Laptop</a:t>
                      </a:r>
                      <a:endParaRPr lang="en-US"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600" dirty="0" smtClean="0">
                          <a:latin typeface="+mn-lt"/>
                          <a:ea typeface="Times New Roman"/>
                          <a:cs typeface="Times New Roman"/>
                        </a:rPr>
                        <a:t>Business</a:t>
                      </a:r>
                      <a:r>
                        <a:rPr lang="en-US" sz="1600" baseline="0" dirty="0" smtClean="0">
                          <a:latin typeface="+mn-lt"/>
                          <a:ea typeface="Times New Roman"/>
                          <a:cs typeface="Times New Roman"/>
                        </a:rPr>
                        <a:t> records, and music planning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Already</a:t>
                      </a:r>
                      <a:r>
                        <a:rPr lang="en-US" sz="1600" baseline="0" dirty="0" smtClean="0">
                          <a:latin typeface="+mn-lt"/>
                          <a:ea typeface="Times New Roman"/>
                          <a:cs typeface="Times New Roman"/>
                        </a:rPr>
                        <a:t> owned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Blank</a:t>
                      </a:r>
                      <a:r>
                        <a:rPr lang="en-US" sz="1600" baseline="0" dirty="0" smtClean="0">
                          <a:latin typeface="+mn-lt"/>
                          <a:ea typeface="Times New Roman"/>
                          <a:cs typeface="Times New Roman"/>
                        </a:rPr>
                        <a:t> CDs </a:t>
                      </a:r>
                      <a:r>
                        <a:rPr lang="en-US" sz="1200" baseline="0" dirty="0" smtClean="0">
                          <a:latin typeface="+mn-lt"/>
                          <a:ea typeface="Times New Roman"/>
                          <a:cs typeface="Times New Roman"/>
                        </a:rPr>
                        <a:t>(50 in a case)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Music</a:t>
                      </a:r>
                      <a:r>
                        <a:rPr lang="en-US" sz="1600" baseline="0" dirty="0" smtClean="0">
                          <a:latin typeface="+mn-lt"/>
                          <a:ea typeface="Times New Roman"/>
                          <a:cs typeface="Times New Roman"/>
                        </a:rPr>
                        <a:t> for class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$15.00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Paperwork</a:t>
                      </a:r>
                      <a:r>
                        <a:rPr lang="en-US" sz="1600" baseline="0" dirty="0" smtClean="0">
                          <a:latin typeface="+mn-lt"/>
                          <a:ea typeface="Times New Roman"/>
                          <a:cs typeface="Times New Roman"/>
                        </a:rPr>
                        <a:t> for LLC </a:t>
                      </a:r>
                      <a:endParaRPr lang="en-US" sz="1600" dirty="0" smtClean="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File</a:t>
                      </a:r>
                      <a:r>
                        <a:rPr lang="en-US" sz="1600" baseline="0" dirty="0" smtClean="0">
                          <a:latin typeface="+mn-lt"/>
                          <a:ea typeface="Times New Roman"/>
                          <a:cs typeface="Times New Roman"/>
                        </a:rPr>
                        <a:t> business with the state </a:t>
                      </a: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$320.00</a:t>
                      </a:r>
                      <a:endParaRPr lang="en-US" sz="1600" dirty="0">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4320">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mn-lt"/>
                          <a:ea typeface="Times New Roman"/>
                          <a:cs typeface="Times New Roman"/>
                        </a:rPr>
                        <a:t>Total Startup Expenditures</a:t>
                      </a:r>
                      <a:endParaRPr lang="en-US" sz="1600" dirty="0">
                        <a:solidFill>
                          <a:schemeClr val="bg1"/>
                        </a:solidFill>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r">
                        <a:spcBef>
                          <a:spcPts val="0"/>
                        </a:spcBef>
                        <a:spcAft>
                          <a:spcPts val="0"/>
                        </a:spcAft>
                      </a:pPr>
                      <a:r>
                        <a:rPr lang="en-US" sz="1600" b="1" dirty="0" smtClean="0">
                          <a:solidFill>
                            <a:schemeClr val="tx1"/>
                          </a:solidFill>
                          <a:latin typeface="+mn-lt"/>
                          <a:ea typeface="Times New Roman"/>
                          <a:cs typeface="Times New Roman"/>
                        </a:rPr>
                        <a:t>$335.00</a:t>
                      </a:r>
                      <a:endParaRPr lang="en-US" sz="1600" b="1" dirty="0">
                        <a:solidFill>
                          <a:schemeClr val="tx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096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ea typeface="Times New Roman"/>
                          <a:cs typeface="Times New Roman"/>
                        </a:rPr>
                        <a:t>Emergency Fund</a:t>
                      </a:r>
                      <a:endParaRPr lang="en-US" sz="16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ea typeface="Times New Roman"/>
                          <a:cs typeface="Times New Roman"/>
                        </a:rPr>
                        <a:t>$167.00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ea typeface="Times New Roman"/>
                          <a:cs typeface="Times New Roman"/>
                        </a:rPr>
                        <a:t>Reserve for Fixed Expenses</a:t>
                      </a:r>
                      <a:endParaRPr lang="en-US" sz="16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mn-lt"/>
                          <a:ea typeface="Times New Roman"/>
                          <a:cs typeface="Times New Roman"/>
                        </a:rPr>
                        <a:t>$60.00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25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ea typeface="Times New Roman"/>
                          <a:cs typeface="Times New Roman"/>
                        </a:rPr>
                        <a:t>Total Startup Investment</a:t>
                      </a:r>
                      <a:endParaRPr lang="en-US" sz="1600" b="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smtClean="0">
                          <a:solidFill>
                            <a:schemeClr val="tx1"/>
                          </a:solidFill>
                          <a:latin typeface="+mn-lt"/>
                          <a:ea typeface="Times New Roman"/>
                          <a:cs typeface="Times New Roman"/>
                        </a:rPr>
                        <a:t>$562.00</a:t>
                      </a:r>
                      <a:endParaRPr lang="en-US" sz="1600" b="1" dirty="0">
                        <a:solidFill>
                          <a:schemeClr val="tx1"/>
                        </a:solidFill>
                        <a:latin typeface="+mn-lt"/>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4" name="Content Placeholder 9" descr="logo secondary.jpg"/>
          <p:cNvPicPr>
            <a:picLocks noChangeAspect="1"/>
          </p:cNvPicPr>
          <p:nvPr/>
        </p:nvPicPr>
        <p:blipFill>
          <a:blip r:embed="rId2" cstate="print"/>
          <a:stretch>
            <a:fillRect/>
          </a:stretch>
        </p:blipFill>
        <p:spPr>
          <a:xfrm>
            <a:off x="0" y="5895726"/>
            <a:ext cx="1828800" cy="962274"/>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8001000" y="6213475"/>
            <a:ext cx="1000125" cy="64452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371600"/>
          </a:xfrm>
        </p:spPr>
        <p:txBody>
          <a:bodyPr>
            <a:normAutofit fontScale="90000"/>
          </a:bodyPr>
          <a:lstStyle/>
          <a:p>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T.U.F.F</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5" name="Picture 2" descr="http://www.logomaker.com/logo-images/d422ab43d21e876f.gif"/>
          <p:cNvPicPr>
            <a:picLocks noGrp="1" noChangeAspect="1" noChangeArrowheads="1"/>
          </p:cNvPicPr>
          <p:nvPr>
            <p:ph sz="quarter" idx="1"/>
          </p:nvPr>
        </p:nvPicPr>
        <p:blipFill>
          <a:blip r:embed="rId2" cstate="print"/>
          <a:stretch>
            <a:fillRect/>
          </a:stretch>
        </p:blipFill>
        <p:spPr bwMode="auto">
          <a:xfrm>
            <a:off x="3810000" y="2057400"/>
            <a:ext cx="4382294" cy="2005980"/>
          </a:xfrm>
          <a:prstGeom prst="rect">
            <a:avLst/>
          </a:prstGeom>
          <a:noFill/>
        </p:spPr>
      </p:pic>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7924800" y="6096000"/>
            <a:ext cx="1000125" cy="644525"/>
          </a:xfrm>
          <a:prstGeom prst="rect">
            <a:avLst/>
          </a:prstGeom>
          <a:noFill/>
          <a:ln w="9525" algn="in">
            <a:noFill/>
            <a:miter lim="800000"/>
            <a:headEnd/>
            <a:tailEnd/>
          </a:ln>
          <a:effectLst/>
        </p:spPr>
      </p:pic>
      <p:sp>
        <p:nvSpPr>
          <p:cNvPr id="7" name="TextBox 6"/>
          <p:cNvSpPr txBox="1"/>
          <p:nvPr/>
        </p:nvSpPr>
        <p:spPr>
          <a:xfrm>
            <a:off x="304800" y="1447800"/>
            <a:ext cx="5638800" cy="1077218"/>
          </a:xfrm>
          <a:prstGeom prst="rect">
            <a:avLst/>
          </a:prstGeom>
          <a:noFill/>
        </p:spPr>
        <p:txBody>
          <a:bodyPr wrap="square" rtlCol="0">
            <a:spAutoFit/>
          </a:bodyPr>
          <a:lstStyle/>
          <a:p>
            <a:r>
              <a:rPr lang="en-US" sz="3200" dirty="0" smtClean="0">
                <a:solidFill>
                  <a:schemeClr val="bg1"/>
                </a:solidFill>
              </a:rPr>
              <a:t>Thank  you for your consideration…</a:t>
            </a:r>
            <a:endParaRPr lang="en-US" sz="3200" dirty="0">
              <a:solidFill>
                <a:schemeClr val="bg1"/>
              </a:solidFill>
            </a:endParaRPr>
          </a:p>
        </p:txBody>
      </p:sp>
      <p:sp>
        <p:nvSpPr>
          <p:cNvPr id="9" name="TextBox 8"/>
          <p:cNvSpPr txBox="1"/>
          <p:nvPr/>
        </p:nvSpPr>
        <p:spPr>
          <a:xfrm>
            <a:off x="2057400" y="5181600"/>
            <a:ext cx="5791200" cy="830997"/>
          </a:xfrm>
          <a:prstGeom prst="rect">
            <a:avLst/>
          </a:prstGeom>
          <a:noFill/>
        </p:spPr>
        <p:txBody>
          <a:bodyPr wrap="square" rtlCol="0">
            <a:spAutoFit/>
          </a:bodyPr>
          <a:lstStyle/>
          <a:p>
            <a:r>
              <a:rPr lang="en-US" sz="2400" dirty="0" smtClean="0">
                <a:solidFill>
                  <a:schemeClr val="bg1"/>
                </a:solidFill>
              </a:rPr>
              <a:t>Please visit us online at www.cmcapo22.wix.com/tuffteachers</a:t>
            </a:r>
            <a:endParaRPr lang="en-US" sz="2400" dirty="0">
              <a:solidFill>
                <a:schemeClr val="bg1"/>
              </a:solidFill>
            </a:endParaRPr>
          </a:p>
        </p:txBody>
      </p:sp>
      <p:sp>
        <p:nvSpPr>
          <p:cNvPr id="11" name="Rectangle 10"/>
          <p:cNvSpPr/>
          <p:nvPr/>
        </p:nvSpPr>
        <p:spPr>
          <a:xfrm>
            <a:off x="152400" y="4114800"/>
            <a:ext cx="8686800" cy="769441"/>
          </a:xfrm>
          <a:prstGeom prst="rect">
            <a:avLst/>
          </a:prstGeom>
          <a:noFill/>
        </p:spPr>
        <p:txBody>
          <a:bodyPr wrap="square" lIns="91440" tIns="45720" rIns="91440" bIns="45720">
            <a:spAutoFit/>
          </a:bodyPr>
          <a:lstStyle/>
          <a:p>
            <a:pPr algn="ct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Are you T.U.F.F enough?</a:t>
            </a:r>
            <a:endParaRPr lang="en-US" sz="4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25602" name="Picture 2" descr="http://www.logomaker.com/logo-images/d422ab43d21e876f.gif"/>
          <p:cNvPicPr>
            <a:picLocks noChangeAspect="1" noChangeArrowheads="1"/>
          </p:cNvPicPr>
          <p:nvPr/>
        </p:nvPicPr>
        <p:blipFill>
          <a:blip r:embed="rId4" cstate="print"/>
          <a:srcRect/>
          <a:stretch>
            <a:fillRect/>
          </a:stretch>
        </p:blipFill>
        <p:spPr bwMode="auto">
          <a:xfrm>
            <a:off x="762000" y="2743200"/>
            <a:ext cx="5715000" cy="2616021"/>
          </a:xfrm>
          <a:prstGeom prst="rect">
            <a:avLst/>
          </a:prstGeom>
          <a:noFill/>
        </p:spPr>
      </p:pic>
      <p:pic>
        <p:nvPicPr>
          <p:cNvPr id="6" name="Picture 5" descr="5.jpeg"/>
          <p:cNvPicPr>
            <a:picLocks noChangeAspect="1"/>
          </p:cNvPicPr>
          <p:nvPr/>
        </p:nvPicPr>
        <p:blipFill>
          <a:blip r:embed="rId5" cstate="print"/>
          <a:stretch>
            <a:fillRect/>
          </a:stretch>
        </p:blipFill>
        <p:spPr>
          <a:xfrm rot="5564736">
            <a:off x="6240416" y="694279"/>
            <a:ext cx="3237072" cy="2417813"/>
          </a:xfrm>
          <a:prstGeom prst="rect">
            <a:avLst/>
          </a:prstGeom>
        </p:spPr>
      </p:pic>
      <p:sp>
        <p:nvSpPr>
          <p:cNvPr id="9" name="TextBox 8"/>
          <p:cNvSpPr txBox="1"/>
          <p:nvPr/>
        </p:nvSpPr>
        <p:spPr>
          <a:xfrm>
            <a:off x="5257800" y="5486400"/>
            <a:ext cx="3886200" cy="1200329"/>
          </a:xfrm>
          <a:prstGeom prst="rect">
            <a:avLst/>
          </a:prstGeom>
          <a:noFill/>
        </p:spPr>
        <p:txBody>
          <a:bodyPr wrap="square" rtlCol="0">
            <a:spAutoFit/>
          </a:bodyPr>
          <a:lstStyle/>
          <a:p>
            <a:r>
              <a:rPr lang="en-US" dirty="0" smtClean="0">
                <a:solidFill>
                  <a:schemeClr val="bg1"/>
                </a:solidFill>
              </a:rPr>
              <a:t>Cheyenne Capobianco </a:t>
            </a:r>
          </a:p>
          <a:p>
            <a:r>
              <a:rPr lang="en-US" dirty="0" smtClean="0">
                <a:solidFill>
                  <a:schemeClr val="bg1"/>
                </a:solidFill>
              </a:rPr>
              <a:t>Block 1</a:t>
            </a:r>
          </a:p>
          <a:p>
            <a:r>
              <a:rPr lang="en-US" dirty="0" smtClean="0">
                <a:solidFill>
                  <a:schemeClr val="bg1"/>
                </a:solidFill>
              </a:rPr>
              <a:t>SMSA</a:t>
            </a:r>
          </a:p>
          <a:p>
            <a:endParaRPr lang="en-US" dirty="0"/>
          </a:p>
        </p:txBody>
      </p:sp>
      <p:sp>
        <p:nvSpPr>
          <p:cNvPr id="10" name="Rectangle 9"/>
          <p:cNvSpPr/>
          <p:nvPr/>
        </p:nvSpPr>
        <p:spPr>
          <a:xfrm>
            <a:off x="762000" y="762000"/>
            <a:ext cx="4023044"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T.U.F.F</a:t>
            </a:r>
            <a:endParaRPr lang="en-US" sz="7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6" cstate="print"/>
          <a:srcRect/>
          <a:stretch>
            <a:fillRect/>
          </a:stretch>
        </p:blipFill>
        <p:spPr bwMode="auto">
          <a:xfrm>
            <a:off x="8143875" y="6213475"/>
            <a:ext cx="1000125" cy="64452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23554" name="Picture 2" descr="http://www.lowdensitylifestyle.com/media/uploads/2009/11/obesity02.jpg"/>
          <p:cNvPicPr>
            <a:picLocks noChangeAspect="1" noChangeArrowheads="1"/>
          </p:cNvPicPr>
          <p:nvPr/>
        </p:nvPicPr>
        <p:blipFill>
          <a:blip r:embed="rId4" cstate="print"/>
          <a:srcRect/>
          <a:stretch>
            <a:fillRect/>
          </a:stretch>
        </p:blipFill>
        <p:spPr bwMode="auto">
          <a:xfrm>
            <a:off x="5257800" y="1524000"/>
            <a:ext cx="3735875" cy="2743200"/>
          </a:xfrm>
          <a:prstGeom prst="rect">
            <a:avLst/>
          </a:prstGeom>
          <a:noFill/>
        </p:spPr>
      </p:pic>
      <p:pic>
        <p:nvPicPr>
          <p:cNvPr id="23558" name="Picture 6" descr="http://www.actioncoach.com/siteFiles/photos/articles/There_Is_Not_Enough_Time.jpg"/>
          <p:cNvPicPr>
            <a:picLocks noChangeAspect="1" noChangeArrowheads="1"/>
          </p:cNvPicPr>
          <p:nvPr/>
        </p:nvPicPr>
        <p:blipFill>
          <a:blip r:embed="rId5" cstate="print"/>
          <a:srcRect/>
          <a:stretch>
            <a:fillRect/>
          </a:stretch>
        </p:blipFill>
        <p:spPr bwMode="auto">
          <a:xfrm>
            <a:off x="228600" y="2667000"/>
            <a:ext cx="3886200" cy="2046677"/>
          </a:xfrm>
          <a:prstGeom prst="rect">
            <a:avLst/>
          </a:prstGeom>
          <a:noFill/>
        </p:spPr>
      </p:pic>
      <p:pic>
        <p:nvPicPr>
          <p:cNvPr id="25602" name="Picture 2" descr="Image by FlamingText.com"/>
          <p:cNvPicPr>
            <a:picLocks noChangeAspect="1" noChangeArrowheads="1"/>
          </p:cNvPicPr>
          <p:nvPr/>
        </p:nvPicPr>
        <p:blipFill>
          <a:blip r:embed="rId6" cstate="print"/>
          <a:srcRect/>
          <a:stretch>
            <a:fillRect/>
          </a:stretch>
        </p:blipFill>
        <p:spPr bwMode="auto">
          <a:xfrm>
            <a:off x="1600200" y="228600"/>
            <a:ext cx="5410200" cy="807355"/>
          </a:xfrm>
          <a:prstGeom prst="rect">
            <a:avLst/>
          </a:prstGeom>
          <a:noFill/>
        </p:spPr>
      </p:pic>
      <p:pic>
        <p:nvPicPr>
          <p:cNvPr id="25604" name="Picture 4" descr="http://www.writediteach.com/blog/wp-content/uploads/2009/10/frustrated_teacher1.jpg"/>
          <p:cNvPicPr>
            <a:picLocks noChangeAspect="1" noChangeArrowheads="1"/>
          </p:cNvPicPr>
          <p:nvPr/>
        </p:nvPicPr>
        <p:blipFill>
          <a:blip r:embed="rId7" cstate="print"/>
          <a:srcRect/>
          <a:stretch>
            <a:fillRect/>
          </a:stretch>
        </p:blipFill>
        <p:spPr bwMode="auto">
          <a:xfrm>
            <a:off x="4191000" y="4343400"/>
            <a:ext cx="2438400" cy="2243328"/>
          </a:xfrm>
          <a:prstGeom prst="rect">
            <a:avLst/>
          </a:prstGeom>
          <a:noFill/>
        </p:spPr>
      </p:pic>
      <p:pic>
        <p:nvPicPr>
          <p:cNvPr id="8" name="Picture 2"/>
          <p:cNvPicPr>
            <a:picLocks noChangeAspect="1" noChangeArrowheads="1"/>
          </p:cNvPicPr>
          <p:nvPr/>
        </p:nvPicPr>
        <p:blipFill>
          <a:blip r:embed="rId8" cstate="print"/>
          <a:srcRect/>
          <a:stretch>
            <a:fillRect/>
          </a:stretch>
        </p:blipFill>
        <p:spPr bwMode="auto">
          <a:xfrm>
            <a:off x="8001000" y="6096000"/>
            <a:ext cx="990600" cy="638387"/>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solidFill>
                  <a:schemeClr val="bg1"/>
                </a:solidFill>
              </a:rPr>
              <a:t>Teachers and staff uniting together and motivating each other</a:t>
            </a:r>
          </a:p>
          <a:p>
            <a:r>
              <a:rPr lang="en-US" dirty="0" smtClean="0">
                <a:solidFill>
                  <a:schemeClr val="bg1"/>
                </a:solidFill>
              </a:rPr>
              <a:t>Atmosphere is less intimidating </a:t>
            </a:r>
          </a:p>
          <a:p>
            <a:r>
              <a:rPr lang="en-US" dirty="0" smtClean="0">
                <a:solidFill>
                  <a:schemeClr val="bg1"/>
                </a:solidFill>
              </a:rPr>
              <a:t>Convenient location at your own school/workplace </a:t>
            </a:r>
          </a:p>
          <a:p>
            <a:r>
              <a:rPr lang="en-US" dirty="0" smtClean="0">
                <a:solidFill>
                  <a:schemeClr val="bg1"/>
                </a:solidFill>
              </a:rPr>
              <a:t>Less expensive than an exercise studio </a:t>
            </a:r>
          </a:p>
          <a:p>
            <a:endParaRPr lang="en-US" dirty="0" smtClean="0">
              <a:solidFill>
                <a:schemeClr val="bg1"/>
              </a:solidFill>
            </a:endParaRP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
        <p:nvSpPr>
          <p:cNvPr id="6" name="Rectangle 5"/>
          <p:cNvSpPr/>
          <p:nvPr/>
        </p:nvSpPr>
        <p:spPr>
          <a:xfrm>
            <a:off x="1524000" y="152400"/>
            <a:ext cx="6019800" cy="1092607"/>
          </a:xfrm>
          <a:prstGeom prst="rect">
            <a:avLst/>
          </a:prstGeom>
        </p:spPr>
        <p:txBody>
          <a:bodyPr wrap="square">
            <a:spAutoFit/>
          </a:bodyPr>
          <a:lstStyle/>
          <a:p>
            <a:pPr algn="ctr"/>
            <a:r>
              <a:rPr lang="en-US" sz="6500" b="1" dirty="0" smtClean="0">
                <a:solidFill>
                  <a:srgbClr val="FF0000"/>
                </a:solidFill>
              </a:rPr>
              <a:t>    T.U.F.F</a:t>
            </a:r>
            <a:endParaRPr lang="en-US" sz="6500" b="1" dirty="0"/>
          </a:p>
        </p:txBody>
      </p:sp>
      <p:pic>
        <p:nvPicPr>
          <p:cNvPr id="8" name="Picture 2"/>
          <p:cNvPicPr>
            <a:picLocks noChangeAspect="1" noChangeArrowheads="1"/>
          </p:cNvPicPr>
          <p:nvPr/>
        </p:nvPicPr>
        <p:blipFill>
          <a:blip r:embed="rId4" cstate="print"/>
          <a:srcRect/>
          <a:stretch>
            <a:fillRect/>
          </a:stretch>
        </p:blipFill>
        <p:spPr bwMode="auto">
          <a:xfrm>
            <a:off x="8001000" y="6096000"/>
            <a:ext cx="1000125" cy="644525"/>
          </a:xfrm>
          <a:prstGeom prst="rect">
            <a:avLst/>
          </a:prstGeom>
          <a:noFill/>
          <a:ln w="9525" algn="in">
            <a:noFill/>
            <a:miter lim="800000"/>
            <a:headEnd/>
            <a:tailEnd/>
          </a:ln>
          <a:effectLst/>
        </p:spPr>
      </p:pic>
      <p:pic>
        <p:nvPicPr>
          <p:cNvPr id="7" name="Picture 6" descr="2.jpeg"/>
          <p:cNvPicPr>
            <a:picLocks noChangeAspect="1"/>
          </p:cNvPicPr>
          <p:nvPr/>
        </p:nvPicPr>
        <p:blipFill>
          <a:blip r:embed="rId5" cstate="print"/>
          <a:stretch>
            <a:fillRect/>
          </a:stretch>
        </p:blipFill>
        <p:spPr>
          <a:xfrm rot="5719206">
            <a:off x="6268390" y="3986970"/>
            <a:ext cx="2550496" cy="1905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Autofit/>
          </a:bodyPr>
          <a:lstStyle/>
          <a:p>
            <a:r>
              <a:rPr lang="en-US" sz="6500" dirty="0" smtClean="0"/>
              <a:t>Who We Are </a:t>
            </a:r>
            <a:endParaRPr lang="en-US" sz="6500" dirty="0"/>
          </a:p>
        </p:txBody>
      </p:sp>
      <p:sp>
        <p:nvSpPr>
          <p:cNvPr id="3" name="Content Placeholder 2"/>
          <p:cNvSpPr>
            <a:spLocks noGrp="1"/>
          </p:cNvSpPr>
          <p:nvPr>
            <p:ph sz="quarter" idx="1"/>
          </p:nvPr>
        </p:nvSpPr>
        <p:spPr/>
        <p:txBody>
          <a:bodyPr/>
          <a:lstStyle/>
          <a:p>
            <a:r>
              <a:rPr lang="en-US" dirty="0" smtClean="0">
                <a:solidFill>
                  <a:schemeClr val="bg1"/>
                </a:solidFill>
              </a:rPr>
              <a:t>“T.U.F.F” work out series</a:t>
            </a:r>
          </a:p>
          <a:p>
            <a:r>
              <a:rPr lang="en-US" dirty="0" smtClean="0">
                <a:solidFill>
                  <a:schemeClr val="bg1"/>
                </a:solidFill>
              </a:rPr>
              <a:t>Come to your school </a:t>
            </a:r>
          </a:p>
          <a:p>
            <a:r>
              <a:rPr lang="en-US" dirty="0" smtClean="0">
                <a:solidFill>
                  <a:schemeClr val="bg1"/>
                </a:solidFill>
              </a:rPr>
              <a:t>Supportive with exercise and nutrition</a:t>
            </a:r>
          </a:p>
          <a:p>
            <a:endParaRPr lang="en-US" dirty="0" smtClean="0">
              <a:solidFill>
                <a:schemeClr val="bg1"/>
              </a:solidFill>
            </a:endParaRP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8001000" y="6096000"/>
            <a:ext cx="1000125" cy="644525"/>
          </a:xfrm>
          <a:prstGeom prst="rect">
            <a:avLst/>
          </a:prstGeom>
          <a:noFill/>
          <a:ln w="9525" algn="in">
            <a:noFill/>
            <a:miter lim="800000"/>
            <a:headEnd/>
            <a:tailEnd/>
          </a:ln>
          <a:effectLst/>
        </p:spPr>
      </p:pic>
      <p:pic>
        <p:nvPicPr>
          <p:cNvPr id="8" name="Picture 7" descr="4.jpeg"/>
          <p:cNvPicPr>
            <a:picLocks noChangeAspect="1"/>
          </p:cNvPicPr>
          <p:nvPr/>
        </p:nvPicPr>
        <p:blipFill>
          <a:blip r:embed="rId5" cstate="print"/>
          <a:stretch>
            <a:fillRect/>
          </a:stretch>
        </p:blipFill>
        <p:spPr>
          <a:xfrm rot="5400000">
            <a:off x="6339181" y="1814219"/>
            <a:ext cx="2895600" cy="2162763"/>
          </a:xfrm>
          <a:prstGeom prst="rect">
            <a:avLst/>
          </a:prstGeom>
        </p:spPr>
      </p:pic>
      <p:pic>
        <p:nvPicPr>
          <p:cNvPr id="9" name="Picture 8" descr="3.jpeg"/>
          <p:cNvPicPr>
            <a:picLocks noChangeAspect="1"/>
          </p:cNvPicPr>
          <p:nvPr/>
        </p:nvPicPr>
        <p:blipFill>
          <a:blip r:embed="rId6" cstate="print"/>
          <a:stretch>
            <a:fillRect/>
          </a:stretch>
        </p:blipFill>
        <p:spPr>
          <a:xfrm rot="5400000">
            <a:off x="1828800" y="3352800"/>
            <a:ext cx="3048000" cy="2743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758952"/>
          </a:xfrm>
        </p:spPr>
        <p:txBody>
          <a:bodyPr>
            <a:noAutofit/>
          </a:bodyPr>
          <a:lstStyle/>
          <a:p>
            <a:r>
              <a:rPr lang="en-US" sz="6500" dirty="0" smtClean="0"/>
              <a:t>T.U.F.F Pricing</a:t>
            </a:r>
            <a:endParaRPr lang="en-US" sz="6500" dirty="0"/>
          </a:p>
        </p:txBody>
      </p:sp>
      <p:sp>
        <p:nvSpPr>
          <p:cNvPr id="10" name="Content Placeholder 9"/>
          <p:cNvSpPr>
            <a:spLocks noGrp="1"/>
          </p:cNvSpPr>
          <p:nvPr>
            <p:ph sz="quarter" idx="1"/>
          </p:nvPr>
        </p:nvSpPr>
        <p:spPr/>
        <p:txBody>
          <a:bodyPr/>
          <a:lstStyle/>
          <a:p>
            <a:r>
              <a:rPr lang="en-US" dirty="0" smtClean="0">
                <a:solidFill>
                  <a:schemeClr val="bg1"/>
                </a:solidFill>
              </a:rPr>
              <a:t>Convenient location </a:t>
            </a:r>
          </a:p>
          <a:p>
            <a:r>
              <a:rPr lang="en-US" dirty="0" smtClean="0">
                <a:solidFill>
                  <a:schemeClr val="bg1"/>
                </a:solidFill>
              </a:rPr>
              <a:t>All staff environment</a:t>
            </a:r>
          </a:p>
          <a:p>
            <a:r>
              <a:rPr lang="en-US" dirty="0" smtClean="0">
                <a:solidFill>
                  <a:schemeClr val="bg1"/>
                </a:solidFill>
              </a:rPr>
              <a:t> Timing</a:t>
            </a:r>
          </a:p>
          <a:p>
            <a:r>
              <a:rPr lang="en-US" dirty="0" smtClean="0">
                <a:solidFill>
                  <a:schemeClr val="bg1"/>
                </a:solidFill>
              </a:rPr>
              <a:t>Pricing </a:t>
            </a:r>
          </a:p>
          <a:p>
            <a:endParaRPr lang="en-US" dirty="0" smtClean="0">
              <a:solidFill>
                <a:schemeClr val="bg1"/>
              </a:solidFill>
            </a:endParaRPr>
          </a:p>
          <a:p>
            <a:endParaRPr lang="en-US" dirty="0">
              <a:solidFill>
                <a:schemeClr val="bg1"/>
              </a:solidFill>
            </a:endParaRPr>
          </a:p>
        </p:txBody>
      </p:sp>
      <p:graphicFrame>
        <p:nvGraphicFramePr>
          <p:cNvPr id="11" name="Content Placeholder 5"/>
          <p:cNvGraphicFramePr>
            <a:graphicFrameLocks/>
          </p:cNvGraphicFramePr>
          <p:nvPr/>
        </p:nvGraphicFramePr>
        <p:xfrm>
          <a:off x="4419600" y="2819400"/>
          <a:ext cx="4190999" cy="1976768"/>
        </p:xfrm>
        <a:graphic>
          <a:graphicData uri="http://schemas.openxmlformats.org/drawingml/2006/table">
            <a:tbl>
              <a:tblPr/>
              <a:tblGrid>
                <a:gridCol w="2295071"/>
                <a:gridCol w="898071"/>
                <a:gridCol w="997857"/>
              </a:tblGrid>
              <a:tr h="228600">
                <a:tc gridSpan="3">
                  <a:txBody>
                    <a:bodyPr/>
                    <a:lstStyle/>
                    <a:p>
                      <a:pPr marL="0" marR="0" algn="ctr">
                        <a:spcBef>
                          <a:spcPts val="0"/>
                        </a:spcBef>
                        <a:spcAft>
                          <a:spcPts val="0"/>
                        </a:spcAft>
                      </a:pPr>
                      <a:r>
                        <a:rPr lang="en-US" sz="1600" b="1" dirty="0" smtClean="0">
                          <a:solidFill>
                            <a:schemeClr val="bg1"/>
                          </a:solidFill>
                          <a:latin typeface="+mn-lt"/>
                          <a:ea typeface="Times New Roman"/>
                          <a:cs typeface="Times New Roman"/>
                        </a:rPr>
                        <a:t>Economics</a:t>
                      </a:r>
                      <a:r>
                        <a:rPr lang="en-US" sz="1600" b="1" baseline="0" dirty="0" smtClean="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b="1" dirty="0">
                          <a:latin typeface="Calibri"/>
                          <a:ea typeface="Times New Roman"/>
                          <a:cs typeface="Times New Roman"/>
                        </a:rPr>
                        <a:t>Selling </a:t>
                      </a:r>
                      <a:r>
                        <a:rPr lang="en-US" sz="1600" b="1" dirty="0" smtClean="0">
                          <a:latin typeface="Calibri"/>
                          <a:ea typeface="Times New Roman"/>
                          <a:cs typeface="Times New Roman"/>
                        </a:rPr>
                        <a:t>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b="1" dirty="0" smtClean="0">
                          <a:latin typeface="Calibri"/>
                          <a:ea typeface="Times New Roman"/>
                          <a:cs typeface="Times New Roman"/>
                        </a:rPr>
                        <a:t>$1,000.00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 of materials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dirty="0" smtClean="0">
                          <a:latin typeface="Calibri"/>
                          <a:ea typeface="Times New Roman"/>
                          <a:cs typeface="Times New Roman"/>
                        </a:rPr>
                        <a:t>      Cost</a:t>
                      </a:r>
                      <a:r>
                        <a:rPr lang="en-US" sz="1600" baseline="0" dirty="0" smtClean="0">
                          <a:latin typeface="Calibri"/>
                          <a:ea typeface="Times New Roman"/>
                          <a:cs typeface="Times New Roman"/>
                        </a:rPr>
                        <a:t> of l</a:t>
                      </a:r>
                      <a:r>
                        <a:rPr lang="en-US" sz="1600" dirty="0" smtClean="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600" dirty="0" smtClean="0">
                          <a:latin typeface="+mn-lt"/>
                          <a:ea typeface="Times New Roman"/>
                          <a:cs typeface="Times New Roman"/>
                        </a:rPr>
                        <a:t>$240.00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4908">
                <a:tc>
                  <a:txBody>
                    <a:bodyPr/>
                    <a:lstStyle/>
                    <a:p>
                      <a:pPr marL="0" marR="0">
                        <a:spcBef>
                          <a:spcPts val="0"/>
                        </a:spcBef>
                        <a:spcAft>
                          <a:spcPts val="0"/>
                        </a:spcAft>
                      </a:pPr>
                      <a:r>
                        <a:rPr lang="en-US" sz="1600" dirty="0" smtClean="0">
                          <a:latin typeface="Calibri"/>
                          <a:ea typeface="Times New Roman"/>
                          <a:cs typeface="Times New Roman"/>
                        </a:rPr>
                        <a:t>      Other</a:t>
                      </a:r>
                      <a:r>
                        <a:rPr lang="en-US" sz="1600" baseline="0" dirty="0" smtClean="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600" dirty="0" smtClean="0">
                          <a:latin typeface="+mn-lt"/>
                          <a:ea typeface="Times New Roman"/>
                          <a:cs typeface="Times New Roman"/>
                        </a:rPr>
                        <a:t>$0.00</a:t>
                      </a:r>
                      <a:endParaRPr lang="en-US" sz="1600"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smtClean="0">
                          <a:latin typeface="Calibri"/>
                          <a:ea typeface="Times New Roman"/>
                          <a:cs typeface="Times New Roman"/>
                        </a:rPr>
                        <a:t>Total</a:t>
                      </a:r>
                      <a:r>
                        <a:rPr lang="en-US" sz="1600" b="1" baseline="0" dirty="0" smtClean="0">
                          <a:latin typeface="Calibri"/>
                          <a:ea typeface="Times New Roman"/>
                          <a:cs typeface="Times New Roman"/>
                        </a:rPr>
                        <a:t> COGS/ COSS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a:ea typeface="Times New Roman"/>
                          <a:cs typeface="Times New Roman"/>
                        </a:rPr>
                        <a:t>$240.00</a:t>
                      </a:r>
                      <a:endParaRPr lang="en-US" sz="1600" b="1"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18">
                <a:tc>
                  <a:txBody>
                    <a:bodyPr/>
                    <a:lstStyle/>
                    <a:p>
                      <a:pPr marL="0" marR="0">
                        <a:spcBef>
                          <a:spcPts val="0"/>
                        </a:spcBef>
                        <a:spcAft>
                          <a:spcPts val="0"/>
                        </a:spcAft>
                      </a:pPr>
                      <a:r>
                        <a:rPr lang="en-US" sz="1600" b="1" dirty="0">
                          <a:latin typeface="Calibri"/>
                          <a:ea typeface="Times New Roman"/>
                          <a:cs typeface="Times New Roman"/>
                        </a:rPr>
                        <a:t>Contribution </a:t>
                      </a:r>
                      <a:r>
                        <a:rPr lang="en-US" sz="1600" b="1" dirty="0" smtClean="0">
                          <a:latin typeface="Calibri"/>
                          <a:ea typeface="Times New Roman"/>
                          <a:cs typeface="Times New Roman"/>
                        </a:rPr>
                        <a:t>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$760.00</a:t>
                      </a:r>
                      <a:endParaRPr lang="en-US" sz="1600" b="1" dirty="0">
                        <a:latin typeface="+mn-lt"/>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Table 11"/>
          <p:cNvGraphicFramePr>
            <a:graphicFrameLocks noGrp="1"/>
          </p:cNvGraphicFramePr>
          <p:nvPr/>
        </p:nvGraphicFramePr>
        <p:xfrm>
          <a:off x="4419600" y="1752600"/>
          <a:ext cx="4191000" cy="670560"/>
        </p:xfrm>
        <a:graphic>
          <a:graphicData uri="http://schemas.openxmlformats.org/drawingml/2006/table">
            <a:tbl>
              <a:tblPr firstRow="1" bandRow="1">
                <a:tableStyleId>{5C22544A-7EE6-4342-B048-85BDC9FD1C3A}</a:tableStyleId>
              </a:tblPr>
              <a:tblGrid>
                <a:gridCol w="4191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Definition</a:t>
                      </a:r>
                      <a:r>
                        <a:rPr lang="en-US" sz="1600" b="1" baseline="0" dirty="0" smtClean="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rPr>
                        <a:t>6 week boot camp for 10</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3" name="Table 12"/>
          <p:cNvGraphicFramePr>
            <a:graphicFrameLocks noGrp="1"/>
          </p:cNvGraphicFramePr>
          <p:nvPr/>
        </p:nvGraphicFramePr>
        <p:xfrm>
          <a:off x="4419600" y="5181600"/>
          <a:ext cx="4190999" cy="838200"/>
        </p:xfrm>
        <a:graphic>
          <a:graphicData uri="http://schemas.openxmlformats.org/drawingml/2006/table">
            <a:tbl>
              <a:tblPr/>
              <a:tblGrid>
                <a:gridCol w="1392358"/>
                <a:gridCol w="328945"/>
                <a:gridCol w="823232"/>
                <a:gridCol w="374196"/>
                <a:gridCol w="1272268"/>
              </a:tblGrid>
              <a:tr h="301752">
                <a:tc gridSpan="5">
                  <a:txBody>
                    <a:bodyPr/>
                    <a:lstStyle/>
                    <a:p>
                      <a:pPr marL="0" marR="0" algn="ctr">
                        <a:spcBef>
                          <a:spcPts val="0"/>
                        </a:spcBef>
                        <a:spcAft>
                          <a:spcPts val="0"/>
                        </a:spcAft>
                      </a:pPr>
                      <a:r>
                        <a:rPr lang="en-US" sz="1600" b="1" dirty="0" smtClean="0">
                          <a:solidFill>
                            <a:schemeClr val="bg1"/>
                          </a:solidFill>
                          <a:latin typeface="+mn-lt"/>
                          <a:ea typeface="Times New Roman"/>
                        </a:rPr>
                        <a:t>Monthly</a:t>
                      </a:r>
                      <a:r>
                        <a:rPr lang="en-US" sz="1600" b="1" baseline="0" dirty="0" smtClean="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latin typeface="Calibri"/>
                          <a:ea typeface="Times New Roman"/>
                        </a:rPr>
                        <a:t>$240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dirty="0" smtClean="0">
                          <a:latin typeface="Calibri"/>
                          <a:ea typeface="Times New Roman"/>
                        </a:rPr>
                        <a:t>=</a:t>
                      </a:r>
                      <a:endParaRPr lang="en-US" sz="1800"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smtClean="0">
                          <a:latin typeface="Times New Roman"/>
                          <a:ea typeface="Times New Roman"/>
                        </a:rPr>
                        <a:t>.31</a:t>
                      </a:r>
                      <a:endParaRPr lang="en-US" sz="16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dirty="0">
                          <a:latin typeface="Calibri"/>
                          <a:ea typeface="Times New Roman"/>
                        </a:rPr>
                        <a:t>≈</a:t>
                      </a:r>
                      <a:endParaRPr lang="en-US" sz="1800"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smtClean="0">
                          <a:latin typeface="Calibri"/>
                          <a:ea typeface="Times New Roman"/>
                        </a:rPr>
                        <a:t>1 </a:t>
                      </a:r>
                      <a:r>
                        <a:rPr lang="en-US" sz="1600" b="1" dirty="0" smtClean="0">
                          <a:latin typeface="Calibri"/>
                          <a:ea typeface="Times New Roman"/>
                        </a:rPr>
                        <a:t>unit</a:t>
                      </a:r>
                      <a:endParaRPr lang="en-US" sz="1800" dirty="0">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r h="268224">
                <a:tc>
                  <a:txBody>
                    <a:bodyPr/>
                    <a:lstStyle/>
                    <a:p>
                      <a:pPr marL="0" marR="0" algn="ctr">
                        <a:spcBef>
                          <a:spcPts val="0"/>
                        </a:spcBef>
                        <a:spcAft>
                          <a:spcPts val="0"/>
                        </a:spcAft>
                      </a:pPr>
                      <a:r>
                        <a:rPr lang="en-US" sz="1600" dirty="0" smtClean="0">
                          <a:latin typeface="Calibri"/>
                          <a:ea typeface="Times New Roman"/>
                        </a:rPr>
                        <a:t>$760</a:t>
                      </a:r>
                      <a:endParaRPr lang="en-US" sz="1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8001000" y="6096000"/>
            <a:ext cx="1000125" cy="64452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5500" dirty="0" smtClean="0"/>
              <a:t>Market Analysis</a:t>
            </a:r>
            <a:endParaRPr lang="en-US" sz="5500" dirty="0"/>
          </a:p>
        </p:txBody>
      </p:sp>
      <p:graphicFrame>
        <p:nvGraphicFramePr>
          <p:cNvPr id="26" name="Content Placeholder 25"/>
          <p:cNvGraphicFramePr>
            <a:graphicFrameLocks noGrp="1"/>
          </p:cNvGraphicFramePr>
          <p:nvPr>
            <p:ph sz="quarter" idx="1"/>
          </p:nvPr>
        </p:nvGraphicFramePr>
        <p:xfrm>
          <a:off x="381000" y="2667000"/>
          <a:ext cx="5105400" cy="3825686"/>
        </p:xfrm>
        <a:graphic>
          <a:graphicData uri="http://schemas.openxmlformats.org/drawingml/2006/table">
            <a:tbl>
              <a:tblPr firstRow="1" bandRow="1">
                <a:tableStyleId>{5C22544A-7EE6-4342-B048-85BDC9FD1C3A}</a:tableStyleId>
              </a:tblPr>
              <a:tblGrid>
                <a:gridCol w="2552700"/>
                <a:gridCol w="2552700"/>
              </a:tblGrid>
              <a:tr h="152400">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r>
              <a:tr h="121920">
                <a:tc>
                  <a:txBody>
                    <a:bodyPr/>
                    <a:lstStyle/>
                    <a:p>
                      <a:pPr algn="ctr"/>
                      <a:r>
                        <a:rPr lang="en-US" sz="1600" b="1" dirty="0" smtClean="0">
                          <a:solidFill>
                            <a:srgbClr val="FF0000"/>
                          </a:solidFill>
                        </a:rPr>
                        <a:t>Demographics</a:t>
                      </a:r>
                      <a:endParaRPr 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Teachers</a:t>
                      </a:r>
                      <a:r>
                        <a:rPr lang="en-US" sz="1600" b="0" baseline="0" dirty="0" smtClean="0">
                          <a:solidFill>
                            <a:schemeClr val="tx1"/>
                          </a:solidFill>
                        </a:rPr>
                        <a:t> in the Hartford area who want to take care of their health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Hartford</a:t>
                      </a:r>
                      <a:r>
                        <a:rPr lang="en-US" sz="1600" b="0" baseline="0" dirty="0" smtClean="0">
                          <a:solidFill>
                            <a:schemeClr val="tx1"/>
                          </a:solidFill>
                        </a:rPr>
                        <a:t>, CT area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Buying</a:t>
                      </a:r>
                      <a:r>
                        <a:rPr lang="en-US" sz="1600" b="1" baseline="0" dirty="0" smtClean="0">
                          <a:solidFill>
                            <a:srgbClr val="FF0000"/>
                          </a:solidFill>
                        </a:rPr>
                        <a:t> Patterns</a:t>
                      </a:r>
                      <a:endParaRPr 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r>
              <a:tr h="1409923">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Understand the need for working out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Want to be fit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baseline="0" dirty="0" smtClean="0">
                          <a:solidFill>
                            <a:schemeClr val="tx1"/>
                          </a:solidFill>
                        </a:rPr>
                        <a:t>Don’t have a lot of time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dirty="0" smtClean="0">
                          <a:solidFill>
                            <a:schemeClr val="tx1"/>
                          </a:solidFill>
                        </a:rPr>
                        <a:t>Exercise</a:t>
                      </a:r>
                      <a:r>
                        <a:rPr lang="en-US" sz="1600" b="0" baseline="0" dirty="0" smtClean="0">
                          <a:solidFill>
                            <a:schemeClr val="tx1"/>
                          </a:solidFill>
                        </a:rPr>
                        <a:t> twice a week </a:t>
                      </a:r>
                      <a:endParaRPr lang="en-US" sz="16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29" name="Group 28"/>
          <p:cNvGrpSpPr/>
          <p:nvPr/>
        </p:nvGrpSpPr>
        <p:grpSpPr>
          <a:xfrm>
            <a:off x="5867400" y="2667000"/>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Total population of targeted geographic area</a:t>
                </a:r>
                <a:endParaRPr lang="en-US" sz="1600" dirty="0">
                  <a:solidFill>
                    <a:schemeClr val="bg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Population of target market</a:t>
                </a:r>
                <a:endParaRPr lang="en-US" sz="1600" dirty="0">
                  <a:solidFill>
                    <a:schemeClr val="bg1"/>
                  </a:solidFill>
                </a:endParaRPr>
              </a:p>
            </p:txBody>
          </p:sp>
          <p:sp>
            <p:nvSpPr>
              <p:cNvPr id="14" name="Rectangle 13"/>
              <p:cNvSpPr/>
              <p:nvPr/>
            </p:nvSpPr>
            <p:spPr>
              <a:xfrm>
                <a:off x="6441989" y="2858311"/>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124,867</a:t>
                </a:r>
                <a:endParaRPr lang="en-US" b="1" dirty="0">
                  <a:solidFill>
                    <a:schemeClr val="tx1"/>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Market size</a:t>
                </a:r>
              </a:p>
              <a:p>
                <a:pPr algn="ctr"/>
                <a:r>
                  <a:rPr lang="en-US" sz="1200" i="1" dirty="0" smtClean="0">
                    <a:solidFill>
                      <a:schemeClr val="bg1"/>
                    </a:solidFill>
                  </a:rPr>
                  <a:t>(based on</a:t>
                </a:r>
              </a:p>
              <a:p>
                <a:pPr algn="ctr"/>
                <a:r>
                  <a:rPr lang="en-US" sz="1200" i="1" dirty="0" smtClean="0">
                    <a:solidFill>
                      <a:schemeClr val="bg1"/>
                    </a:solidFill>
                  </a:rPr>
                  <a:t>survey)</a:t>
                </a:r>
                <a:endParaRPr lang="en-US" sz="1200" i="1" dirty="0">
                  <a:solidFill>
                    <a:schemeClr val="bg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Target Market Size</a:t>
              </a:r>
              <a:endParaRPr lang="en-US" sz="1600" b="1" dirty="0">
                <a:solidFill>
                  <a:schemeClr val="bg1"/>
                </a:solidFill>
              </a:endParaRPr>
            </a:p>
          </p:txBody>
        </p:sp>
      </p:grpSp>
      <p:graphicFrame>
        <p:nvGraphicFramePr>
          <p:cNvPr id="30" name="Table 29"/>
          <p:cNvGraphicFramePr>
            <a:graphicFrameLocks noGrp="1"/>
          </p:cNvGraphicFramePr>
          <p:nvPr/>
        </p:nvGraphicFramePr>
        <p:xfrm>
          <a:off x="381000" y="1676399"/>
          <a:ext cx="8229600" cy="914400"/>
        </p:xfrm>
        <a:graphic>
          <a:graphicData uri="http://schemas.openxmlformats.org/drawingml/2006/table">
            <a:tbl>
              <a:tblPr firstRow="1" bandRow="1">
                <a:tableStyleId>{5C22544A-7EE6-4342-B048-85BDC9FD1C3A}</a:tableStyleId>
              </a:tblPr>
              <a:tblGrid>
                <a:gridCol w="1524000"/>
                <a:gridCol w="2590800"/>
                <a:gridCol w="2057400"/>
                <a:gridCol w="2057400"/>
              </a:tblGrid>
              <a:tr h="18288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Fitness</a:t>
                      </a:r>
                      <a:r>
                        <a:rPr lang="en-US" sz="1800" b="1" baseline="0" dirty="0" smtClean="0">
                          <a:solidFill>
                            <a:schemeClr val="tx1"/>
                          </a:solidFill>
                        </a:rPr>
                        <a:t> Center</a:t>
                      </a:r>
                      <a:endParaRPr lang="en-US" sz="1800" b="1" dirty="0" smtClean="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smtClean="0"/>
                        <a:t>Annual</a:t>
                      </a:r>
                      <a:r>
                        <a:rPr lang="en-US" sz="1600" baseline="0" dirty="0" smtClean="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$3 Billion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7" name="Rectangle 16"/>
          <p:cNvSpPr/>
          <p:nvPr/>
        </p:nvSpPr>
        <p:spPr>
          <a:xfrm>
            <a:off x="6629400" y="4572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7,500</a:t>
            </a:r>
            <a:endParaRPr lang="en-US" b="1" dirty="0">
              <a:solidFill>
                <a:schemeClr val="tx1"/>
              </a:solidFill>
              <a:ea typeface="Times New Roman"/>
              <a:cs typeface="Times New Roman"/>
            </a:endParaRPr>
          </a:p>
        </p:txBody>
      </p:sp>
      <p:sp>
        <p:nvSpPr>
          <p:cNvPr id="18" name="Rectangle 17"/>
          <p:cNvSpPr/>
          <p:nvPr/>
        </p:nvSpPr>
        <p:spPr>
          <a:xfrm>
            <a:off x="6629400" y="5715000"/>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smtClean="0">
                <a:solidFill>
                  <a:schemeClr val="tx1"/>
                </a:solidFill>
                <a:ea typeface="Times New Roman"/>
                <a:cs typeface="Times New Roman"/>
              </a:rPr>
              <a:t>84</a:t>
            </a:r>
            <a:endParaRPr lang="en-US" b="1" dirty="0">
              <a:solidFill>
                <a:schemeClr val="tx1"/>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0" y="6176388"/>
            <a:ext cx="1295400" cy="681611"/>
          </a:xfrm>
          <a:prstGeom prst="rect">
            <a:avLst/>
          </a:prstGeom>
        </p:spPr>
      </p:pic>
      <p:pic>
        <p:nvPicPr>
          <p:cNvPr id="21" name="Picture 2"/>
          <p:cNvPicPr>
            <a:picLocks noChangeAspect="1" noChangeArrowheads="1"/>
          </p:cNvPicPr>
          <p:nvPr/>
        </p:nvPicPr>
        <p:blipFill>
          <a:blip r:embed="rId4" cstate="print"/>
          <a:srcRect/>
          <a:stretch>
            <a:fillRect/>
          </a:stretch>
        </p:blipFill>
        <p:spPr bwMode="auto">
          <a:xfrm>
            <a:off x="8001000" y="6096000"/>
            <a:ext cx="1000125" cy="64452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500" dirty="0" smtClean="0"/>
              <a:t>Promotions and Feedback </a:t>
            </a:r>
            <a:endParaRPr lang="en-US" sz="55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9218" name="Picture 2" descr="http://www.emailmeform.com/builder/images/mail-pic.png"/>
          <p:cNvPicPr>
            <a:picLocks noChangeAspect="1" noChangeArrowheads="1"/>
          </p:cNvPicPr>
          <p:nvPr/>
        </p:nvPicPr>
        <p:blipFill>
          <a:blip r:embed="rId4" cstate="print"/>
          <a:srcRect/>
          <a:stretch>
            <a:fillRect/>
          </a:stretch>
        </p:blipFill>
        <p:spPr bwMode="auto">
          <a:xfrm>
            <a:off x="609600" y="1752600"/>
            <a:ext cx="2286000" cy="2266950"/>
          </a:xfrm>
          <a:prstGeom prst="rect">
            <a:avLst/>
          </a:prstGeom>
          <a:noFill/>
        </p:spPr>
      </p:pic>
      <p:pic>
        <p:nvPicPr>
          <p:cNvPr id="9219" name="Picture 3"/>
          <p:cNvPicPr>
            <a:picLocks noChangeAspect="1" noChangeArrowheads="1"/>
          </p:cNvPicPr>
          <p:nvPr/>
        </p:nvPicPr>
        <p:blipFill>
          <a:blip r:embed="rId5" cstate="print"/>
          <a:srcRect/>
          <a:stretch>
            <a:fillRect/>
          </a:stretch>
        </p:blipFill>
        <p:spPr bwMode="auto">
          <a:xfrm>
            <a:off x="228600" y="4114801"/>
            <a:ext cx="8534400" cy="558108"/>
          </a:xfrm>
          <a:prstGeom prst="rect">
            <a:avLst/>
          </a:prstGeom>
          <a:noFill/>
          <a:ln w="9525">
            <a:noFill/>
            <a:miter lim="800000"/>
            <a:headEnd/>
            <a:tailEnd/>
          </a:ln>
        </p:spPr>
      </p:pic>
      <p:pic>
        <p:nvPicPr>
          <p:cNvPr id="9220" name="Picture 4"/>
          <p:cNvPicPr>
            <a:picLocks noChangeAspect="1" noChangeArrowheads="1"/>
          </p:cNvPicPr>
          <p:nvPr/>
        </p:nvPicPr>
        <p:blipFill>
          <a:blip r:embed="rId6" cstate="print"/>
          <a:srcRect/>
          <a:stretch>
            <a:fillRect/>
          </a:stretch>
        </p:blipFill>
        <p:spPr bwMode="auto">
          <a:xfrm>
            <a:off x="3733800" y="3276600"/>
            <a:ext cx="5155176" cy="558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noAutofit/>
          </a:bodyPr>
          <a:lstStyle/>
          <a:p>
            <a:r>
              <a:rPr lang="en-US" sz="5500" dirty="0" smtClean="0"/>
              <a:t> Compare and Contrast </a:t>
            </a:r>
            <a:endParaRPr lang="en-US" sz="5500" dirty="0"/>
          </a:p>
        </p:txBody>
      </p:sp>
      <p:sp>
        <p:nvSpPr>
          <p:cNvPr id="5" name="Content Placeholder 4"/>
          <p:cNvSpPr>
            <a:spLocks noGrp="1"/>
          </p:cNvSpPr>
          <p:nvPr>
            <p:ph sz="half" idx="1"/>
          </p:nvPr>
        </p:nvSpPr>
        <p:spPr>
          <a:xfrm>
            <a:off x="152400" y="1447800"/>
            <a:ext cx="3657600" cy="4525963"/>
          </a:xfrm>
        </p:spPr>
        <p:txBody>
          <a:bodyPr/>
          <a:lstStyle/>
          <a:p>
            <a:pPr>
              <a:buNone/>
            </a:pPr>
            <a:r>
              <a:rPr lang="en-US" dirty="0" smtClean="0">
                <a:solidFill>
                  <a:schemeClr val="bg1"/>
                </a:solidFill>
              </a:rPr>
              <a:t>  </a:t>
            </a:r>
            <a:r>
              <a:rPr lang="en-US" u="sng" dirty="0" smtClean="0">
                <a:solidFill>
                  <a:schemeClr val="bg1"/>
                </a:solidFill>
              </a:rPr>
              <a:t>Competition</a:t>
            </a:r>
            <a:r>
              <a:rPr lang="en-US" dirty="0" smtClean="0">
                <a:solidFill>
                  <a:schemeClr val="bg1"/>
                </a:solidFill>
              </a:rPr>
              <a:t>: </a:t>
            </a:r>
          </a:p>
          <a:p>
            <a:r>
              <a:rPr lang="en-US" sz="2700" dirty="0" smtClean="0">
                <a:solidFill>
                  <a:schemeClr val="bg1"/>
                </a:solidFill>
              </a:rPr>
              <a:t>Gyms </a:t>
            </a:r>
            <a:br>
              <a:rPr lang="en-US" sz="2700" dirty="0" smtClean="0">
                <a:solidFill>
                  <a:schemeClr val="bg1"/>
                </a:solidFill>
              </a:rPr>
            </a:br>
            <a:r>
              <a:rPr lang="en-US" sz="2700" dirty="0" smtClean="0">
                <a:solidFill>
                  <a:schemeClr val="bg1"/>
                </a:solidFill>
              </a:rPr>
              <a:t>(</a:t>
            </a:r>
            <a:r>
              <a:rPr lang="en-US" sz="2700" dirty="0" err="1" smtClean="0">
                <a:solidFill>
                  <a:schemeClr val="bg1"/>
                </a:solidFill>
              </a:rPr>
              <a:t>Golds</a:t>
            </a:r>
            <a:r>
              <a:rPr lang="en-US" sz="2700" dirty="0" smtClean="0">
                <a:solidFill>
                  <a:schemeClr val="bg1"/>
                </a:solidFill>
              </a:rPr>
              <a:t>, L.A. Fitness) </a:t>
            </a:r>
          </a:p>
          <a:p>
            <a:r>
              <a:rPr lang="en-US" sz="2700" dirty="0" smtClean="0">
                <a:solidFill>
                  <a:schemeClr val="bg1"/>
                </a:solidFill>
              </a:rPr>
              <a:t>Fitness Studios</a:t>
            </a:r>
            <a:br>
              <a:rPr lang="en-US" sz="2700" dirty="0" smtClean="0">
                <a:solidFill>
                  <a:schemeClr val="bg1"/>
                </a:solidFill>
              </a:rPr>
            </a:br>
            <a:r>
              <a:rPr lang="en-US" sz="2700" dirty="0" smtClean="0">
                <a:solidFill>
                  <a:schemeClr val="bg1"/>
                </a:solidFill>
              </a:rPr>
              <a:t> (Core, Bloom) </a:t>
            </a:r>
          </a:p>
          <a:p>
            <a:r>
              <a:rPr lang="en-US" sz="2700" dirty="0" smtClean="0">
                <a:solidFill>
                  <a:schemeClr val="bg1"/>
                </a:solidFill>
              </a:rPr>
              <a:t>Home videos</a:t>
            </a:r>
            <a:br>
              <a:rPr lang="en-US" sz="2700" dirty="0" smtClean="0">
                <a:solidFill>
                  <a:schemeClr val="bg1"/>
                </a:solidFill>
              </a:rPr>
            </a:br>
            <a:r>
              <a:rPr lang="en-US" sz="2700" dirty="0" smtClean="0">
                <a:solidFill>
                  <a:schemeClr val="bg1"/>
                </a:solidFill>
              </a:rPr>
              <a:t>(P90x, Insanity)</a:t>
            </a:r>
          </a:p>
        </p:txBody>
      </p:sp>
      <p:sp>
        <p:nvSpPr>
          <p:cNvPr id="6" name="Content Placeholder 5"/>
          <p:cNvSpPr>
            <a:spLocks noGrp="1"/>
          </p:cNvSpPr>
          <p:nvPr>
            <p:ph sz="half" idx="2"/>
          </p:nvPr>
        </p:nvSpPr>
        <p:spPr>
          <a:xfrm>
            <a:off x="3657600" y="1524000"/>
            <a:ext cx="3657600" cy="4525963"/>
          </a:xfrm>
        </p:spPr>
        <p:txBody>
          <a:bodyPr/>
          <a:lstStyle/>
          <a:p>
            <a:pPr>
              <a:buNone/>
            </a:pPr>
            <a:r>
              <a:rPr lang="en-US" sz="2700" u="sng" dirty="0" smtClean="0">
                <a:solidFill>
                  <a:schemeClr val="bg1"/>
                </a:solidFill>
              </a:rPr>
              <a:t>Competitive</a:t>
            </a:r>
            <a:r>
              <a:rPr lang="en-US" sz="2700" dirty="0" smtClean="0">
                <a:solidFill>
                  <a:schemeClr val="bg1"/>
                </a:solidFill>
              </a:rPr>
              <a:t> </a:t>
            </a:r>
            <a:r>
              <a:rPr lang="en-US" sz="2700" u="sng" dirty="0" smtClean="0">
                <a:solidFill>
                  <a:schemeClr val="bg1"/>
                </a:solidFill>
              </a:rPr>
              <a:t>Advantages</a:t>
            </a:r>
            <a:r>
              <a:rPr lang="en-US" sz="2700" dirty="0" smtClean="0">
                <a:solidFill>
                  <a:schemeClr val="bg1"/>
                </a:solidFill>
              </a:rPr>
              <a:t>:</a:t>
            </a:r>
          </a:p>
          <a:p>
            <a:r>
              <a:rPr lang="en-US" sz="2700" dirty="0" smtClean="0">
                <a:solidFill>
                  <a:schemeClr val="bg1"/>
                </a:solidFill>
              </a:rPr>
              <a:t>Location</a:t>
            </a:r>
          </a:p>
          <a:p>
            <a:r>
              <a:rPr lang="en-US" sz="2700" dirty="0" smtClean="0">
                <a:solidFill>
                  <a:schemeClr val="bg1"/>
                </a:solidFill>
              </a:rPr>
              <a:t>Environment</a:t>
            </a:r>
          </a:p>
          <a:p>
            <a:r>
              <a:rPr lang="en-US" sz="2700" dirty="0" smtClean="0">
                <a:solidFill>
                  <a:schemeClr val="bg1"/>
                </a:solidFill>
              </a:rPr>
              <a:t>Timing </a:t>
            </a:r>
          </a:p>
          <a:p>
            <a:r>
              <a:rPr lang="en-US" sz="2700" dirty="0" smtClean="0">
                <a:solidFill>
                  <a:schemeClr val="bg1"/>
                </a:solidFill>
              </a:rPr>
              <a:t>Pricing </a:t>
            </a: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12292" name="Picture 4" descr="http://blogs.courant.com/cityline/SMSA.JPG"/>
          <p:cNvPicPr>
            <a:picLocks noChangeAspect="1" noChangeArrowheads="1"/>
          </p:cNvPicPr>
          <p:nvPr/>
        </p:nvPicPr>
        <p:blipFill>
          <a:blip r:embed="rId4" cstate="print"/>
          <a:srcRect/>
          <a:stretch>
            <a:fillRect/>
          </a:stretch>
        </p:blipFill>
        <p:spPr bwMode="auto">
          <a:xfrm>
            <a:off x="6096000" y="3371850"/>
            <a:ext cx="2819400" cy="2114550"/>
          </a:xfrm>
          <a:prstGeom prst="rect">
            <a:avLst/>
          </a:prstGeom>
          <a:noFill/>
        </p:spPr>
      </p:pic>
      <p:pic>
        <p:nvPicPr>
          <p:cNvPr id="8" name="Picture 7" descr="mm program.bmp"/>
          <p:cNvPicPr>
            <a:picLocks noChangeAspect="1"/>
          </p:cNvPicPr>
          <p:nvPr/>
        </p:nvPicPr>
        <p:blipFill>
          <a:blip r:embed="rId5" cstate="print"/>
          <a:stretch>
            <a:fillRect/>
          </a:stretch>
        </p:blipFill>
        <p:spPr>
          <a:xfrm>
            <a:off x="2286000" y="4724400"/>
            <a:ext cx="3429000" cy="1684939"/>
          </a:xfrm>
          <a:prstGeom prst="rect">
            <a:avLst/>
          </a:prstGeom>
        </p:spPr>
      </p:pic>
      <p:sp>
        <p:nvSpPr>
          <p:cNvPr id="10" name="Rectangle 9"/>
          <p:cNvSpPr/>
          <p:nvPr/>
        </p:nvSpPr>
        <p:spPr>
          <a:xfrm rot="20985863">
            <a:off x="5612631" y="3593560"/>
            <a:ext cx="3724545" cy="1754326"/>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per class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2"/>
          <p:cNvPicPr>
            <a:picLocks noChangeAspect="1" noChangeArrowheads="1"/>
          </p:cNvPicPr>
          <p:nvPr/>
        </p:nvPicPr>
        <p:blipFill>
          <a:blip r:embed="rId6" cstate="print"/>
          <a:srcRect/>
          <a:stretch>
            <a:fillRect/>
          </a:stretch>
        </p:blipFill>
        <p:spPr bwMode="auto">
          <a:xfrm>
            <a:off x="8001000" y="6096000"/>
            <a:ext cx="1000125" cy="644525"/>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000000"/>
      </a:lt2>
      <a:accent1>
        <a:srgbClr val="FF0000"/>
      </a:accent1>
      <a:accent2>
        <a:srgbClr val="FF0000"/>
      </a:accent2>
      <a:accent3>
        <a:srgbClr val="FF0000"/>
      </a:accent3>
      <a:accent4>
        <a:srgbClr val="FF0000"/>
      </a:accent4>
      <a:accent5>
        <a:srgbClr val="FF0000"/>
      </a:accent5>
      <a:accent6>
        <a:srgbClr val="FF0000"/>
      </a:accent6>
      <a:hlink>
        <a:srgbClr val="FF0000"/>
      </a:hlink>
      <a:folHlink>
        <a:srgbClr val="FF00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5059</TotalTime>
  <Words>1251</Words>
  <Application>Microsoft Office PowerPoint</Application>
  <PresentationFormat>On-screen Show (4:3)</PresentationFormat>
  <Paragraphs>135</Paragraphs>
  <Slides>13</Slides>
  <Notes>11</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Civic</vt:lpstr>
      <vt:lpstr>PowerPoint Presentation</vt:lpstr>
      <vt:lpstr>PowerPoint Presentation</vt:lpstr>
      <vt:lpstr>PowerPoint Presentation</vt:lpstr>
      <vt:lpstr>PowerPoint Presentation</vt:lpstr>
      <vt:lpstr>Who We Are </vt:lpstr>
      <vt:lpstr>T.U.F.F Pricing</vt:lpstr>
      <vt:lpstr>Market Analysis</vt:lpstr>
      <vt:lpstr>Promotions and Feedback </vt:lpstr>
      <vt:lpstr> Compare and Contrast </vt:lpstr>
      <vt:lpstr>            Yes I Can…..</vt:lpstr>
      <vt:lpstr>Sales Projections</vt:lpstr>
      <vt:lpstr>Startup Funds</vt:lpstr>
      <vt:lpstr>T.U.F.F </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pathways tmhs</cp:lastModifiedBy>
  <cp:revision>298</cp:revision>
  <dcterms:created xsi:type="dcterms:W3CDTF">2012-02-07T20:01:29Z</dcterms:created>
  <dcterms:modified xsi:type="dcterms:W3CDTF">2012-12-17T13:39:39Z</dcterms:modified>
</cp:coreProperties>
</file>