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handoutMasterIdLst>
    <p:handoutMasterId r:id="rId33"/>
  </p:handoutMasterIdLst>
  <p:sldIdLst>
    <p:sldId id="268" r:id="rId3"/>
    <p:sldId id="256" r:id="rId4"/>
    <p:sldId id="270" r:id="rId5"/>
    <p:sldId id="257" r:id="rId6"/>
    <p:sldId id="271" r:id="rId7"/>
    <p:sldId id="258" r:id="rId8"/>
    <p:sldId id="272" r:id="rId9"/>
    <p:sldId id="284" r:id="rId10"/>
    <p:sldId id="285" r:id="rId11"/>
    <p:sldId id="259" r:id="rId12"/>
    <p:sldId id="273" r:id="rId13"/>
    <p:sldId id="260" r:id="rId14"/>
    <p:sldId id="288" r:id="rId15"/>
    <p:sldId id="283" r:id="rId16"/>
    <p:sldId id="275" r:id="rId17"/>
    <p:sldId id="261" r:id="rId18"/>
    <p:sldId id="276" r:id="rId19"/>
    <p:sldId id="262" r:id="rId20"/>
    <p:sldId id="277" r:id="rId21"/>
    <p:sldId id="263" r:id="rId22"/>
    <p:sldId id="278" r:id="rId23"/>
    <p:sldId id="264" r:id="rId24"/>
    <p:sldId id="279" r:id="rId25"/>
    <p:sldId id="265" r:id="rId26"/>
    <p:sldId id="281" r:id="rId27"/>
    <p:sldId id="286" r:id="rId28"/>
    <p:sldId id="287" r:id="rId29"/>
    <p:sldId id="266" r:id="rId30"/>
    <p:sldId id="282"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88403" autoAdjust="0"/>
  </p:normalViewPr>
  <p:slideViewPr>
    <p:cSldViewPr>
      <p:cViewPr>
        <p:scale>
          <a:sx n="60" d="100"/>
          <a:sy n="60" d="100"/>
        </p:scale>
        <p:origin x="-3084" y="-10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barChart>
        <c:barDir val="col"/>
        <c:grouping val="clustered"/>
        <c:varyColors val="0"/>
        <c:ser>
          <c:idx val="0"/>
          <c:order val="0"/>
          <c:tx>
            <c:strRef>
              <c:f>Sheet1!$B$1</c:f>
              <c:strCache>
                <c:ptCount val="1"/>
                <c:pt idx="0">
                  <c:v>Units Sold</c:v>
                </c:pt>
              </c:strCache>
            </c:strRef>
          </c:tx>
          <c:invertIfNegative val="0"/>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5</c:v>
                </c:pt>
                <c:pt idx="1">
                  <c:v>10</c:v>
                </c:pt>
                <c:pt idx="2">
                  <c:v>15</c:v>
                </c:pt>
                <c:pt idx="3">
                  <c:v>10</c:v>
                </c:pt>
                <c:pt idx="4">
                  <c:v>5</c:v>
                </c:pt>
                <c:pt idx="5">
                  <c:v>10</c:v>
                </c:pt>
                <c:pt idx="6">
                  <c:v>15</c:v>
                </c:pt>
                <c:pt idx="7">
                  <c:v>10</c:v>
                </c:pt>
                <c:pt idx="8">
                  <c:v>5</c:v>
                </c:pt>
                <c:pt idx="9">
                  <c:v>10</c:v>
                </c:pt>
                <c:pt idx="10">
                  <c:v>15</c:v>
                </c:pt>
                <c:pt idx="11">
                  <c:v>10</c:v>
                </c:pt>
              </c:numCache>
            </c:numRef>
          </c:val>
        </c:ser>
        <c:dLbls>
          <c:showLegendKey val="0"/>
          <c:showVal val="0"/>
          <c:showCatName val="0"/>
          <c:showSerName val="0"/>
          <c:showPercent val="0"/>
          <c:showBubbleSize val="0"/>
        </c:dLbls>
        <c:gapWidth val="150"/>
        <c:axId val="30995584"/>
        <c:axId val="30997120"/>
      </c:barChart>
      <c:catAx>
        <c:axId val="30995584"/>
        <c:scaling>
          <c:orientation val="minMax"/>
        </c:scaling>
        <c:delete val="0"/>
        <c:axPos val="b"/>
        <c:majorTickMark val="out"/>
        <c:minorTickMark val="none"/>
        <c:tickLblPos val="nextTo"/>
        <c:crossAx val="30997120"/>
        <c:crosses val="autoZero"/>
        <c:auto val="1"/>
        <c:lblAlgn val="ctr"/>
        <c:lblOffset val="100"/>
        <c:noMultiLvlLbl val="0"/>
      </c:catAx>
      <c:valAx>
        <c:axId val="30997120"/>
        <c:scaling>
          <c:orientation val="minMax"/>
        </c:scaling>
        <c:delete val="0"/>
        <c:axPos val="l"/>
        <c:majorGridlines/>
        <c:numFmt formatCode="General" sourceLinked="1"/>
        <c:majorTickMark val="out"/>
        <c:minorTickMark val="none"/>
        <c:tickLblPos val="nextTo"/>
        <c:crossAx val="3099558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443DD1E9-373E-4546-AEF7-A8323C6F19C1}" type="datetimeFigureOut">
              <a:rPr lang="en-US" smtClean="0"/>
              <a:pPr/>
              <a:t>9/3/2014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E34B1CC-39E3-4A7E-A15F-DC4711D0D265}" type="slidenum">
              <a:rPr lang="en-US" smtClean="0"/>
              <a:pPr/>
              <a:t>‹#›</a:t>
            </a:fld>
            <a:endParaRPr lang="en-US"/>
          </a:p>
        </p:txBody>
      </p:sp>
    </p:spTree>
    <p:extLst>
      <p:ext uri="{BB962C8B-B14F-4D97-AF65-F5344CB8AC3E}">
        <p14:creationId xmlns:p14="http://schemas.microsoft.com/office/powerpoint/2010/main" val="1845589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B2BB6C2-F5C4-49BC-BD78-FC7E7B1E650B}" type="datetimeFigureOut">
              <a:rPr lang="en-US" smtClean="0"/>
              <a:pPr/>
              <a:t>9/3/2014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3F5A8CD-32A9-4972-A31B-86080B7BBAE7}" type="slidenum">
              <a:rPr lang="en-US" smtClean="0"/>
              <a:pPr/>
              <a:t>‹#›</a:t>
            </a:fld>
            <a:endParaRPr lang="en-US"/>
          </a:p>
        </p:txBody>
      </p:sp>
    </p:spTree>
    <p:extLst>
      <p:ext uri="{BB962C8B-B14F-4D97-AF65-F5344CB8AC3E}">
        <p14:creationId xmlns:p14="http://schemas.microsoft.com/office/powerpoint/2010/main" val="18050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a:t>
            </a:fld>
            <a:endParaRPr lang="en-US"/>
          </a:p>
        </p:txBody>
      </p:sp>
    </p:spTree>
    <p:extLst>
      <p:ext uri="{BB962C8B-B14F-4D97-AF65-F5344CB8AC3E}">
        <p14:creationId xmlns:p14="http://schemas.microsoft.com/office/powerpoint/2010/main" val="4103012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buFont typeface="Wingdings" pitchFamily="2" charset="2"/>
              <a:buChar char="q"/>
            </a:pPr>
            <a:r>
              <a:rPr lang="en-US" sz="1200" b="1" dirty="0" smtClean="0"/>
              <a:t>Description of</a:t>
            </a:r>
            <a:r>
              <a:rPr lang="en-US" sz="1200" b="1" baseline="0" dirty="0" smtClean="0"/>
              <a:t> all promotional methods, and explanation of why each method  will appeal to you target market</a:t>
            </a:r>
          </a:p>
          <a:p>
            <a:pPr marL="231775" indent="-231775">
              <a:buFont typeface="Wingdings" pitchFamily="2" charset="2"/>
              <a:buChar char="q"/>
            </a:pPr>
            <a:r>
              <a:rPr lang="en-US" sz="1200" b="1" baseline="0" dirty="0" smtClean="0"/>
              <a:t>Description of all selling strategies and platforms and explanation of why each strategy  and platform will be effective</a:t>
            </a:r>
            <a:endParaRPr lang="en-US" sz="1200" b="1"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16</a:t>
            </a:fld>
            <a:endParaRPr lang="en-US"/>
          </a:p>
        </p:txBody>
      </p:sp>
    </p:spTree>
    <p:extLst>
      <p:ext uri="{BB962C8B-B14F-4D97-AF65-F5344CB8AC3E}">
        <p14:creationId xmlns:p14="http://schemas.microsoft.com/office/powerpoint/2010/main" val="848911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spcAft>
                <a:spcPts val="300"/>
              </a:spcAft>
              <a:buFont typeface="Wingdings" pitchFamily="2" charset="2"/>
              <a:buChar char="q"/>
            </a:pPr>
            <a:r>
              <a:rPr lang="en-US" sz="1200" b="1" dirty="0" smtClean="0"/>
              <a:t>Description of your direct AND </a:t>
            </a:r>
            <a:r>
              <a:rPr lang="en-US" sz="1200" b="1" baseline="0" dirty="0" smtClean="0"/>
              <a:t>indirect </a:t>
            </a:r>
            <a:r>
              <a:rPr lang="en-US" sz="1200" b="1" dirty="0" smtClean="0"/>
              <a:t>competitors’ strengths and weaknesses.</a:t>
            </a:r>
          </a:p>
          <a:p>
            <a:pPr marL="231775" indent="-231775">
              <a:spcAft>
                <a:spcPts val="300"/>
              </a:spcAft>
              <a:buFont typeface="Wingdings" pitchFamily="2" charset="2"/>
              <a:buChar char="q"/>
            </a:pPr>
            <a:r>
              <a:rPr lang="en-US" sz="1200" b="1" dirty="0" smtClean="0"/>
              <a:t>Clear</a:t>
            </a:r>
            <a:r>
              <a:rPr lang="en-US" sz="1200" b="1" baseline="0" dirty="0" smtClean="0"/>
              <a:t> description of your competitive advantage and how it “corrects” what your competitors don’t do well</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i="0" u="none" baseline="0" dirty="0" smtClean="0"/>
              <a:t>Testimonials from people who have used your product or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i="0" u="none" baseline="0" dirty="0" smtClean="0"/>
              <a:t>Complaints from people who have used your competitors’ product or service*</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18</a:t>
            </a:fld>
            <a:endParaRPr lang="en-US"/>
          </a:p>
        </p:txBody>
      </p:sp>
    </p:spTree>
    <p:extLst>
      <p:ext uri="{BB962C8B-B14F-4D97-AF65-F5344CB8AC3E}">
        <p14:creationId xmlns:p14="http://schemas.microsoft.com/office/powerpoint/2010/main" val="1907947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Compelling</a:t>
            </a:r>
            <a:r>
              <a:rPr lang="en-US" sz="1200" b="1" baseline="0" dirty="0" smtClean="0"/>
              <a:t> explanation of your relevant accomplishments, group affiliations, leadership positions, and past experiences which will convince judges you’re capable of staring and running your business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20</a:t>
            </a:fld>
            <a:endParaRPr lang="en-US"/>
          </a:p>
        </p:txBody>
      </p:sp>
    </p:spTree>
    <p:extLst>
      <p:ext uri="{BB962C8B-B14F-4D97-AF65-F5344CB8AC3E}">
        <p14:creationId xmlns:p14="http://schemas.microsoft.com/office/powerpoint/2010/main" val="2763692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Explanation of how you estimated your sales figures (market analysis, maximum capacity, breakeven units, and seasonality)</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22</a:t>
            </a:fld>
            <a:endParaRPr lang="en-US"/>
          </a:p>
        </p:txBody>
      </p:sp>
    </p:spTree>
    <p:extLst>
      <p:ext uri="{BB962C8B-B14F-4D97-AF65-F5344CB8AC3E}">
        <p14:creationId xmlns:p14="http://schemas.microsoft.com/office/powerpoint/2010/main" val="412483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buFont typeface="Wingdings" pitchFamily="2" charset="2"/>
              <a:buChar char="q"/>
            </a:pPr>
            <a:r>
              <a:rPr lang="en-US" sz="1200" b="1" dirty="0" smtClean="0"/>
              <a:t>Explanation</a:t>
            </a:r>
            <a:r>
              <a:rPr lang="en-US" sz="1200" b="1" baseline="0" dirty="0" smtClean="0"/>
              <a:t> of the materials and capital needed to start your business</a:t>
            </a:r>
          </a:p>
          <a:p>
            <a:pPr marL="231775" indent="-231775">
              <a:buFont typeface="Wingdings" pitchFamily="2" charset="2"/>
              <a:buChar char="q"/>
            </a:pPr>
            <a:r>
              <a:rPr lang="en-US" sz="1200" b="1" baseline="0" dirty="0" smtClean="0"/>
              <a:t>Explanation of why your business is a good investment opportunity</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24</a:t>
            </a:fld>
            <a:endParaRPr lang="en-US"/>
          </a:p>
        </p:txBody>
      </p:sp>
    </p:spTree>
    <p:extLst>
      <p:ext uri="{BB962C8B-B14F-4D97-AF65-F5344CB8AC3E}">
        <p14:creationId xmlns:p14="http://schemas.microsoft.com/office/powerpoint/2010/main" val="1648087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Compelling</a:t>
            </a:r>
            <a:r>
              <a:rPr lang="en-US" sz="1200" b="1" baseline="0" dirty="0" smtClean="0"/>
              <a:t> explanation of your future plans that shows investors you understand the opportunities for growth in the long term.</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63692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indent="-231775">
              <a:spcAft>
                <a:spcPts val="300"/>
              </a:spcAft>
              <a:buFont typeface="Wingdings" pitchFamily="2" charset="2"/>
              <a:buChar char="q"/>
            </a:pPr>
            <a:r>
              <a:rPr lang="en-US" sz="1200" b="1" dirty="0" smtClean="0"/>
              <a:t>Business name</a:t>
            </a:r>
          </a:p>
          <a:p>
            <a:pPr marL="231775" indent="-231775">
              <a:spcAft>
                <a:spcPts val="300"/>
              </a:spcAft>
              <a:buFont typeface="Wingdings" pitchFamily="2" charset="2"/>
              <a:buChar char="q"/>
            </a:pPr>
            <a:r>
              <a:rPr lang="en-US" sz="1200" b="1" dirty="0" smtClean="0"/>
              <a:t>Your name</a:t>
            </a:r>
            <a:endParaRPr lang="en-US" sz="1200" b="0" dirty="0" smtClean="0"/>
          </a:p>
          <a:p>
            <a:pPr marL="231775" indent="-231775">
              <a:spcAft>
                <a:spcPts val="300"/>
              </a:spcAft>
              <a:buFont typeface="Wingdings" pitchFamily="2" charset="2"/>
              <a:buChar char="q"/>
            </a:pPr>
            <a:r>
              <a:rPr lang="en-US" sz="1200" b="0" dirty="0" smtClean="0"/>
              <a:t>Slogan*</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28</a:t>
            </a:fld>
            <a:endParaRPr lang="en-US"/>
          </a:p>
        </p:txBody>
      </p:sp>
    </p:spTree>
    <p:extLst>
      <p:ext uri="{BB962C8B-B14F-4D97-AF65-F5344CB8AC3E}">
        <p14:creationId xmlns:p14="http://schemas.microsoft.com/office/powerpoint/2010/main" val="2309011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300"/>
              </a:spcAft>
              <a:buFont typeface="Wingdings" pitchFamily="2" charset="2"/>
              <a:buNone/>
            </a:pPr>
            <a:r>
              <a:rPr lang="en-US" sz="1200" b="1" dirty="0" smtClean="0"/>
              <a:t>Include in Remarks</a:t>
            </a:r>
          </a:p>
          <a:p>
            <a:pPr marL="231775" indent="-231775">
              <a:spcAft>
                <a:spcPts val="300"/>
              </a:spcAft>
              <a:buFont typeface="Wingdings" pitchFamily="2" charset="2"/>
              <a:buChar char="q"/>
            </a:pPr>
            <a:r>
              <a:rPr lang="en-US" sz="1200" b="1" dirty="0" smtClean="0"/>
              <a:t>Business name</a:t>
            </a:r>
          </a:p>
          <a:p>
            <a:pPr marL="231775" indent="-231775">
              <a:spcAft>
                <a:spcPts val="300"/>
              </a:spcAft>
              <a:buFont typeface="Wingdings" pitchFamily="2" charset="2"/>
              <a:buChar char="q"/>
            </a:pPr>
            <a:r>
              <a:rPr lang="en-US" sz="1200" b="1" dirty="0" smtClean="0"/>
              <a:t>Your name</a:t>
            </a:r>
            <a:endParaRPr lang="en-US" sz="1200" b="0" dirty="0" smtClean="0"/>
          </a:p>
          <a:p>
            <a:pPr marL="231775" indent="-231775">
              <a:spcAft>
                <a:spcPts val="300"/>
              </a:spcAft>
              <a:buFont typeface="Wingdings" pitchFamily="2" charset="2"/>
              <a:buChar char="q"/>
            </a:pPr>
            <a:r>
              <a:rPr lang="en-US" sz="1200" b="0" dirty="0" smtClean="0"/>
              <a:t>Slogan*</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2</a:t>
            </a:fld>
            <a:endParaRPr lang="en-US"/>
          </a:p>
        </p:txBody>
      </p:sp>
    </p:spTree>
    <p:extLst>
      <p:ext uri="{BB962C8B-B14F-4D97-AF65-F5344CB8AC3E}">
        <p14:creationId xmlns:p14="http://schemas.microsoft.com/office/powerpoint/2010/main" val="235060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Engaging</a:t>
            </a:r>
            <a:r>
              <a:rPr lang="en-US" sz="1200" b="1" baseline="0" dirty="0" smtClean="0"/>
              <a:t> description of the problem or unmet need that your business will fulfill</a:t>
            </a:r>
            <a:endParaRPr lang="en-US" sz="1200"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extLst>
      <p:ext uri="{BB962C8B-B14F-4D97-AF65-F5344CB8AC3E}">
        <p14:creationId xmlns:p14="http://schemas.microsoft.com/office/powerpoint/2010/main" val="4202004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Engaging</a:t>
            </a:r>
            <a:r>
              <a:rPr lang="en-US" sz="1200" b="1" baseline="0" dirty="0" smtClean="0"/>
              <a:t> description of how your business solves the problem or unmet need</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Explanation of how you came up with your business idea*</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Engaging description of your products features and benefits*</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The</a:t>
            </a:r>
            <a:r>
              <a:rPr lang="en-US" sz="1200" b="1" baseline="0" dirty="0" smtClean="0"/>
              <a:t> mission statement for the business that provides a guiding vision for the company, and summarizes the problem/solution slides.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An e</a:t>
            </a:r>
            <a:r>
              <a:rPr lang="en-US" sz="1200" b="1" dirty="0" smtClean="0"/>
              <a:t>ngaging</a:t>
            </a:r>
            <a:r>
              <a:rPr lang="en-US" sz="1200" b="1" baseline="0" dirty="0" smtClean="0"/>
              <a:t> description of how the business plans on integrating socially responsible practices into your business model.</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Explanation of how you came up with your business idea*</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Engaging description of your products features and benefits*</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Engaging description of your products features and benefits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baseline="0" dirty="0" smtClean="0"/>
              <a:t>Explanation of how you create your product or deliver your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0" i="0" u="none" baseline="0" dirty="0" smtClean="0"/>
              <a:t>Testimonials from people who have used your product or service*</a:t>
            </a:r>
            <a:endParaRPr lang="en-US" sz="1200" b="0" baseline="0" dirty="0" smtClean="0"/>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10</a:t>
            </a:fld>
            <a:endParaRPr lang="en-US"/>
          </a:p>
        </p:txBody>
      </p:sp>
    </p:spTree>
    <p:extLst>
      <p:ext uri="{BB962C8B-B14F-4D97-AF65-F5344CB8AC3E}">
        <p14:creationId xmlns:p14="http://schemas.microsoft.com/office/powerpoint/2010/main" val="331411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Definition</a:t>
            </a:r>
            <a:r>
              <a:rPr lang="en-US" sz="1200" b="1" baseline="0" dirty="0" smtClean="0"/>
              <a:t> of one unit</a:t>
            </a:r>
            <a:endParaRPr lang="en-US" sz="1200" b="1" dirty="0" smtClean="0"/>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dirty="0" smtClean="0"/>
              <a:t>Compelling explanation of how you </a:t>
            </a:r>
            <a:r>
              <a:rPr lang="en-US" sz="1200" b="1" baseline="0" dirty="0" smtClean="0"/>
              <a:t>would be able to put your business plan into action if given the chance (production process or how to  acquire and retain customers)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COGS or COSS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EOU</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Explain what your biggest/most important fixed and variable expenses.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200" b="1" baseline="0" dirty="0" smtClean="0"/>
              <a:t>Breakeven Units</a:t>
            </a:r>
          </a:p>
          <a:p>
            <a:pPr marL="0" indent="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12</a:t>
            </a:fld>
            <a:endParaRPr lang="en-US"/>
          </a:p>
        </p:txBody>
      </p:sp>
    </p:spTree>
    <p:extLst>
      <p:ext uri="{BB962C8B-B14F-4D97-AF65-F5344CB8AC3E}">
        <p14:creationId xmlns:p14="http://schemas.microsoft.com/office/powerpoint/2010/main" val="2315967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name and size of your industry</a:t>
            </a:r>
          </a:p>
          <a:p>
            <a:pPr marL="231775" indent="-231775">
              <a:spcAft>
                <a:spcPts val="300"/>
              </a:spcAft>
              <a:buFont typeface="Wingdings" pitchFamily="2" charset="2"/>
              <a:buChar char="q"/>
            </a:pPr>
            <a:r>
              <a:rPr lang="en-US" sz="1500" b="1" dirty="0" smtClean="0">
                <a:solidFill>
                  <a:schemeClr val="tx1"/>
                </a:solidFill>
              </a:rPr>
              <a:t>Description</a:t>
            </a:r>
            <a:r>
              <a:rPr lang="en-US" sz="1500" b="1" baseline="0" dirty="0" smtClean="0">
                <a:solidFill>
                  <a:schemeClr val="tx1"/>
                </a:solidFill>
              </a:rPr>
              <a:t> of consumers in your target market segment; organized in the chart by demographics, </a:t>
            </a:r>
            <a:r>
              <a:rPr lang="en-US" sz="1500" b="1" baseline="0" dirty="0" err="1" smtClean="0">
                <a:solidFill>
                  <a:schemeClr val="tx1"/>
                </a:solidFill>
              </a:rPr>
              <a:t>geographics</a:t>
            </a:r>
            <a:r>
              <a:rPr lang="en-US" sz="1500" b="1" baseline="0" dirty="0" smtClean="0">
                <a:solidFill>
                  <a:schemeClr val="tx1"/>
                </a:solidFill>
              </a:rPr>
              <a:t>, psychographics, and buying patterns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size of your target market; using the funnel to organize your market research data. Reminder: </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Total Population should include EVERYONE who is a potential customer and/or lives in a specific geographic area, and should come from your secondary research.</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Target Market Population is the number of people in the identified target market segment within the Total Population.</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Market Size should be a percentage of the Target Market Population based on your primary research.</a:t>
            </a:r>
          </a:p>
          <a:p>
            <a:pPr marL="231775" indent="-231775">
              <a:spcAft>
                <a:spcPts val="300"/>
              </a:spcAft>
              <a:buFont typeface="Wingdings" pitchFamily="2" charset="2"/>
              <a:buChar char="q"/>
            </a:pPr>
            <a:r>
              <a:rPr lang="en-US" sz="1500" baseline="0" dirty="0" smtClean="0">
                <a:solidFill>
                  <a:schemeClr val="tx1"/>
                </a:solidFill>
              </a:rPr>
              <a:t>Customer surveys and  other market research*</a:t>
            </a:r>
          </a:p>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14</a:t>
            </a:fld>
            <a:endParaRPr lang="en-US"/>
          </a:p>
        </p:txBody>
      </p:sp>
    </p:spTree>
    <p:extLst>
      <p:ext uri="{BB962C8B-B14F-4D97-AF65-F5344CB8AC3E}">
        <p14:creationId xmlns:p14="http://schemas.microsoft.com/office/powerpoint/2010/main" val="1311128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3F5A8CD-32A9-4972-A31B-86080B7BBAE7}" type="slidenum">
              <a:rPr lang="en-US" smtClean="0"/>
              <a:pPr/>
              <a:t>15</a:t>
            </a:fld>
            <a:endParaRPr lang="en-US"/>
          </a:p>
        </p:txBody>
      </p:sp>
    </p:spTree>
    <p:extLst>
      <p:ext uri="{BB962C8B-B14F-4D97-AF65-F5344CB8AC3E}">
        <p14:creationId xmlns:p14="http://schemas.microsoft.com/office/powerpoint/2010/main" val="264718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882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3913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6168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2888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348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0862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386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3405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840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7266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958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42970B-D3F7-455B-B431-EE4D6888DE51}"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42970B-D3F7-455B-B431-EE4D6888DE51}"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42970B-D3F7-455B-B431-EE4D6888DE51}" type="datetimeFigureOut">
              <a:rPr lang="en-US" smtClean="0"/>
              <a:pPr/>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42970B-D3F7-455B-B431-EE4D6888DE51}" type="datetimeFigureOut">
              <a:rPr lang="en-US" smtClean="0"/>
              <a:pPr/>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2970B-D3F7-455B-B431-EE4D6888DE51}" type="datetimeFigureOut">
              <a:rPr lang="en-US" smtClean="0"/>
              <a:pPr/>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42970B-D3F7-455B-B431-EE4D6888DE51}"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pPr/>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2970B-D3F7-455B-B431-EE4D6888DE51}" type="datetimeFigureOut">
              <a:rPr lang="en-US" smtClean="0">
                <a:solidFill>
                  <a:prstClr val="black">
                    <a:tint val="75000"/>
                  </a:prstClr>
                </a:solidFill>
              </a:rPr>
              <a:pPr/>
              <a:t>9/3/2014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05719-60C6-4F50-8ADE-5A9206F1B5F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6473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t>Instructions</a:t>
            </a:r>
            <a:endParaRPr lang="en-US" dirty="0"/>
          </a:p>
        </p:txBody>
      </p:sp>
      <p:grpSp>
        <p:nvGrpSpPr>
          <p:cNvPr id="9" name="Group 8"/>
          <p:cNvGrpSpPr/>
          <p:nvPr/>
        </p:nvGrpSpPr>
        <p:grpSpPr>
          <a:xfrm>
            <a:off x="6536202" y="-51850"/>
            <a:ext cx="2605236" cy="1917700"/>
            <a:chOff x="6536202" y="-51850"/>
            <a:chExt cx="2605236" cy="1917700"/>
          </a:xfrm>
        </p:grpSpPr>
        <p:sp>
          <p:nvSpPr>
            <p:cNvPr id="5"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6"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sp>
        <p:nvSpPr>
          <p:cNvPr id="11" name="16-Point Star 10"/>
          <p:cNvSpPr/>
          <p:nvPr/>
        </p:nvSpPr>
        <p:spPr>
          <a:xfrm>
            <a:off x="0" y="5181600"/>
            <a:ext cx="3276600" cy="1981200"/>
          </a:xfrm>
          <a:prstGeom prst="star16">
            <a:avLst/>
          </a:prstGeom>
          <a:solidFill>
            <a:schemeClr val="accent2">
              <a:lumMod val="60000"/>
              <a:lumOff val="40000"/>
            </a:schemeClr>
          </a:solidFill>
          <a:ln w="38100">
            <a:solidFill>
              <a:schemeClr val="accent2">
                <a:lumMod val="75000"/>
              </a:schemeClr>
            </a:solidFill>
          </a:ln>
          <a:effectLst>
            <a:glow rad="101600">
              <a:schemeClr val="bg1">
                <a:lumMod val="75000"/>
                <a:lumOff val="25000"/>
                <a:alpha val="40000"/>
              </a:schemeClr>
            </a:glow>
            <a:outerShdw blurRad="190500" dist="228600" dir="2700000" sy="90000" rotWithShape="0">
              <a:srgbClr val="000000">
                <a:alpha val="25500"/>
              </a:srgbClr>
            </a:outerShdw>
          </a:effectLst>
        </p:spPr>
        <p:style>
          <a:lnRef idx="0">
            <a:schemeClr val="accent1"/>
          </a:lnRef>
          <a:fillRef idx="3">
            <a:schemeClr val="accent1"/>
          </a:fillRef>
          <a:effectRef idx="3">
            <a:schemeClr val="accent1"/>
          </a:effectRef>
          <a:fontRef idx="minor">
            <a:schemeClr val="lt1"/>
          </a:fontRef>
        </p:style>
        <p:txBody>
          <a:bodyPr anchor="ctr"/>
          <a:lstStyle/>
          <a:p>
            <a:pPr algn="ctr">
              <a:spcBef>
                <a:spcPts val="0"/>
              </a:spcBef>
              <a:buClr>
                <a:srgbClr val="984807"/>
              </a:buClr>
              <a:buSzPct val="80000"/>
              <a:defRPr/>
            </a:pPr>
            <a:r>
              <a:rPr lang="en-US" sz="1600" b="1" dirty="0">
                <a:solidFill>
                  <a:schemeClr val="tx1"/>
                </a:solidFill>
                <a:latin typeface="Arial" pitchFamily="34" charset="0"/>
                <a:ea typeface="ＭＳ Ｐゴシック" pitchFamily="34" charset="-128"/>
                <a:cs typeface="Arial" pitchFamily="34" charset="0"/>
              </a:rPr>
              <a:t>Read </a:t>
            </a:r>
            <a:r>
              <a:rPr lang="en-US" sz="1600" b="1" dirty="0" smtClean="0">
                <a:solidFill>
                  <a:schemeClr val="tx1"/>
                </a:solidFill>
                <a:latin typeface="Arial" pitchFamily="34" charset="0"/>
                <a:ea typeface="ＭＳ Ｐゴシック" pitchFamily="34" charset="-128"/>
                <a:cs typeface="Arial" pitchFamily="34" charset="0"/>
              </a:rPr>
              <a:t>notes section for what to include in your remarks</a:t>
            </a:r>
            <a:r>
              <a:rPr lang="en-US" sz="1900" b="1" dirty="0" smtClean="0">
                <a:solidFill>
                  <a:schemeClr val="tx1"/>
                </a:solidFill>
                <a:latin typeface="Arial" pitchFamily="34" charset="0"/>
                <a:ea typeface="ＭＳ Ｐゴシック" pitchFamily="34" charset="-128"/>
                <a:cs typeface="Arial" pitchFamily="34" charset="0"/>
              </a:rPr>
              <a:t>!</a:t>
            </a:r>
            <a:endParaRPr lang="en-US" sz="1900" b="1" dirty="0">
              <a:solidFill>
                <a:schemeClr val="tx1"/>
              </a:solidFill>
              <a:latin typeface="Arial" pitchFamily="34" charset="0"/>
              <a:ea typeface="ＭＳ Ｐゴシック" pitchFamily="34" charset="-128"/>
              <a:cs typeface="Arial" pitchFamily="34" charset="0"/>
            </a:endParaRPr>
          </a:p>
        </p:txBody>
      </p:sp>
      <p:sp>
        <p:nvSpPr>
          <p:cNvPr id="2" name="Content Placeholder 1"/>
          <p:cNvSpPr>
            <a:spLocks noGrp="1"/>
          </p:cNvSpPr>
          <p:nvPr>
            <p:ph idx="1"/>
          </p:nvPr>
        </p:nvSpPr>
        <p:spPr/>
        <p:txBody>
          <a:bodyPr/>
          <a:lstStyle/>
          <a:p>
            <a:r>
              <a:rPr lang="en-US" dirty="0" smtClean="0"/>
              <a:t>Read the purpose of each slide </a:t>
            </a:r>
          </a:p>
          <a:p>
            <a:r>
              <a:rPr lang="en-US" dirty="0" smtClean="0"/>
              <a:t>Be sure to include everything in bold on the slide.</a:t>
            </a:r>
          </a:p>
          <a:p>
            <a:r>
              <a:rPr lang="en-US" dirty="0" smtClean="0"/>
              <a:t>Delete all instructional slides. You only need your completed slides</a:t>
            </a:r>
            <a:endParaRPr lang="en-US" dirty="0"/>
          </a:p>
          <a:p>
            <a:r>
              <a:rPr lang="en-US" dirty="0" smtClean="0"/>
              <a:t>Make this plan </a:t>
            </a:r>
            <a:r>
              <a:rPr lang="en-US" i="1" dirty="0" smtClean="0"/>
              <a:t>yours </a:t>
            </a:r>
            <a:r>
              <a:rPr lang="en-US" dirty="0" smtClean="0"/>
              <a:t>customize and include information that helps you tell your story!</a:t>
            </a:r>
          </a:p>
          <a:p>
            <a:pPr marL="0" indent="0">
              <a:buNone/>
            </a:pP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100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Description of Product/Service]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4305673"/>
              </p:ext>
            </p:extLst>
          </p:nvPr>
        </p:nvGraphicFramePr>
        <p:xfrm>
          <a:off x="914400" y="1524001"/>
          <a:ext cx="7315200" cy="4221479"/>
        </p:xfrm>
        <a:graphic>
          <a:graphicData uri="http://schemas.openxmlformats.org/drawingml/2006/table">
            <a:tbl>
              <a:tblPr firstRow="1" bandRow="1">
                <a:tableStyleId>{5940675A-B579-460E-94D1-54222C63F5DA}</a:tableStyleId>
              </a:tblPr>
              <a:tblGrid>
                <a:gridCol w="7315200"/>
              </a:tblGrid>
              <a:tr h="264241">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341119">
                <a:tc>
                  <a:txBody>
                    <a:bodyPr/>
                    <a:lstStyle/>
                    <a:p>
                      <a:pPr algn="l"/>
                      <a:r>
                        <a:rPr lang="en-US" sz="1600" b="0" dirty="0" smtClean="0">
                          <a:solidFill>
                            <a:schemeClr val="tx1"/>
                          </a:solidFill>
                        </a:rPr>
                        <a:t>This slide is meant</a:t>
                      </a:r>
                      <a:r>
                        <a:rPr lang="en-US" sz="1600" b="0" baseline="0" dirty="0" smtClean="0">
                          <a:solidFill>
                            <a:schemeClr val="tx1"/>
                          </a:solidFill>
                        </a:rPr>
                        <a:t> to thoroughly explain what your product or service is, what its special features are, and how these features benefit the target consumer.  While the previous slide focused on the solution to a problem, this slide enumerates any other important details the judges should know about your product or service.</a:t>
                      </a:r>
                      <a:endParaRPr lang="en-US" sz="1600" b="1" dirty="0">
                        <a:solidFill>
                          <a:schemeClr val="bg1"/>
                        </a:solidFill>
                      </a:endParaRPr>
                    </a:p>
                  </a:txBody>
                  <a:tcPr>
                    <a:solidFill>
                      <a:schemeClr val="bg1">
                        <a:lumMod val="95000"/>
                      </a:schemeClr>
                    </a:solidFill>
                  </a:tcPr>
                </a:tc>
              </a:tr>
              <a:tr h="264241">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8745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dirty="0" smtClean="0"/>
                        <a:t>Bulleted</a:t>
                      </a:r>
                      <a:r>
                        <a:rPr lang="en-US" sz="1600" b="1" i="0" baseline="0" dirty="0" smtClean="0"/>
                        <a:t> description, images, or video  that highlights your product or service’s features and benefits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(Services) Bulleted explanation or graphic that describes how you deliver your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Pictures of your product or you executing your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Testimonials from people who have used your product or service*</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73957">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6019800"/>
            <a:ext cx="1592998" cy="8382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[Description of Product/Service]</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Business Model]</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63127184"/>
              </p:ext>
            </p:extLst>
          </p:nvPr>
        </p:nvGraphicFramePr>
        <p:xfrm>
          <a:off x="914400" y="1447800"/>
          <a:ext cx="7239000" cy="3840480"/>
        </p:xfrm>
        <a:graphic>
          <a:graphicData uri="http://schemas.openxmlformats.org/drawingml/2006/table">
            <a:tbl>
              <a:tblPr firstRow="1" bandRow="1">
                <a:tableStyleId>{5940675A-B579-460E-94D1-54222C63F5DA}</a:tableStyleId>
              </a:tblPr>
              <a:tblGrid>
                <a:gridCol w="7239000"/>
              </a:tblGrid>
              <a:tr h="245545">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188720">
                <a:tc>
                  <a:txBody>
                    <a:bodyPr/>
                    <a:lstStyle/>
                    <a:p>
                      <a:pPr algn="l"/>
                      <a:r>
                        <a:rPr lang="en-US" sz="1600" b="0" dirty="0" smtClean="0">
                          <a:solidFill>
                            <a:schemeClr val="tx1"/>
                          </a:solidFill>
                        </a:rPr>
                        <a:t>This slide is meant</a:t>
                      </a:r>
                      <a:r>
                        <a:rPr lang="en-US" sz="1600" b="0" baseline="0" dirty="0" smtClean="0">
                          <a:solidFill>
                            <a:schemeClr val="tx1"/>
                          </a:solidFill>
                        </a:rPr>
                        <a:t> to show two things:  First, that you can feasibly produce your product or execute your service in a cost efficient and time efficient manner.  Second, that your business’ product or service adds value enough value to someone’s life that they’re willing to pay your for it.</a:t>
                      </a:r>
                      <a:endParaRPr lang="en-US" sz="1600" b="1" dirty="0">
                        <a:solidFill>
                          <a:schemeClr val="bg1"/>
                        </a:solidFill>
                      </a:endParaRPr>
                    </a:p>
                  </a:txBody>
                  <a:tcPr>
                    <a:solidFill>
                      <a:schemeClr val="bg1">
                        <a:lumMod val="95000"/>
                      </a:schemeClr>
                    </a:solidFill>
                  </a:tcPr>
                </a:tc>
              </a:tr>
              <a:tr h="245545">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6459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u="none" baseline="0" dirty="0" smtClean="0"/>
                        <a:t>Definition of one unit</a:t>
                      </a:r>
                    </a:p>
                    <a:p>
                      <a:pPr marL="231775" indent="-231775">
                        <a:spcAft>
                          <a:spcPts val="300"/>
                        </a:spcAft>
                        <a:buFont typeface="Wingdings" pitchFamily="2" charset="2"/>
                        <a:buChar char="q"/>
                      </a:pPr>
                      <a:r>
                        <a:rPr lang="en-US" sz="1600" b="1" baseline="0" dirty="0" smtClean="0"/>
                        <a:t>COGS or COSS</a:t>
                      </a:r>
                    </a:p>
                    <a:p>
                      <a:pPr marL="231775" indent="-231775">
                        <a:spcAft>
                          <a:spcPts val="300"/>
                        </a:spcAft>
                        <a:buFont typeface="Wingdings" pitchFamily="2" charset="2"/>
                        <a:buChar char="q"/>
                      </a:pPr>
                      <a:r>
                        <a:rPr lang="en-US" sz="1600" b="1" baseline="0" dirty="0" smtClean="0"/>
                        <a:t>EOU</a:t>
                      </a:r>
                    </a:p>
                    <a:p>
                      <a:pPr marL="231775" indent="-231775">
                        <a:spcAft>
                          <a:spcPts val="300"/>
                        </a:spcAft>
                        <a:buFont typeface="Wingdings" pitchFamily="2" charset="2"/>
                        <a:buChar char="q"/>
                      </a:pPr>
                      <a:r>
                        <a:rPr lang="en-US" sz="1600" b="1" baseline="0" dirty="0" smtClean="0"/>
                        <a:t>Description of Fixed and Variable Expenses</a:t>
                      </a:r>
                    </a:p>
                    <a:p>
                      <a:pPr marL="231775" indent="-231775">
                        <a:spcAft>
                          <a:spcPts val="300"/>
                        </a:spcAft>
                        <a:buFont typeface="Wingdings" pitchFamily="2" charset="2"/>
                        <a:buChar char="q"/>
                      </a:pPr>
                      <a:r>
                        <a:rPr lang="en-US" sz="1600" b="1" baseline="0" dirty="0" smtClean="0"/>
                        <a:t>Breakeven Units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54574">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1143000"/>
          </a:xfrm>
        </p:spPr>
        <p:txBody>
          <a:bodyPr/>
          <a:lstStyle/>
          <a:p>
            <a:r>
              <a:rPr lang="en-US" dirty="0" smtClean="0"/>
              <a:t>[Business Model]</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26787989"/>
              </p:ext>
            </p:extLst>
          </p:nvPr>
        </p:nvGraphicFramePr>
        <p:xfrm>
          <a:off x="5181600" y="1066797"/>
          <a:ext cx="3733802" cy="5516880"/>
        </p:xfrm>
        <a:graphic>
          <a:graphicData uri="http://schemas.openxmlformats.org/drawingml/2006/table">
            <a:tbl>
              <a:tblPr firstRow="1" bandRow="1">
                <a:tableStyleId>{073A0DAA-6AF3-43AB-8588-CEC1D06C72B9}</a:tableStyleId>
              </a:tblPr>
              <a:tblGrid>
                <a:gridCol w="1866901"/>
                <a:gridCol w="1866901"/>
              </a:tblGrid>
              <a:tr h="21899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Description</a:t>
                      </a:r>
                      <a:r>
                        <a:rPr lang="en-US" sz="1600" b="1" baseline="0" dirty="0" smtClean="0"/>
                        <a:t> of Expenses</a:t>
                      </a:r>
                      <a:endParaRPr lang="en-US" sz="1600" b="1" dirty="0" smtClean="0"/>
                    </a:p>
                    <a:p>
                      <a:pPr algn="ctr"/>
                      <a:endParaRPr lang="en-US" sz="1600" b="1" dirty="0"/>
                    </a:p>
                  </a:txBody>
                  <a:tcPr/>
                </a:tc>
                <a:tc hMerge="1">
                  <a:txBody>
                    <a:bodyPr/>
                    <a:lstStyle/>
                    <a:p>
                      <a:pPr algn="ctr"/>
                      <a:endParaRPr lang="en-US" sz="1600" b="1" dirty="0"/>
                    </a:p>
                  </a:txBody>
                  <a:tcPr/>
                </a:tc>
              </a:tr>
              <a:tr h="218993">
                <a:tc>
                  <a:txBody>
                    <a:bodyPr/>
                    <a:lstStyle/>
                    <a:p>
                      <a:pPr algn="ctr"/>
                      <a:r>
                        <a:rPr lang="en-US" sz="1600" b="1" dirty="0" smtClean="0"/>
                        <a:t>Variable Material Expenses</a:t>
                      </a:r>
                      <a:endParaRPr lang="en-US" sz="1600" b="1" dirty="0"/>
                    </a:p>
                  </a:txBody>
                  <a:tcPr/>
                </a:tc>
                <a:tc>
                  <a:txBody>
                    <a:bodyPr/>
                    <a:lstStyle/>
                    <a:p>
                      <a:pPr algn="ctr"/>
                      <a:r>
                        <a:rPr lang="en-US" sz="1600" b="1" dirty="0" smtClean="0"/>
                        <a:t>Total:  $</a:t>
                      </a:r>
                      <a:endParaRPr lang="en-US" sz="1600" b="1" dirty="0"/>
                    </a:p>
                  </a:txBody>
                  <a:tcPr/>
                </a:tc>
              </a:tr>
              <a:tr h="218993">
                <a:tc>
                  <a:txBody>
                    <a:bodyPr/>
                    <a:lstStyle/>
                    <a:p>
                      <a:pPr algn="ctr"/>
                      <a:r>
                        <a:rPr lang="en-US" sz="1600" b="0" dirty="0" smtClean="0"/>
                        <a:t>Item</a:t>
                      </a:r>
                      <a:endParaRPr lang="en-US" sz="1600" b="0" dirty="0"/>
                    </a:p>
                  </a:txBody>
                  <a:tcPr/>
                </a:tc>
                <a:tc>
                  <a:txBody>
                    <a:bodyPr/>
                    <a:lstStyle/>
                    <a:p>
                      <a:pPr algn="ctr"/>
                      <a:r>
                        <a:rPr lang="en-US" sz="1600" b="0" dirty="0" smtClean="0"/>
                        <a:t>$</a:t>
                      </a:r>
                      <a:endParaRPr lang="en-US" sz="1600" b="0"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r>
                        <a:rPr lang="en-US" sz="1600" b="1" dirty="0" smtClean="0"/>
                        <a:t>Fixed Expenses</a:t>
                      </a:r>
                      <a:endParaRPr lang="en-US" sz="1600" b="1" dirty="0"/>
                    </a:p>
                  </a:txBody>
                  <a:tcPr/>
                </a:tc>
                <a:tc>
                  <a:txBody>
                    <a:bodyPr/>
                    <a:lstStyle/>
                    <a:p>
                      <a:pPr algn="ctr"/>
                      <a:r>
                        <a:rPr lang="en-US" sz="1600" b="1" dirty="0" smtClean="0"/>
                        <a:t>Total:  $</a:t>
                      </a:r>
                      <a:endParaRPr lang="en-US" sz="1600" b="1" dirty="0"/>
                    </a:p>
                  </a:txBody>
                  <a:tcPr/>
                </a:tc>
              </a:tr>
              <a:tr h="218993">
                <a:tc>
                  <a:txBody>
                    <a:bodyPr/>
                    <a:lstStyle/>
                    <a:p>
                      <a:pPr algn="ctr"/>
                      <a:r>
                        <a:rPr lang="en-US" sz="1600" b="0" dirty="0" smtClean="0"/>
                        <a:t>Item</a:t>
                      </a:r>
                      <a:endParaRPr lang="en-US" sz="1600" b="0" dirty="0"/>
                    </a:p>
                  </a:txBody>
                  <a:tcPr/>
                </a:tc>
                <a:tc>
                  <a:txBody>
                    <a:bodyPr/>
                    <a:lstStyle/>
                    <a:p>
                      <a:pPr algn="ctr"/>
                      <a:r>
                        <a:rPr lang="en-US" sz="1600" b="0" dirty="0" smtClean="0"/>
                        <a:t>$</a:t>
                      </a:r>
                      <a:endParaRPr lang="en-US" sz="1600" b="0"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r h="218993">
                <a:tc>
                  <a:txBody>
                    <a:bodyPr/>
                    <a:lstStyle/>
                    <a:p>
                      <a:pPr algn="ctr"/>
                      <a:endParaRPr lang="en-US" sz="1600" b="1" dirty="0"/>
                    </a:p>
                  </a:txBody>
                  <a:tcPr/>
                </a:tc>
                <a:tc>
                  <a:txBody>
                    <a:bodyPr/>
                    <a:lstStyle/>
                    <a:p>
                      <a:pPr algn="ctr"/>
                      <a:endParaRPr lang="en-US" sz="1600" b="1" dirty="0"/>
                    </a:p>
                  </a:txBody>
                  <a:tcPr/>
                </a:tc>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268890944"/>
              </p:ext>
            </p:extLst>
          </p:nvPr>
        </p:nvGraphicFramePr>
        <p:xfrm>
          <a:off x="304800" y="2057400"/>
          <a:ext cx="4572000" cy="1997062"/>
        </p:xfrm>
        <a:graphic>
          <a:graphicData uri="http://schemas.openxmlformats.org/drawingml/2006/table">
            <a:tbl>
              <a:tblPr/>
              <a:tblGrid>
                <a:gridCol w="2590800"/>
                <a:gridCol w="1066800"/>
                <a:gridCol w="914400"/>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$[value]</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1612">
                <a:tc>
                  <a:txBody>
                    <a:bodyPr/>
                    <a:lstStyle/>
                    <a:p>
                      <a:pPr marL="0" marR="0">
                        <a:spcBef>
                          <a:spcPts val="0"/>
                        </a:spcBef>
                        <a:spcAft>
                          <a:spcPts val="0"/>
                        </a:spcAft>
                      </a:pPr>
                      <a:r>
                        <a:rPr lang="en-US" sz="1600" dirty="0" smtClean="0">
                          <a:latin typeface="Calibri"/>
                          <a:ea typeface="Times New Roman"/>
                          <a:cs typeface="Times New Roman"/>
                        </a:rPr>
                        <a:t>      Cost of var.</a:t>
                      </a:r>
                      <a:r>
                        <a:rPr lang="en-US" sz="1600" baseline="0" dirty="0" smtClean="0">
                          <a:latin typeface="Calibri"/>
                          <a:ea typeface="Times New Roman"/>
                          <a:cs typeface="Times New Roman"/>
                        </a:rPr>
                        <a:t> </a:t>
                      </a:r>
                      <a:r>
                        <a:rPr lang="en-US" sz="1600" dirty="0" smtClean="0">
                          <a:latin typeface="Calibri"/>
                          <a:ea typeface="Times New Roman"/>
                          <a:cs typeface="Times New Roman"/>
                        </a:rPr>
                        <a:t>materials</a:t>
                      </a:r>
                      <a:r>
                        <a:rPr lang="en-US" sz="1600" baseline="0" dirty="0" smtClean="0">
                          <a:latin typeface="Calibri"/>
                          <a:ea typeface="Times New Roman"/>
                          <a:cs typeface="Times New Roman"/>
                        </a:rPr>
                        <a:t> exp.</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$[value]</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$[value]</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30342285"/>
              </p:ext>
            </p:extLst>
          </p:nvPr>
        </p:nvGraphicFramePr>
        <p:xfrm>
          <a:off x="304800" y="1143000"/>
          <a:ext cx="4572000" cy="670560"/>
        </p:xfrm>
        <a:graphic>
          <a:graphicData uri="http://schemas.openxmlformats.org/drawingml/2006/table">
            <a:tbl>
              <a:tblPr firstRow="1" bandRow="1">
                <a:tableStyleId>{5C22544A-7EE6-4342-B048-85BDC9FD1C3A}</a:tableStyleId>
              </a:tblPr>
              <a:tblGrid>
                <a:gridCol w="4572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76385623"/>
              </p:ext>
            </p:extLst>
          </p:nvPr>
        </p:nvGraphicFramePr>
        <p:xfrm>
          <a:off x="304800" y="4495800"/>
          <a:ext cx="4571999" cy="838200"/>
        </p:xfrm>
        <a:graphic>
          <a:graphicData uri="http://schemas.openxmlformats.org/drawingml/2006/table">
            <a:tbl>
              <a:tblPr/>
              <a:tblGrid>
                <a:gridCol w="1518936"/>
                <a:gridCol w="358849"/>
                <a:gridCol w="898071"/>
                <a:gridCol w="408214"/>
                <a:gridCol w="1387929"/>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$[mo</a:t>
                      </a:r>
                      <a:r>
                        <a:rPr lang="en-US" sz="1600" baseline="0" dirty="0" smtClean="0">
                          <a:latin typeface="Calibri"/>
                          <a:ea typeface="Times New Roman"/>
                        </a:rPr>
                        <a:t>nth exp]</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[value]</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[value] units</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$[con</a:t>
                      </a:r>
                      <a:r>
                        <a:rPr lang="en-US" sz="1600" baseline="0" dirty="0" smtClean="0">
                          <a:latin typeface="Calibri"/>
                          <a:ea typeface="Times New Roman"/>
                        </a:rPr>
                        <a:t> margin]</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2962467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Market Analysis]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89741383"/>
              </p:ext>
            </p:extLst>
          </p:nvPr>
        </p:nvGraphicFramePr>
        <p:xfrm>
          <a:off x="927538" y="1277462"/>
          <a:ext cx="7467600" cy="5176678"/>
        </p:xfrm>
        <a:graphic>
          <a:graphicData uri="http://schemas.openxmlformats.org/drawingml/2006/table">
            <a:tbl>
              <a:tblPr firstRow="1" bandRow="1">
                <a:tableStyleId>{5940675A-B579-460E-94D1-54222C63F5DA}</a:tableStyleId>
              </a:tblPr>
              <a:tblGrid>
                <a:gridCol w="7467600"/>
              </a:tblGrid>
              <a:tr h="296300">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825658">
                <a:tc>
                  <a:txBody>
                    <a:bodyPr/>
                    <a:lstStyle/>
                    <a:p>
                      <a:pPr algn="l"/>
                      <a:r>
                        <a:rPr lang="en-US" sz="1500" b="0" dirty="0" smtClean="0">
                          <a:solidFill>
                            <a:schemeClr val="tx1"/>
                          </a:solidFill>
                        </a:rPr>
                        <a:t>This slide is meant</a:t>
                      </a:r>
                      <a:r>
                        <a:rPr lang="en-US" sz="1500" b="0" baseline="0" dirty="0" smtClean="0">
                          <a:solidFill>
                            <a:schemeClr val="tx1"/>
                          </a:solidFill>
                        </a:rPr>
                        <a:t> to show 3 things:  First, that there is an actual market for your business; second, that you can feasibly produce your product or execute your service in a cost efficient manner; third, that your business has the potential to be profitable.</a:t>
                      </a:r>
                      <a:endParaRPr lang="en-US" sz="1500" b="1" dirty="0">
                        <a:solidFill>
                          <a:schemeClr val="bg1"/>
                        </a:solidFill>
                      </a:endParaRPr>
                    </a:p>
                  </a:txBody>
                  <a:tcPr>
                    <a:solidFill>
                      <a:schemeClr val="bg1">
                        <a:lumMod val="95000"/>
                      </a:schemeClr>
                    </a:solidFill>
                  </a:tcPr>
                </a:tc>
              </a:tr>
              <a:tr h="296300">
                <a:tc>
                  <a:txBody>
                    <a:bodyPr/>
                    <a:lstStyle/>
                    <a:p>
                      <a:pPr algn="ctr"/>
                      <a:r>
                        <a:rPr lang="en-US" sz="1600" b="1" dirty="0" smtClean="0">
                          <a:solidFill>
                            <a:schemeClr val="tx1"/>
                          </a:solidFill>
                        </a:rPr>
                        <a:t>Included in</a:t>
                      </a:r>
                      <a:r>
                        <a:rPr lang="en-US" sz="1600" b="1" baseline="0" dirty="0" smtClean="0">
                          <a:solidFill>
                            <a:schemeClr val="tx1"/>
                          </a:solidFill>
                        </a:rPr>
                        <a:t> Slide </a:t>
                      </a:r>
                      <a:r>
                        <a:rPr lang="en-US" sz="1200" b="1" baseline="0" dirty="0" smtClean="0">
                          <a:solidFill>
                            <a:schemeClr val="tx1"/>
                          </a:solidFill>
                        </a:rPr>
                        <a:t>(not limited to)</a:t>
                      </a:r>
                      <a:endParaRPr lang="en-US" sz="1600" b="1" dirty="0">
                        <a:solidFill>
                          <a:schemeClr val="tx1"/>
                        </a:solidFill>
                      </a:endParaRPr>
                    </a:p>
                  </a:txBody>
                  <a:tcPr anchor="ctr">
                    <a:solidFill>
                      <a:schemeClr val="tx2"/>
                    </a:solidFill>
                  </a:tcPr>
                </a:tc>
              </a:tr>
              <a:tr h="18745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name and size of your industry</a:t>
                      </a:r>
                    </a:p>
                    <a:p>
                      <a:pPr marL="231775" indent="-231775">
                        <a:spcAft>
                          <a:spcPts val="300"/>
                        </a:spcAft>
                        <a:buFont typeface="Wingdings" pitchFamily="2" charset="2"/>
                        <a:buChar char="q"/>
                      </a:pPr>
                      <a:r>
                        <a:rPr lang="en-US" sz="1500" b="1" dirty="0" smtClean="0">
                          <a:solidFill>
                            <a:schemeClr val="tx1"/>
                          </a:solidFill>
                        </a:rPr>
                        <a:t>Description</a:t>
                      </a:r>
                      <a:r>
                        <a:rPr lang="en-US" sz="1500" b="1" baseline="0" dirty="0" smtClean="0">
                          <a:solidFill>
                            <a:schemeClr val="tx1"/>
                          </a:solidFill>
                        </a:rPr>
                        <a:t> of consumers in your target market segment; organized in the chart by demographics, </a:t>
                      </a:r>
                      <a:r>
                        <a:rPr lang="en-US" sz="1500" b="1" baseline="0" dirty="0" err="1" smtClean="0">
                          <a:solidFill>
                            <a:schemeClr val="tx1"/>
                          </a:solidFill>
                        </a:rPr>
                        <a:t>geographics</a:t>
                      </a:r>
                      <a:r>
                        <a:rPr lang="en-US" sz="1500" b="1" baseline="0" dirty="0" smtClean="0">
                          <a:solidFill>
                            <a:schemeClr val="tx1"/>
                          </a:solidFill>
                        </a:rPr>
                        <a:t>, psychographics, and buying patterns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The size of your target market; using the funnel to organize your market research data. Reminder: </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Total Population should include EVERYONE who is a potential customer and/or lives in a specific geographic area, and should come from your secondary research.</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Target Market Population is the number of people in the identified target market segment within the Total Population.</a:t>
                      </a:r>
                    </a:p>
                    <a:p>
                      <a:pPr marL="688975" marR="0" lvl="1"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500" b="1" baseline="0" dirty="0" smtClean="0">
                          <a:solidFill>
                            <a:schemeClr val="tx1"/>
                          </a:solidFill>
                        </a:rPr>
                        <a:t>Market Size should be a percentage of the Target Market Population based on your primary research.</a:t>
                      </a:r>
                    </a:p>
                    <a:p>
                      <a:pPr marL="231775" indent="-231775">
                        <a:spcAft>
                          <a:spcPts val="300"/>
                        </a:spcAft>
                        <a:buFont typeface="Wingdings" pitchFamily="2" charset="2"/>
                        <a:buChar char="q"/>
                      </a:pPr>
                      <a:r>
                        <a:rPr lang="en-US" sz="1500" baseline="0" dirty="0" smtClean="0">
                          <a:solidFill>
                            <a:schemeClr val="tx1"/>
                          </a:solidFill>
                        </a:rPr>
                        <a:t>Customer surveys and  other market research*</a:t>
                      </a:r>
                    </a:p>
                    <a:p>
                      <a:pPr marL="0" indent="0">
                        <a:spcAft>
                          <a:spcPts val="600"/>
                        </a:spcAft>
                        <a:buFont typeface="Wingdings" pitchFamily="2" charset="2"/>
                        <a:buNone/>
                      </a:pPr>
                      <a:endParaRPr lang="en-US" sz="1600" baseline="0" dirty="0" smtClean="0">
                        <a:solidFill>
                          <a:schemeClr val="tx1"/>
                        </a:solidFill>
                      </a:endParaRP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0719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4"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Analysis]</a:t>
            </a:r>
            <a:endParaRPr lang="en-US" dirty="0"/>
          </a:p>
        </p:txBody>
      </p:sp>
      <p:graphicFrame>
        <p:nvGraphicFramePr>
          <p:cNvPr id="26" name="Content Placeholder 25"/>
          <p:cNvGraphicFramePr>
            <a:graphicFrameLocks noGrp="1"/>
          </p:cNvGraphicFramePr>
          <p:nvPr>
            <p:ph idx="1"/>
          </p:nvPr>
        </p:nvGraphicFramePr>
        <p:xfrm>
          <a:off x="381000" y="2667000"/>
          <a:ext cx="5105400" cy="3825686"/>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600" b="1" dirty="0" smtClean="0">
                          <a:solidFill>
                            <a:schemeClr val="tx1"/>
                          </a:solidFill>
                        </a:rPr>
                        <a:t>Demographics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Geographics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Buying</a:t>
                      </a:r>
                      <a:r>
                        <a:rPr lang="en-US" sz="1600" b="1" baseline="0" dirty="0" smtClean="0">
                          <a:solidFill>
                            <a:schemeClr val="tx1"/>
                          </a:solidFill>
                        </a:rPr>
                        <a:t> Patterns</a:t>
                      </a:r>
                      <a:endParaRPr lang="en-US" sz="16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[text]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400" y="2667000"/>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Total </a:t>
                </a:r>
                <a:r>
                  <a:rPr lang="en-US" sz="1600" dirty="0">
                    <a:solidFill>
                      <a:schemeClr val="tx1"/>
                    </a:solidFill>
                  </a:rPr>
                  <a:t>P</a:t>
                </a:r>
                <a:r>
                  <a:rPr lang="en-US" sz="1600" dirty="0" smtClean="0">
                    <a:solidFill>
                      <a:schemeClr val="tx1"/>
                    </a:solidFill>
                  </a:rPr>
                  <a:t>opulation</a:t>
                </a:r>
                <a:endParaRPr lang="en-US" sz="1600" dirty="0">
                  <a:solidFill>
                    <a:schemeClr val="tx1"/>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Target Market Population </a:t>
                </a:r>
                <a:endParaRPr lang="en-US" sz="1600" dirty="0">
                  <a:solidFill>
                    <a:schemeClr val="tx1"/>
                  </a:solidFill>
                </a:endParaRPr>
              </a:p>
            </p:txBody>
          </p:sp>
          <p:sp>
            <p:nvSpPr>
              <p:cNvPr id="14" name="Rectangle 13"/>
              <p:cNvSpPr/>
              <p:nvPr/>
            </p:nvSpPr>
            <p:spPr>
              <a:xfrm>
                <a:off x="6441989" y="2619983"/>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[value]</a:t>
                </a:r>
                <a:endParaRPr lang="en-US" b="1" dirty="0">
                  <a:solidFill>
                    <a:prstClr val="black"/>
                  </a:solidFill>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Market Size</a:t>
                </a:r>
              </a:p>
              <a:p>
                <a:pPr algn="ctr"/>
                <a:r>
                  <a:rPr lang="en-US" sz="1200" i="1" dirty="0" smtClean="0">
                    <a:solidFill>
                      <a:schemeClr val="tx1"/>
                    </a:solidFill>
                  </a:rPr>
                  <a:t>(based on</a:t>
                </a:r>
              </a:p>
              <a:p>
                <a:pPr algn="ctr"/>
                <a:r>
                  <a:rPr lang="en-US" sz="1200" i="1" dirty="0" smtClean="0">
                    <a:solidFill>
                      <a:schemeClr val="tx1"/>
                    </a:solidFill>
                  </a:rPr>
                  <a:t>survey)</a:t>
                </a: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nvGraphicFramePr>
        <p:xfrm>
          <a:off x="381000" y="1397000"/>
          <a:ext cx="8229600" cy="74168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[text]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solidFill>
                            <a:schemeClr val="tx1"/>
                          </a:solidFill>
                        </a:rPr>
                        <a:t>[value]</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629400" y="4572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[value]</a:t>
            </a:r>
            <a:endParaRPr lang="en-US" b="1" dirty="0">
              <a:solidFill>
                <a:prstClr val="black"/>
              </a:solidFill>
              <a:ea typeface="Times New Roman"/>
              <a:cs typeface="Times New Roman"/>
            </a:endParaRPr>
          </a:p>
        </p:txBody>
      </p:sp>
      <p:sp>
        <p:nvSpPr>
          <p:cNvPr id="18" name="Rectangle 17"/>
          <p:cNvSpPr/>
          <p:nvPr/>
        </p:nvSpPr>
        <p:spPr>
          <a:xfrm>
            <a:off x="6629400" y="5715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[value]</a:t>
            </a:r>
            <a:endParaRPr lang="en-US" b="1" dirty="0">
              <a:solidFill>
                <a:prstClr val="black"/>
              </a:solidFill>
              <a:ea typeface="Times New Roman"/>
              <a:cs typeface="Times New Roman"/>
            </a:endParaRPr>
          </a:p>
        </p:txBody>
      </p:sp>
      <p:pic>
        <p:nvPicPr>
          <p:cNvPr id="1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Marketing and Sales]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130491"/>
              </p:ext>
            </p:extLst>
          </p:nvPr>
        </p:nvGraphicFramePr>
        <p:xfrm>
          <a:off x="990600" y="1524001"/>
          <a:ext cx="7315200" cy="3916679"/>
        </p:xfrm>
        <a:graphic>
          <a:graphicData uri="http://schemas.openxmlformats.org/drawingml/2006/table">
            <a:tbl>
              <a:tblPr firstRow="1" bandRow="1">
                <a:tableStyleId>{5940675A-B579-460E-94D1-54222C63F5DA}</a:tableStyleId>
              </a:tblPr>
              <a:tblGrid>
                <a:gridCol w="7315200"/>
              </a:tblGrid>
              <a:tr h="286848">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264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show how you plan to promote and sell your product or service to potential customers within your target market.  In order to exist, a business needs customers, and it is necessary to show how you plan to identify, sell to, and retain customers.</a:t>
                      </a:r>
                      <a:endParaRPr lang="en-US" sz="1600" b="1" dirty="0">
                        <a:solidFill>
                          <a:schemeClr val="bg1"/>
                        </a:solidFill>
                      </a:endParaRPr>
                    </a:p>
                  </a:txBody>
                  <a:tcPr>
                    <a:solidFill>
                      <a:schemeClr val="bg1">
                        <a:lumMod val="95000"/>
                      </a:schemeClr>
                    </a:solidFill>
                  </a:tcPr>
                </a:tc>
              </a:tr>
              <a:tr h="286848">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645920">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dirty="0" smtClean="0"/>
                        <a:t>Bulleted</a:t>
                      </a:r>
                      <a:r>
                        <a:rPr lang="en-US" sz="1600" b="1" i="0" baseline="0" dirty="0" smtClean="0"/>
                        <a:t> description, images, or video of promotional methods.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i="0" dirty="0" smtClean="0"/>
                        <a:t>Bulleted</a:t>
                      </a:r>
                      <a:r>
                        <a:rPr lang="en-US" sz="1600" b="1" i="0" baseline="0" dirty="0" smtClean="0"/>
                        <a:t> description, images, or video of selling strategies and platforms</a:t>
                      </a:r>
                      <a:endParaRPr lang="en-US" sz="1600" b="0" i="0" baseline="0" dirty="0" smtClean="0"/>
                    </a:p>
                    <a:p>
                      <a:pPr marL="231775" indent="-231775">
                        <a:spcAft>
                          <a:spcPts val="300"/>
                        </a:spcAft>
                        <a:buFont typeface="Wingdings" pitchFamily="2" charset="2"/>
                        <a:buChar char="q"/>
                      </a:pPr>
                      <a:r>
                        <a:rPr lang="en-US" sz="1600" b="0" dirty="0" smtClean="0"/>
                        <a:t>Screenshots</a:t>
                      </a:r>
                      <a:r>
                        <a:rPr lang="en-US" sz="1600" b="0" baseline="0" dirty="0" smtClean="0"/>
                        <a:t> of your online selling platform or business’ social media page(s)*</a:t>
                      </a:r>
                    </a:p>
                    <a:p>
                      <a:pPr marL="231775" indent="-231775">
                        <a:spcAft>
                          <a:spcPts val="300"/>
                        </a:spcAft>
                        <a:buFont typeface="Wingdings" pitchFamily="2" charset="2"/>
                        <a:buChar char="q"/>
                      </a:pPr>
                      <a:r>
                        <a:rPr lang="en-US" sz="1600" b="0" dirty="0" smtClean="0"/>
                        <a:t>Pictures or videos of you interacting with customers*</a:t>
                      </a:r>
                    </a:p>
                    <a:p>
                      <a:pPr marL="231775" indent="-231775">
                        <a:spcAft>
                          <a:spcPts val="300"/>
                        </a:spcAft>
                        <a:buFont typeface="Wingdings" pitchFamily="2" charset="2"/>
                        <a:buChar char="q"/>
                      </a:pPr>
                      <a:r>
                        <a:rPr lang="en-US" sz="1600" b="0" dirty="0" smtClean="0"/>
                        <a:t>Examples</a:t>
                      </a:r>
                      <a:r>
                        <a:rPr lang="en-US" sz="1600" b="0" baseline="0" dirty="0" smtClean="0"/>
                        <a:t> of advertisements*</a:t>
                      </a:r>
                      <a:endParaRPr lang="en-US" sz="1600" b="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9739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and Sales]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Competition]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7047419"/>
              </p:ext>
            </p:extLst>
          </p:nvPr>
        </p:nvGraphicFramePr>
        <p:xfrm>
          <a:off x="914400" y="1537530"/>
          <a:ext cx="7467600" cy="4131750"/>
        </p:xfrm>
        <a:graphic>
          <a:graphicData uri="http://schemas.openxmlformats.org/drawingml/2006/table">
            <a:tbl>
              <a:tblPr firstRow="1" bandRow="1">
                <a:tableStyleId>{5940675A-B579-460E-94D1-54222C63F5DA}</a:tableStyleId>
              </a:tblPr>
              <a:tblGrid>
                <a:gridCol w="7467600"/>
              </a:tblGrid>
              <a:tr h="253784">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1887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show that you’ve thoroughly researched your competitors, both direct and indirect, and that your business has at least one feature that makes it unique from your competitors.  By doing so you should demonstrate that there is space in market for your business to exist.</a:t>
                      </a:r>
                      <a:endParaRPr lang="en-US" sz="1600" b="1" dirty="0">
                        <a:solidFill>
                          <a:schemeClr val="bg1"/>
                        </a:solidFill>
                      </a:endParaRPr>
                    </a:p>
                  </a:txBody>
                  <a:tcPr>
                    <a:solidFill>
                      <a:schemeClr val="bg1">
                        <a:lumMod val="95000"/>
                      </a:schemeClr>
                    </a:solidFill>
                  </a:tcPr>
                </a:tc>
              </a:tr>
              <a:tr h="253784">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937191">
                <a:tc>
                  <a:txBody>
                    <a:bodyPr/>
                    <a:lstStyle/>
                    <a:p>
                      <a:pPr marL="231775" indent="-231775">
                        <a:spcAft>
                          <a:spcPts val="300"/>
                        </a:spcAft>
                        <a:buFont typeface="Wingdings" pitchFamily="2" charset="2"/>
                        <a:buChar char="q"/>
                      </a:pPr>
                      <a:r>
                        <a:rPr lang="en-US" sz="1600" b="1" dirty="0" smtClean="0"/>
                        <a:t>Bulleted list of direct competitors</a:t>
                      </a:r>
                    </a:p>
                    <a:p>
                      <a:pPr marL="231775" indent="-231775">
                        <a:spcAft>
                          <a:spcPts val="300"/>
                        </a:spcAft>
                        <a:buFont typeface="Wingdings" pitchFamily="2" charset="2"/>
                        <a:buChar char="q"/>
                      </a:pPr>
                      <a:r>
                        <a:rPr lang="en-US" sz="1600" b="1" dirty="0" smtClean="0"/>
                        <a:t>Bulleted</a:t>
                      </a:r>
                      <a:r>
                        <a:rPr lang="en-US" sz="1600" b="1" baseline="0" dirty="0" smtClean="0"/>
                        <a:t> list of indirect competitors</a:t>
                      </a:r>
                    </a:p>
                    <a:p>
                      <a:pPr marL="231775" indent="-231775">
                        <a:spcAft>
                          <a:spcPts val="300"/>
                        </a:spcAft>
                        <a:buFont typeface="Wingdings" pitchFamily="2" charset="2"/>
                        <a:buChar char="q"/>
                      </a:pPr>
                      <a:r>
                        <a:rPr lang="en-US" sz="1600" b="1" baseline="0" dirty="0" smtClean="0"/>
                        <a:t>Explanation of your competitive advantage</a:t>
                      </a:r>
                      <a:endParaRPr lang="en-US" sz="1600" b="0" baseline="0" dirty="0" smtClean="0"/>
                    </a:p>
                    <a:p>
                      <a:pPr marL="231775" indent="-231775">
                        <a:spcAft>
                          <a:spcPts val="300"/>
                        </a:spcAft>
                        <a:buFont typeface="Wingdings" pitchFamily="2" charset="2"/>
                        <a:buChar char="q"/>
                      </a:pPr>
                      <a:r>
                        <a:rPr lang="en-US" sz="1600" b="0" baseline="0" dirty="0" smtClean="0"/>
                        <a:t>Picture’s of your competitors’ products’ weaknesses*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Testimonials from people who have used your product or service*</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u="none" baseline="0" dirty="0" smtClean="0"/>
                        <a:t>Complaints from people who have used your competitors’ product or service*</a:t>
                      </a:r>
                      <a:endParaRPr lang="en-US" sz="1600" b="1"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26311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05713488"/>
              </p:ext>
            </p:extLst>
          </p:nvPr>
        </p:nvGraphicFramePr>
        <p:xfrm>
          <a:off x="457200" y="1371600"/>
          <a:ext cx="8229600" cy="2667000"/>
        </p:xfrm>
        <a:graphic>
          <a:graphicData uri="http://schemas.openxmlformats.org/drawingml/2006/table">
            <a:tbl>
              <a:tblPr firstRow="1" bandRow="1">
                <a:tableStyleId>{5C22544A-7EE6-4342-B048-85BDC9FD1C3A}</a:tableStyleId>
              </a:tblPr>
              <a:tblGrid>
                <a:gridCol w="2057400"/>
                <a:gridCol w="2057400"/>
                <a:gridCol w="2057400"/>
                <a:gridCol w="2057400"/>
              </a:tblGrid>
              <a:tr h="819150">
                <a:tc>
                  <a:txBody>
                    <a:bodyPr/>
                    <a:lstStyle/>
                    <a:p>
                      <a:endParaRPr lang="en-US" dirty="0"/>
                    </a:p>
                  </a:txBody>
                  <a:tcPr/>
                </a:tc>
                <a:tc>
                  <a:txBody>
                    <a:bodyPr/>
                    <a:lstStyle/>
                    <a:p>
                      <a:r>
                        <a:rPr lang="en-US" dirty="0" smtClean="0"/>
                        <a:t>Your</a:t>
                      </a:r>
                      <a:r>
                        <a:rPr lang="en-US" baseline="0" dirty="0" smtClean="0"/>
                        <a:t> Business</a:t>
                      </a:r>
                      <a:endParaRPr lang="en-US" dirty="0"/>
                    </a:p>
                  </a:txBody>
                  <a:tcPr/>
                </a:tc>
                <a:tc>
                  <a:txBody>
                    <a:bodyPr/>
                    <a:lstStyle/>
                    <a:p>
                      <a:r>
                        <a:rPr lang="en-US" dirty="0" smtClean="0"/>
                        <a:t>At-Home</a:t>
                      </a:r>
                      <a:r>
                        <a:rPr lang="en-US" baseline="0" dirty="0" smtClean="0"/>
                        <a:t> Chef</a:t>
                      </a:r>
                      <a:endParaRPr lang="en-US" dirty="0"/>
                    </a:p>
                  </a:txBody>
                  <a:tcPr/>
                </a:tc>
                <a:tc>
                  <a:txBody>
                    <a:bodyPr/>
                    <a:lstStyle/>
                    <a:p>
                      <a:r>
                        <a:rPr lang="en-US" dirty="0" smtClean="0"/>
                        <a:t>Chef </a:t>
                      </a:r>
                      <a:r>
                        <a:rPr lang="en-US" dirty="0" err="1" smtClean="0"/>
                        <a:t>d’Jour</a:t>
                      </a:r>
                      <a:endParaRPr lang="en-US" dirty="0"/>
                    </a:p>
                  </a:txBody>
                  <a:tcPr/>
                </a:tc>
              </a:tr>
              <a:tr h="628650">
                <a:tc>
                  <a:txBody>
                    <a:bodyPr/>
                    <a:lstStyle/>
                    <a:p>
                      <a:r>
                        <a:rPr lang="en-US" dirty="0" smtClean="0"/>
                        <a:t>Factor</a:t>
                      </a:r>
                      <a:r>
                        <a:rPr lang="en-US" baseline="0" dirty="0" smtClean="0"/>
                        <a:t> 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609600">
                <a:tc>
                  <a:txBody>
                    <a:bodyPr/>
                    <a:lstStyle/>
                    <a:p>
                      <a:r>
                        <a:rPr lang="en-US" dirty="0" smtClean="0"/>
                        <a:t>Factor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09600">
                <a:tc>
                  <a:txBody>
                    <a:bodyPr/>
                    <a:lstStyle/>
                    <a:p>
                      <a:r>
                        <a:rPr lang="en-US" dirty="0" smtClean="0"/>
                        <a:t>Factor</a:t>
                      </a:r>
                      <a:r>
                        <a:rPr lang="en-US" baseline="0" dirty="0" smtClean="0"/>
                        <a:t> 3</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174906594"/>
              </p:ext>
            </p:extLst>
          </p:nvPr>
        </p:nvGraphicFramePr>
        <p:xfrm>
          <a:off x="457200" y="4267200"/>
          <a:ext cx="8229600" cy="1158240"/>
        </p:xfrm>
        <a:graphic>
          <a:graphicData uri="http://schemas.openxmlformats.org/drawingml/2006/table">
            <a:tbl>
              <a:tblPr firstRow="1" bandRow="1">
                <a:tableStyleId>{5C22544A-7EE6-4342-B048-85BDC9FD1C3A}</a:tableStyleId>
              </a:tblPr>
              <a:tblGrid>
                <a:gridCol w="8229600"/>
              </a:tblGrid>
              <a:tr h="0">
                <a:tc>
                  <a:txBody>
                    <a:bodyPr/>
                    <a:lstStyle/>
                    <a:p>
                      <a:pPr algn="ctr"/>
                      <a:r>
                        <a:rPr lang="en-US" sz="1600" dirty="0" smtClean="0">
                          <a:solidFill>
                            <a:schemeClr val="bg1"/>
                          </a:solidFill>
                        </a:rPr>
                        <a:t>Your Competitive</a:t>
                      </a:r>
                      <a:r>
                        <a:rPr lang="en-US" sz="1600" baseline="0" dirty="0" smtClean="0">
                          <a:solidFill>
                            <a:schemeClr val="bg1"/>
                          </a:solidFill>
                        </a:rPr>
                        <a:t> Advantages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70840">
                <a:tc>
                  <a:txBody>
                    <a:bodyPr/>
                    <a:lstStyle/>
                    <a:p>
                      <a:r>
                        <a:rPr lang="en-US" sz="1600" dirty="0" smtClean="0"/>
                        <a:t>1.</a:t>
                      </a:r>
                    </a:p>
                    <a:p>
                      <a:r>
                        <a:rPr lang="en-US" sz="1600" dirty="0" smtClean="0"/>
                        <a:t>2.</a:t>
                      </a:r>
                    </a:p>
                    <a:p>
                      <a:r>
                        <a:rPr lang="en-US" sz="1600" dirty="0" smtClean="0"/>
                        <a:t>3.</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37875697"/>
              </p:ext>
            </p:extLst>
          </p:nvPr>
        </p:nvGraphicFramePr>
        <p:xfrm>
          <a:off x="914400" y="1989546"/>
          <a:ext cx="6902117" cy="3535681"/>
        </p:xfrm>
        <a:graphic>
          <a:graphicData uri="http://schemas.openxmlformats.org/drawingml/2006/table">
            <a:tbl>
              <a:tblPr firstRow="1" bandRow="1">
                <a:tableStyleId>{5940675A-B579-460E-94D1-54222C63F5DA}</a:tableStyleId>
              </a:tblPr>
              <a:tblGrid>
                <a:gridCol w="6902117"/>
              </a:tblGrid>
              <a:tr h="411481">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778066">
                <a:tc>
                  <a:txBody>
                    <a:bodyPr/>
                    <a:lstStyle/>
                    <a:p>
                      <a:pPr algn="l"/>
                      <a:r>
                        <a:rPr lang="en-US" sz="1600" b="0" dirty="0" smtClean="0">
                          <a:solidFill>
                            <a:schemeClr val="tx1"/>
                          </a:solidFill>
                        </a:rPr>
                        <a:t>This slide is simply a placeholder to be displayed while you introduce yourself</a:t>
                      </a:r>
                      <a:r>
                        <a:rPr lang="en-US" sz="1600" b="0" baseline="0" dirty="0" smtClean="0">
                          <a:solidFill>
                            <a:schemeClr val="tx1"/>
                          </a:solidFill>
                        </a:rPr>
                        <a:t> to the judges and audience members. </a:t>
                      </a:r>
                    </a:p>
                    <a:p>
                      <a:pPr algn="l"/>
                      <a:endParaRPr lang="en-US" sz="1600" b="0" baseline="0" dirty="0" smtClean="0">
                        <a:solidFill>
                          <a:schemeClr val="tx1"/>
                        </a:solidFill>
                      </a:endParaRPr>
                    </a:p>
                    <a:p>
                      <a:pPr algn="l"/>
                      <a:r>
                        <a:rPr lang="en-US" sz="1600" b="1" baseline="0" dirty="0" smtClean="0">
                          <a:solidFill>
                            <a:schemeClr val="tx1"/>
                          </a:solidFill>
                        </a:rPr>
                        <a:t>Reminder</a:t>
                      </a:r>
                      <a:r>
                        <a:rPr lang="en-US" sz="1600" b="0" baseline="0" dirty="0" smtClean="0">
                          <a:solidFill>
                            <a:schemeClr val="tx1"/>
                          </a:solidFill>
                        </a:rPr>
                        <a:t>: When choosing a name/slogan, be sure to pick a name that fits your business, and do research to make sure nobody else has chosen that name or slogan in your industry.</a:t>
                      </a:r>
                      <a:endParaRPr lang="en-US" sz="1600" b="1" dirty="0">
                        <a:solidFill>
                          <a:schemeClr val="tx1"/>
                        </a:solidFill>
                      </a:endParaRPr>
                    </a:p>
                  </a:txBody>
                  <a:tcPr>
                    <a:solidFill>
                      <a:schemeClr val="bg1">
                        <a:lumMod val="95000"/>
                      </a:schemeClr>
                    </a:solidFill>
                  </a:tcPr>
                </a:tc>
              </a:tr>
              <a:tr h="316990">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850109">
                <a:tc>
                  <a:txBody>
                    <a:bodyPr/>
                    <a:lstStyle/>
                    <a:p>
                      <a:pPr marL="231775" indent="-231775">
                        <a:spcAft>
                          <a:spcPts val="300"/>
                        </a:spcAft>
                        <a:buFont typeface="Wingdings" pitchFamily="2" charset="2"/>
                        <a:buChar char="q"/>
                      </a:pPr>
                      <a:r>
                        <a:rPr lang="en-US" sz="1600" b="1" dirty="0" smtClean="0"/>
                        <a:t>Business name</a:t>
                      </a:r>
                    </a:p>
                    <a:p>
                      <a:pPr marL="231775" indent="-231775">
                        <a:spcAft>
                          <a:spcPts val="300"/>
                        </a:spcAft>
                        <a:buFont typeface="Wingdings" pitchFamily="2" charset="2"/>
                        <a:buChar char="q"/>
                      </a:pPr>
                      <a:r>
                        <a:rPr lang="en-US" sz="1600" b="1" baseline="0" dirty="0" smtClean="0"/>
                        <a:t>Logo</a:t>
                      </a:r>
                    </a:p>
                    <a:p>
                      <a:pPr marL="231775" indent="-231775">
                        <a:spcAft>
                          <a:spcPts val="300"/>
                        </a:spcAft>
                        <a:buFont typeface="Wingdings" pitchFamily="2" charset="2"/>
                        <a:buChar char="q"/>
                      </a:pPr>
                      <a:r>
                        <a:rPr lang="en-US" sz="1600" i="0" baseline="0" dirty="0" smtClean="0"/>
                        <a:t>Slogan*</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2864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Title 5"/>
          <p:cNvSpPr>
            <a:spLocks noGrp="1"/>
          </p:cNvSpPr>
          <p:nvPr>
            <p:ph type="title"/>
          </p:nvPr>
        </p:nvSpPr>
        <p:spPr/>
        <p:txBody>
          <a:bodyPr/>
          <a:lstStyle/>
          <a:p>
            <a:r>
              <a:rPr lang="en-US" dirty="0" smtClean="0"/>
              <a:t>[1: Name of Business]</a:t>
            </a:r>
            <a:endParaRPr lang="en-US" dirty="0"/>
          </a:p>
        </p:txBody>
      </p:sp>
      <p:grpSp>
        <p:nvGrpSpPr>
          <p:cNvPr id="11" name="Group 10"/>
          <p:cNvGrpSpPr/>
          <p:nvPr/>
        </p:nvGrpSpPr>
        <p:grpSpPr>
          <a:xfrm>
            <a:off x="6536202" y="-51850"/>
            <a:ext cx="2605236" cy="1917700"/>
            <a:chOff x="6536202" y="-51850"/>
            <a:chExt cx="2605236" cy="1917700"/>
          </a:xfrm>
        </p:grpSpPr>
        <p:sp>
          <p:nvSpPr>
            <p:cNvPr id="12"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13"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7"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Qualifications]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12071722"/>
              </p:ext>
            </p:extLst>
          </p:nvPr>
        </p:nvGraphicFramePr>
        <p:xfrm>
          <a:off x="838200" y="1800473"/>
          <a:ext cx="7315200" cy="3292137"/>
        </p:xfrm>
        <a:graphic>
          <a:graphicData uri="http://schemas.openxmlformats.org/drawingml/2006/table">
            <a:tbl>
              <a:tblPr firstRow="1" bandRow="1">
                <a:tableStyleId>{5940675A-B579-460E-94D1-54222C63F5DA}</a:tableStyleId>
              </a:tblPr>
              <a:tblGrid>
                <a:gridCol w="7315200"/>
              </a:tblGrid>
              <a:tr h="355151">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044776">
                <a:tc>
                  <a:txBody>
                    <a:bodyPr/>
                    <a:lstStyle/>
                    <a:p>
                      <a:pPr algn="l"/>
                      <a:r>
                        <a:rPr lang="en-US" sz="1600" b="0" dirty="0" smtClean="0">
                          <a:solidFill>
                            <a:schemeClr val="tx1"/>
                          </a:solidFill>
                        </a:rPr>
                        <a:t>This slide is meant</a:t>
                      </a:r>
                      <a:r>
                        <a:rPr lang="en-US" sz="1600" b="0" baseline="0" dirty="0" smtClean="0">
                          <a:solidFill>
                            <a:schemeClr val="tx1"/>
                          </a:solidFill>
                        </a:rPr>
                        <a:t> to show that you have the knowledge, skills, and determination required to start and then manage your business.  Investors aren’t just investing in your business, they’re investing in </a:t>
                      </a:r>
                      <a:r>
                        <a:rPr lang="en-US" sz="1600" b="0" i="1" baseline="0" dirty="0" smtClean="0">
                          <a:solidFill>
                            <a:schemeClr val="tx1"/>
                          </a:solidFill>
                        </a:rPr>
                        <a:t>YOU</a:t>
                      </a:r>
                      <a:r>
                        <a:rPr lang="en-US" sz="1600" b="0" i="0" baseline="0" dirty="0" smtClean="0">
                          <a:solidFill>
                            <a:schemeClr val="tx1"/>
                          </a:solidFill>
                        </a:rPr>
                        <a:t>.</a:t>
                      </a:r>
                      <a:endParaRPr lang="en-US" sz="1600" b="1" dirty="0">
                        <a:solidFill>
                          <a:schemeClr val="bg1"/>
                        </a:solidFill>
                      </a:endParaRPr>
                    </a:p>
                  </a:txBody>
                  <a:tcPr>
                    <a:solidFill>
                      <a:schemeClr val="bg1">
                        <a:lumMod val="95000"/>
                      </a:schemeClr>
                    </a:solidFill>
                  </a:tcPr>
                </a:tc>
              </a:tr>
              <a:tr h="355151">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168849">
                <a:tc>
                  <a:txBody>
                    <a:bodyPr/>
                    <a:lstStyle/>
                    <a:p>
                      <a:pPr marL="231775" indent="-231775">
                        <a:buFont typeface="Wingdings" pitchFamily="2" charset="2"/>
                        <a:buChar char="q"/>
                      </a:pPr>
                      <a:r>
                        <a:rPr lang="en-US" sz="1600" b="1" dirty="0" smtClean="0"/>
                        <a:t>Bulleted list of your relevant accomplishments, group affiliations,</a:t>
                      </a:r>
                      <a:r>
                        <a:rPr lang="en-US" sz="1600" b="1" baseline="0" dirty="0" smtClean="0"/>
                        <a:t> leadership positions, and past experiences that </a:t>
                      </a:r>
                      <a:r>
                        <a:rPr lang="en-US" sz="1600" b="1" i="1" baseline="0" dirty="0" smtClean="0"/>
                        <a:t>show</a:t>
                      </a:r>
                      <a:r>
                        <a:rPr lang="en-US" sz="1600" b="1" i="0" baseline="0" dirty="0" smtClean="0"/>
                        <a:t> you can start and run your business.</a:t>
                      </a:r>
                      <a:endParaRPr lang="en-US" sz="1600" b="0" i="0" baseline="0" dirty="0" smtClean="0"/>
                    </a:p>
                    <a:p>
                      <a:pPr marL="231775" indent="-231775">
                        <a:buFont typeface="Wingdings" pitchFamily="2" charset="2"/>
                        <a:buChar char="q"/>
                      </a:pPr>
                      <a:r>
                        <a:rPr lang="en-US" sz="1600" b="0" i="0" baseline="0" dirty="0" smtClean="0"/>
                        <a:t>Pictures of relevant past experiences*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68210">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Sales Projections]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12540356"/>
              </p:ext>
            </p:extLst>
          </p:nvPr>
        </p:nvGraphicFramePr>
        <p:xfrm>
          <a:off x="914400" y="1810813"/>
          <a:ext cx="7162800" cy="3827987"/>
        </p:xfrm>
        <a:graphic>
          <a:graphicData uri="http://schemas.openxmlformats.org/drawingml/2006/table">
            <a:tbl>
              <a:tblPr firstRow="1" bandRow="1">
                <a:tableStyleId>{5940675A-B579-460E-94D1-54222C63F5DA}</a:tableStyleId>
              </a:tblPr>
              <a:tblGrid>
                <a:gridCol w="7162800"/>
              </a:tblGrid>
              <a:tr h="322600">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341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show the projected sales and revenue for the first year of your business.  You must provide a rationale for these figures, so be sure to cite evidence such as market research, past sales, or estimated market shares to back up your projections.</a:t>
                      </a:r>
                      <a:endParaRPr lang="en-US" sz="1600" b="1" dirty="0">
                        <a:solidFill>
                          <a:schemeClr val="bg1"/>
                        </a:solidFill>
                      </a:endParaRPr>
                    </a:p>
                  </a:txBody>
                  <a:tcPr>
                    <a:solidFill>
                      <a:schemeClr val="bg1">
                        <a:lumMod val="95000"/>
                      </a:schemeClr>
                    </a:solidFill>
                  </a:tcPr>
                </a:tc>
              </a:tr>
              <a:tr h="322600">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481028">
                <a:tc>
                  <a:txBody>
                    <a:bodyPr/>
                    <a:lstStyle/>
                    <a:p>
                      <a:pPr marL="231775" indent="-231775">
                        <a:spcAft>
                          <a:spcPts val="600"/>
                        </a:spcAft>
                        <a:buFont typeface="Wingdings" pitchFamily="2" charset="2"/>
                        <a:buChar char="q"/>
                      </a:pPr>
                      <a:r>
                        <a:rPr lang="en-US" sz="1600" b="1" dirty="0" smtClean="0"/>
                        <a:t>Graph</a:t>
                      </a:r>
                      <a:r>
                        <a:rPr lang="en-US" sz="1600" b="1" baseline="0" dirty="0" smtClean="0"/>
                        <a:t> of projected units sold during business’ first year</a:t>
                      </a:r>
                    </a:p>
                    <a:p>
                      <a:pPr marL="231775" indent="-231775">
                        <a:spcAft>
                          <a:spcPts val="600"/>
                        </a:spcAft>
                        <a:buFont typeface="Wingdings" pitchFamily="2" charset="2"/>
                        <a:buChar char="q"/>
                      </a:pPr>
                      <a:r>
                        <a:rPr lang="en-US" sz="1600" b="1" baseline="0" dirty="0" smtClean="0"/>
                        <a:t>Total units sold (numerically)</a:t>
                      </a:r>
                    </a:p>
                    <a:p>
                      <a:pPr marL="231775" indent="-231775">
                        <a:spcAft>
                          <a:spcPts val="600"/>
                        </a:spcAft>
                        <a:buFont typeface="Wingdings" pitchFamily="2" charset="2"/>
                        <a:buChar char="q"/>
                      </a:pPr>
                      <a:r>
                        <a:rPr lang="en-US" sz="1600" b="1" baseline="0" dirty="0" smtClean="0"/>
                        <a:t>Gross revenue</a:t>
                      </a:r>
                    </a:p>
                    <a:p>
                      <a:pPr marL="231775" indent="-231775">
                        <a:spcAft>
                          <a:spcPts val="600"/>
                        </a:spcAft>
                        <a:buFont typeface="Wingdings" pitchFamily="2" charset="2"/>
                        <a:buChar char="q"/>
                      </a:pPr>
                      <a:r>
                        <a:rPr lang="en-US" sz="1600" b="1" baseline="0" dirty="0" smtClean="0"/>
                        <a:t>Net profit</a:t>
                      </a:r>
                      <a:endParaRPr lang="en-US" sz="1600" b="1"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34463">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Projections]</a:t>
            </a:r>
            <a:endParaRPr lang="en-US" dirty="0"/>
          </a:p>
        </p:txBody>
      </p:sp>
      <p:graphicFrame>
        <p:nvGraphicFramePr>
          <p:cNvPr id="4" name="Content Placeholder 3"/>
          <p:cNvGraphicFramePr>
            <a:graphicFrameLocks noGrp="1"/>
          </p:cNvGraphicFramePr>
          <p:nvPr>
            <p:ph idx="1"/>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Total Units</a:t>
            </a:r>
          </a:p>
          <a:p>
            <a:pPr lvl="0" algn="ctr">
              <a:defRPr/>
            </a:pPr>
            <a:r>
              <a:rPr lang="en-US" sz="2000" b="1" dirty="0" smtClean="0">
                <a:cs typeface="Arial" pitchFamily="34" charset="0"/>
              </a:rPr>
              <a:t>$[value]</a:t>
            </a:r>
            <a:endParaRPr lang="en-US" sz="2000" b="1" dirty="0" smtClean="0">
              <a:solidFill>
                <a:prstClr val="black"/>
              </a:solidFill>
            </a:endParaRPr>
          </a:p>
        </p:txBody>
      </p:sp>
      <p:sp>
        <p:nvSpPr>
          <p:cNvPr id="8" name="TextBox 7"/>
          <p:cNvSpPr txBox="1"/>
          <p:nvPr/>
        </p:nvSpPr>
        <p:spPr>
          <a:xfrm>
            <a:off x="37338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Gross Revenue</a:t>
            </a:r>
          </a:p>
          <a:p>
            <a:pPr lvl="0" algn="ctr">
              <a:defRPr/>
            </a:pPr>
            <a:r>
              <a:rPr lang="en-US" sz="2000" b="1" dirty="0" smtClean="0">
                <a:cs typeface="Arial" pitchFamily="34" charset="0"/>
              </a:rPr>
              <a:t>$[value]</a:t>
            </a:r>
            <a:endParaRPr lang="en-US" sz="2000" b="1" dirty="0" smtClean="0">
              <a:solidFill>
                <a:prstClr val="black"/>
              </a:solidFill>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ea typeface="ＭＳ Ｐゴシック" pitchFamily="-112" charset="-128"/>
                <a:cs typeface="Arial" pitchFamily="34" charset="0"/>
              </a:rPr>
              <a:t>Net Profit</a:t>
            </a:r>
          </a:p>
          <a:p>
            <a:pPr lvl="0" algn="ctr">
              <a:defRPr/>
            </a:pPr>
            <a:r>
              <a:rPr lang="en-US" sz="2000" b="1" dirty="0" smtClean="0">
                <a:cs typeface="Arial" pitchFamily="34" charset="0"/>
              </a:rPr>
              <a:t>$[value]</a:t>
            </a:r>
            <a:endParaRPr lang="en-US" sz="2000" b="1" dirty="0" smtClean="0">
              <a:solidFill>
                <a:prstClr val="black"/>
              </a:solidFill>
            </a:endParaRPr>
          </a:p>
        </p:txBody>
      </p:sp>
      <p:pic>
        <p:nvPicPr>
          <p:cNvPr id="7" name="Content Placeholder 9" descr="logo secondary.jpg"/>
          <p:cNvPicPr>
            <a:picLocks noChangeAspect="1"/>
          </p:cNvPicPr>
          <p:nvPr/>
        </p:nvPicPr>
        <p:blipFill>
          <a:blip r:embed="rId3" cstate="print"/>
          <a:stretch>
            <a:fillRect/>
          </a:stretch>
        </p:blipFill>
        <p:spPr>
          <a:xfrm>
            <a:off x="7315200" y="5895726"/>
            <a:ext cx="1828800" cy="962274"/>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Start-up Funds]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55670695"/>
              </p:ext>
            </p:extLst>
          </p:nvPr>
        </p:nvGraphicFramePr>
        <p:xfrm>
          <a:off x="990600" y="1524000"/>
          <a:ext cx="6848220" cy="3483607"/>
        </p:xfrm>
        <a:graphic>
          <a:graphicData uri="http://schemas.openxmlformats.org/drawingml/2006/table">
            <a:tbl>
              <a:tblPr firstRow="1" bandRow="1">
                <a:tableStyleId>{5940675A-B579-460E-94D1-54222C63F5DA}</a:tableStyleId>
              </a:tblPr>
              <a:tblGrid>
                <a:gridCol w="6848220"/>
              </a:tblGrid>
              <a:tr h="346659">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101141">
                <a:tc>
                  <a:txBody>
                    <a:bodyPr/>
                    <a:lstStyle/>
                    <a:p>
                      <a:pPr algn="l"/>
                      <a:r>
                        <a:rPr lang="en-US" sz="1600" b="0" dirty="0" smtClean="0">
                          <a:solidFill>
                            <a:schemeClr val="tx1"/>
                          </a:solidFill>
                        </a:rPr>
                        <a:t>This slide is meant</a:t>
                      </a:r>
                      <a:r>
                        <a:rPr lang="en-US" sz="1600" b="0" baseline="0" dirty="0" smtClean="0">
                          <a:solidFill>
                            <a:schemeClr val="tx1"/>
                          </a:solidFill>
                        </a:rPr>
                        <a:t> to explain how much startup capital you will need in order to get your business started.  Additionally, it is the last chance for you to show the judges that your business is a good investment opportunity.</a:t>
                      </a:r>
                      <a:endParaRPr lang="en-US" sz="1600" b="1" dirty="0">
                        <a:solidFill>
                          <a:schemeClr val="bg1"/>
                        </a:solidFill>
                      </a:endParaRPr>
                    </a:p>
                  </a:txBody>
                  <a:tcPr>
                    <a:solidFill>
                      <a:schemeClr val="bg1">
                        <a:lumMod val="95000"/>
                      </a:schemeClr>
                    </a:solidFill>
                  </a:tcPr>
                </a:tc>
              </a:tr>
              <a:tr h="346659">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329741">
                <a:tc>
                  <a:txBody>
                    <a:bodyPr/>
                    <a:lstStyle/>
                    <a:p>
                      <a:pPr marL="231775" indent="-231775">
                        <a:buFont typeface="Wingdings" pitchFamily="2" charset="2"/>
                        <a:buChar char="q"/>
                      </a:pPr>
                      <a:r>
                        <a:rPr lang="en-US" sz="1600" b="1" dirty="0" smtClean="0"/>
                        <a:t>Bulleted</a:t>
                      </a:r>
                      <a:r>
                        <a:rPr lang="en-US" sz="1600" b="1" baseline="0" dirty="0" smtClean="0"/>
                        <a:t> list of required startup materials and their costs</a:t>
                      </a:r>
                    </a:p>
                    <a:p>
                      <a:pPr marL="231775" indent="-231775">
                        <a:buFont typeface="Wingdings" pitchFamily="2" charset="2"/>
                        <a:buChar char="q"/>
                      </a:pPr>
                      <a:r>
                        <a:rPr lang="en-US" sz="1600" b="1" baseline="0" dirty="0" smtClean="0"/>
                        <a:t>The total amount of startup capital you need</a:t>
                      </a:r>
                      <a:endParaRPr lang="en-US" sz="1600" b="0" baseline="0" dirty="0" smtClean="0"/>
                    </a:p>
                    <a:p>
                      <a:pPr marL="231775" indent="-231775">
                        <a:buFont typeface="Wingdings" pitchFamily="2" charset="2"/>
                        <a:buChar char="q"/>
                      </a:pPr>
                      <a:r>
                        <a:rPr lang="en-US" sz="1600" b="1" baseline="0" dirty="0" smtClean="0"/>
                        <a:t>Favorable ROI/ROS</a:t>
                      </a:r>
                    </a:p>
                    <a:p>
                      <a:pPr marL="231775" indent="-231775">
                        <a:buFont typeface="Wingdings" pitchFamily="2" charset="2"/>
                        <a:buChar char="q"/>
                      </a:pPr>
                      <a:r>
                        <a:rPr lang="en-US" sz="1600" b="0" baseline="0" dirty="0" smtClean="0"/>
                        <a:t>Pictures of required products</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59407">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Funds]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33858868"/>
              </p:ext>
            </p:extLst>
          </p:nvPr>
        </p:nvGraphicFramePr>
        <p:xfrm>
          <a:off x="1066800" y="1371600"/>
          <a:ext cx="7162801" cy="3169920"/>
        </p:xfrm>
        <a:graphic>
          <a:graphicData uri="http://schemas.openxmlformats.org/drawingml/2006/table">
            <a:tbl>
              <a:tblPr/>
              <a:tblGrid>
                <a:gridCol w="2302329"/>
                <a:gridCol w="3532033"/>
                <a:gridCol w="1328439"/>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mn-lt"/>
                          <a:ea typeface="Times New Roman"/>
                          <a:cs typeface="Times New Roman"/>
                        </a:rPr>
                        <a:t>[text]</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smtClean="0">
                          <a:latin typeface="+mn-lt"/>
                          <a:ea typeface="Times New Roman"/>
                          <a:cs typeface="Times New Roman"/>
                        </a:rPr>
                        <a:t>[text]</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[text]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[value]</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Expenditures</a:t>
                      </a: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$[value]</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Emergency Fund</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Reserve for Fixed Expenses</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[value]</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Total Startup Investment</a:t>
                      </a:r>
                      <a:endParaRPr lang="en-US" sz="1600" dirty="0">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latin typeface="+mn-lt"/>
                          <a:ea typeface="Times New Roman"/>
                          <a:cs typeface="Times New Roman"/>
                        </a:rPr>
                        <a:t>$[value]</a:t>
                      </a:r>
                      <a:endParaRPr lang="en-US" sz="1600" b="1"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485769457"/>
              </p:ext>
            </p:extLst>
          </p:nvPr>
        </p:nvGraphicFramePr>
        <p:xfrm>
          <a:off x="1981200" y="4876800"/>
          <a:ext cx="6781801" cy="838200"/>
        </p:xfrm>
        <a:graphic>
          <a:graphicData uri="http://schemas.openxmlformats.org/drawingml/2006/table">
            <a:tbl>
              <a:tblPr/>
              <a:tblGrid>
                <a:gridCol w="2590800"/>
                <a:gridCol w="194583"/>
                <a:gridCol w="1332139"/>
                <a:gridCol w="605517"/>
                <a:gridCol w="2058762"/>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ROI: Return on Investment</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$[annual</a:t>
                      </a:r>
                      <a:r>
                        <a:rPr lang="en-US" sz="1600" baseline="0" dirty="0" smtClean="0">
                          <a:latin typeface="Calibri"/>
                          <a:ea typeface="Times New Roman"/>
                        </a:rPr>
                        <a:t> net profit]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[value]%</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$[value]</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mn-lt"/>
                          <a:ea typeface="Times New Roman"/>
                        </a:rPr>
                        <a:t>$[total startup investment</a:t>
                      </a:r>
                      <a:r>
                        <a:rPr lang="en-US" sz="1600" baseline="0" dirty="0" smtClean="0">
                          <a:latin typeface="Calibri"/>
                          <a:ea typeface="Times New Roman"/>
                        </a:rPr>
                        <a: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55870528"/>
              </p:ext>
            </p:extLst>
          </p:nvPr>
        </p:nvGraphicFramePr>
        <p:xfrm>
          <a:off x="1981200" y="5895726"/>
          <a:ext cx="6858001" cy="838200"/>
        </p:xfrm>
        <a:graphic>
          <a:graphicData uri="http://schemas.openxmlformats.org/drawingml/2006/table">
            <a:tbl>
              <a:tblPr/>
              <a:tblGrid>
                <a:gridCol w="2553511"/>
                <a:gridCol w="263167"/>
                <a:gridCol w="1347107"/>
                <a:gridCol w="612322"/>
                <a:gridCol w="2081894"/>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ROS:</a:t>
                      </a:r>
                      <a:r>
                        <a:rPr lang="en-US" sz="1600" b="1" baseline="0" dirty="0" smtClean="0">
                          <a:solidFill>
                            <a:schemeClr val="bg1"/>
                          </a:solidFill>
                          <a:latin typeface="+mn-lt"/>
                          <a:ea typeface="Times New Roman"/>
                        </a:rPr>
                        <a:t> Return on Sales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mn-lt"/>
                          <a:ea typeface="Times New Roman"/>
                        </a:rPr>
                        <a:t>$[annual</a:t>
                      </a:r>
                      <a:r>
                        <a:rPr lang="en-US" sz="1600" baseline="0" dirty="0" smtClean="0">
                          <a:latin typeface="+mn-lt"/>
                          <a:ea typeface="Times New Roman"/>
                        </a:rPr>
                        <a:t> net profit]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baseline="0" dirty="0" smtClean="0">
                          <a:latin typeface="+mn-lt"/>
                          <a:ea typeface="Times New Roman"/>
                          <a:cs typeface="Times New Roman"/>
                        </a:rPr>
                        <a:t>[value]%</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$[value]</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$[total annual sales</a:t>
                      </a:r>
                      <a:r>
                        <a:rPr lang="en-US" sz="1600" baseline="0" dirty="0" smtClean="0">
                          <a:latin typeface="Calibri"/>
                          <a:ea typeface="Times New Roman"/>
                        </a:rPr>
                        <a:t>]</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Future Plans]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66200657"/>
              </p:ext>
            </p:extLst>
          </p:nvPr>
        </p:nvGraphicFramePr>
        <p:xfrm>
          <a:off x="838200" y="1800473"/>
          <a:ext cx="7315200" cy="3677768"/>
        </p:xfrm>
        <a:graphic>
          <a:graphicData uri="http://schemas.openxmlformats.org/drawingml/2006/table">
            <a:tbl>
              <a:tblPr firstRow="1" bandRow="1">
                <a:tableStyleId>{5940675A-B579-460E-94D1-54222C63F5DA}</a:tableStyleId>
              </a:tblPr>
              <a:tblGrid>
                <a:gridCol w="7315200"/>
              </a:tblGrid>
              <a:tr h="355151">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1044776">
                <a:tc>
                  <a:txBody>
                    <a:bodyPr/>
                    <a:lstStyle/>
                    <a:p>
                      <a:pPr algn="l"/>
                      <a:r>
                        <a:rPr lang="en-US" sz="1600" b="0" dirty="0" smtClean="0">
                          <a:solidFill>
                            <a:schemeClr val="tx1"/>
                          </a:solidFill>
                        </a:rPr>
                        <a:t>This slide is meant</a:t>
                      </a:r>
                      <a:r>
                        <a:rPr lang="en-US" sz="1600" b="0" baseline="0" dirty="0" smtClean="0">
                          <a:solidFill>
                            <a:schemeClr val="tx1"/>
                          </a:solidFill>
                        </a:rPr>
                        <a:t> to give investors an opportunity to consider what you will do beyond the first year. You will highlight business growth goals and opportunities for additional education, training or funding.</a:t>
                      </a:r>
                      <a:endParaRPr lang="en-US" sz="1600" b="1" dirty="0">
                        <a:solidFill>
                          <a:schemeClr val="bg1"/>
                        </a:solidFill>
                      </a:endParaRPr>
                    </a:p>
                  </a:txBody>
                  <a:tcPr>
                    <a:solidFill>
                      <a:schemeClr val="bg1">
                        <a:lumMod val="95000"/>
                      </a:schemeClr>
                    </a:solidFill>
                  </a:tcPr>
                </a:tc>
              </a:tr>
              <a:tr h="355151">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473649">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600" b="1" dirty="0" smtClean="0"/>
                        <a:t>Compelling</a:t>
                      </a:r>
                      <a:r>
                        <a:rPr lang="en-US" sz="1600" b="1" baseline="0" dirty="0" smtClean="0"/>
                        <a:t> explanation of your future plans that shows investors you understand the opportunities for growth in the long term.</a:t>
                      </a:r>
                      <a:endParaRPr lang="en-US" sz="1600" dirty="0" smtClean="0"/>
                    </a:p>
                    <a:p>
                      <a:pPr marL="285750" indent="-285750">
                        <a:buFont typeface="Wingdings" pitchFamily="2" charset="2"/>
                        <a:buChar char="q"/>
                      </a:pPr>
                      <a:r>
                        <a:rPr lang="en-US" sz="1600" dirty="0" smtClean="0"/>
                        <a:t>2-3 next steps you need to take to make your business fully operational</a:t>
                      </a:r>
                    </a:p>
                    <a:p>
                      <a:pPr marL="285750" indent="-285750">
                        <a:buFont typeface="Wingdings" pitchFamily="2" charset="2"/>
                        <a:buChar char="q"/>
                      </a:pPr>
                      <a:r>
                        <a:rPr lang="en-US" sz="1600" dirty="0" smtClean="0"/>
                        <a:t>2-3 education, training, or mentoring opportunities to help with your business.</a:t>
                      </a:r>
                    </a:p>
                    <a:p>
                      <a:pPr marL="285750" indent="-285750">
                        <a:buFont typeface="Wingdings" pitchFamily="2" charset="2"/>
                        <a:buChar char="q"/>
                      </a:pPr>
                      <a:r>
                        <a:rPr lang="en-US" sz="1600" dirty="0" smtClean="0"/>
                        <a:t>Any plans to financially support your social cause</a:t>
                      </a:r>
                    </a:p>
                    <a:p>
                      <a:pPr marL="0" indent="0">
                        <a:buFont typeface="Wingdings" pitchFamily="2" charset="2"/>
                        <a:buNone/>
                      </a:pPr>
                      <a:endParaRPr lang="en-US" sz="1600" b="0" i="0" baseline="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68210">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solidFill>
                  <a:prstClr val="black"/>
                </a:solidFill>
              </a:endParaRPr>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4291784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83661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Name of Business]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8601214"/>
              </p:ext>
            </p:extLst>
          </p:nvPr>
        </p:nvGraphicFramePr>
        <p:xfrm>
          <a:off x="838200" y="1600201"/>
          <a:ext cx="7000620" cy="2819399"/>
        </p:xfrm>
        <a:graphic>
          <a:graphicData uri="http://schemas.openxmlformats.org/drawingml/2006/table">
            <a:tbl>
              <a:tblPr firstRow="1" bandRow="1">
                <a:tableStyleId>{5940675A-B579-460E-94D1-54222C63F5DA}</a:tableStyleId>
              </a:tblPr>
              <a:tblGrid>
                <a:gridCol w="7000620"/>
              </a:tblGrid>
              <a:tr h="378653">
                <a:tc>
                  <a:txBody>
                    <a:bodyPr/>
                    <a:lstStyle/>
                    <a:p>
                      <a:pPr algn="ctr"/>
                      <a:r>
                        <a:rPr lang="en-US" sz="1600" b="1" dirty="0" smtClean="0">
                          <a:solidFill>
                            <a:schemeClr val="bg1"/>
                          </a:solidFill>
                        </a:rPr>
                        <a:t>Purpose of Slide</a:t>
                      </a:r>
                      <a:endParaRPr lang="en-US" sz="1600" b="1" dirty="0">
                        <a:solidFill>
                          <a:schemeClr val="bg1"/>
                        </a:solidFill>
                      </a:endParaRPr>
                    </a:p>
                  </a:txBody>
                  <a:tcPr anchor="ctr">
                    <a:solidFill>
                      <a:schemeClr val="tx1"/>
                    </a:solidFill>
                  </a:tcPr>
                </a:tc>
              </a:tr>
              <a:tr h="654037">
                <a:tc>
                  <a:txBody>
                    <a:bodyPr/>
                    <a:lstStyle/>
                    <a:p>
                      <a:pPr algn="l"/>
                      <a:r>
                        <a:rPr lang="en-US" sz="1600" b="0" dirty="0" smtClean="0">
                          <a:solidFill>
                            <a:schemeClr val="tx1"/>
                          </a:solidFill>
                        </a:rPr>
                        <a:t>This slide is simply a placeholder to be displayed while answer the judges’ questions</a:t>
                      </a:r>
                      <a:r>
                        <a:rPr lang="en-US" sz="1600" b="0" baseline="0" dirty="0" smtClean="0">
                          <a:solidFill>
                            <a:schemeClr val="tx1"/>
                          </a:solidFill>
                        </a:rPr>
                        <a:t>. </a:t>
                      </a:r>
                      <a:endParaRPr lang="en-US" sz="1600" b="0" dirty="0">
                        <a:solidFill>
                          <a:schemeClr val="tx1"/>
                        </a:solidFill>
                      </a:endParaRPr>
                    </a:p>
                  </a:txBody>
                  <a:tcPr>
                    <a:solidFill>
                      <a:schemeClr val="bg1">
                        <a:lumMod val="95000"/>
                      </a:schemeClr>
                    </a:solidFill>
                  </a:tcPr>
                </a:tc>
              </a:tr>
              <a:tr h="378653">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015479">
                <a:tc>
                  <a:txBody>
                    <a:bodyPr/>
                    <a:lstStyle/>
                    <a:p>
                      <a:pPr marL="231775" indent="-231775">
                        <a:spcAft>
                          <a:spcPts val="300"/>
                        </a:spcAft>
                        <a:buFont typeface="Wingdings" pitchFamily="2" charset="2"/>
                        <a:buChar char="q"/>
                      </a:pPr>
                      <a:r>
                        <a:rPr lang="en-US" sz="1600" b="1" dirty="0" smtClean="0"/>
                        <a:t>Business name</a:t>
                      </a:r>
                    </a:p>
                    <a:p>
                      <a:pPr marL="231775" indent="-231775">
                        <a:spcAft>
                          <a:spcPts val="300"/>
                        </a:spcAft>
                        <a:buFont typeface="Wingdings" pitchFamily="2" charset="2"/>
                        <a:buChar char="q"/>
                      </a:pPr>
                      <a:r>
                        <a:rPr lang="en-US" sz="1600" b="1" baseline="0" dirty="0" smtClean="0"/>
                        <a:t>Logo</a:t>
                      </a:r>
                    </a:p>
                    <a:p>
                      <a:pPr marL="231775" indent="-231775">
                        <a:spcAft>
                          <a:spcPts val="300"/>
                        </a:spcAft>
                        <a:buFont typeface="Wingdings" pitchFamily="2" charset="2"/>
                        <a:buChar char="q"/>
                      </a:pPr>
                      <a:r>
                        <a:rPr lang="en-US" sz="1600" i="0" baseline="0" dirty="0" smtClean="0"/>
                        <a:t>Slogan*</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92577">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of Business]</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of Business]</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Problem/Unmet Need]</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53074271"/>
              </p:ext>
            </p:extLst>
          </p:nvPr>
        </p:nvGraphicFramePr>
        <p:xfrm>
          <a:off x="914400" y="1828800"/>
          <a:ext cx="7467600" cy="2927827"/>
        </p:xfrm>
        <a:graphic>
          <a:graphicData uri="http://schemas.openxmlformats.org/drawingml/2006/table">
            <a:tbl>
              <a:tblPr firstRow="1" bandRow="1">
                <a:tableStyleId>{5940675A-B579-460E-94D1-54222C63F5DA}</a:tableStyleId>
              </a:tblPr>
              <a:tblGrid>
                <a:gridCol w="7467600"/>
              </a:tblGrid>
              <a:tr h="293692">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11887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This slide is meant</a:t>
                      </a:r>
                      <a:r>
                        <a:rPr lang="en-US" sz="1600" b="0" baseline="0" dirty="0" smtClean="0">
                          <a:solidFill>
                            <a:schemeClr val="tx1"/>
                          </a:solidFill>
                        </a:rPr>
                        <a:t> to clearly explain how your business will solve an existing problem or fulfill a need that is not being met by other products or services.  This explanation is necessary because it will prove to the judges that there is a potential market for your business.</a:t>
                      </a:r>
                      <a:endParaRPr lang="en-US" sz="1600" b="1" dirty="0">
                        <a:solidFill>
                          <a:schemeClr val="bg1"/>
                        </a:solidFill>
                      </a:endParaRPr>
                    </a:p>
                  </a:txBody>
                  <a:tcPr>
                    <a:solidFill>
                      <a:schemeClr val="bg1">
                        <a:lumMod val="95000"/>
                      </a:schemeClr>
                    </a:solidFill>
                  </a:tcPr>
                </a:tc>
              </a:tr>
              <a:tr h="293692">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733268">
                <a:tc>
                  <a:txBody>
                    <a:bodyPr/>
                    <a:lstStyle/>
                    <a:p>
                      <a:pPr marL="231775" indent="-231775">
                        <a:spcAft>
                          <a:spcPts val="600"/>
                        </a:spcAft>
                        <a:buFont typeface="Wingdings" pitchFamily="2" charset="2"/>
                        <a:buChar char="q"/>
                      </a:pPr>
                      <a:r>
                        <a:rPr lang="en-US" sz="1600" b="1" i="0" dirty="0" smtClean="0"/>
                        <a:t>Bulleted</a:t>
                      </a:r>
                      <a:r>
                        <a:rPr lang="en-US" sz="1600" b="1" i="0" baseline="0" dirty="0" smtClean="0"/>
                        <a:t> description, images, or video of problem or unmet need that your business will address</a:t>
                      </a:r>
                      <a:endParaRPr lang="en-US" sz="1600" b="0" i="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04492">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6" name="Group 5"/>
          <p:cNvGrpSpPr/>
          <p:nvPr/>
        </p:nvGrpSpPr>
        <p:grpSpPr>
          <a:xfrm>
            <a:off x="6536202" y="-51850"/>
            <a:ext cx="2605236" cy="1917700"/>
            <a:chOff x="6536202" y="-51850"/>
            <a:chExt cx="2605236" cy="1917700"/>
          </a:xfrm>
        </p:grpSpPr>
        <p:sp>
          <p:nvSpPr>
            <p:cNvPr id="7"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8"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9"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[Problem/Unmet Need]</a:t>
            </a:r>
            <a:endParaRPr lang="en-US"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[3: Solution/How Business Fills Need]</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258068748"/>
              </p:ext>
            </p:extLst>
          </p:nvPr>
        </p:nvGraphicFramePr>
        <p:xfrm>
          <a:off x="914400" y="1524000"/>
          <a:ext cx="7467600" cy="3845822"/>
        </p:xfrm>
        <a:graphic>
          <a:graphicData uri="http://schemas.openxmlformats.org/drawingml/2006/table">
            <a:tbl>
              <a:tblPr firstRow="1" bandRow="1">
                <a:tableStyleId>{5940675A-B579-460E-94D1-54222C63F5DA}</a:tableStyleId>
              </a:tblPr>
              <a:tblGrid>
                <a:gridCol w="7467600"/>
              </a:tblGrid>
              <a:tr h="322606">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1036320">
                <a:tc>
                  <a:txBody>
                    <a:bodyPr/>
                    <a:lstStyle/>
                    <a:p>
                      <a:pPr algn="l"/>
                      <a:r>
                        <a:rPr lang="en-US" sz="1600" b="0" dirty="0" smtClean="0">
                          <a:solidFill>
                            <a:schemeClr val="tx1"/>
                          </a:solidFill>
                        </a:rPr>
                        <a:t>This slide is meant</a:t>
                      </a:r>
                      <a:r>
                        <a:rPr lang="en-US" sz="1600" b="0" baseline="0" dirty="0" smtClean="0">
                          <a:solidFill>
                            <a:schemeClr val="tx1"/>
                          </a:solidFill>
                        </a:rPr>
                        <a:t> to clearly explain how your business will be able to solve the problem or fulfill the unmet need described in the previous slide.  In doing so, you will clearly explain what product or service your business will sell.</a:t>
                      </a:r>
                      <a:endParaRPr lang="en-US" sz="1600" b="1" dirty="0">
                        <a:solidFill>
                          <a:schemeClr val="bg1"/>
                        </a:solidFill>
                      </a:endParaRPr>
                    </a:p>
                  </a:txBody>
                  <a:tcPr>
                    <a:solidFill>
                      <a:schemeClr val="bg1">
                        <a:lumMod val="95000"/>
                      </a:schemeClr>
                    </a:solidFill>
                  </a:tcPr>
                </a:tc>
              </a:tr>
              <a:tr h="322606">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803662">
                <a:tc>
                  <a:txBody>
                    <a:bodyPr/>
                    <a:lstStyle/>
                    <a:p>
                      <a:pPr marL="231775" indent="-231775">
                        <a:spcAft>
                          <a:spcPts val="300"/>
                        </a:spcAft>
                        <a:buFont typeface="Wingdings" pitchFamily="2" charset="2"/>
                        <a:buChar char="q"/>
                      </a:pPr>
                      <a:r>
                        <a:rPr lang="en-US" sz="1600" b="1" i="0" dirty="0" smtClean="0"/>
                        <a:t>Bulleted</a:t>
                      </a:r>
                      <a:r>
                        <a:rPr lang="en-US" sz="1600" b="1" i="0" baseline="0" dirty="0" smtClean="0"/>
                        <a:t> description, images, or video of how your product or service </a:t>
                      </a:r>
                      <a:r>
                        <a:rPr lang="en-US" sz="1600" b="1" i="0" u="sng" baseline="0" dirty="0" smtClean="0"/>
                        <a:t>offers a solution</a:t>
                      </a:r>
                      <a:r>
                        <a:rPr lang="en-US" sz="1600" b="1" i="0" baseline="0" dirty="0" smtClean="0"/>
                        <a:t> to problem or unmet need</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dirty="0" smtClean="0"/>
                        <a:t>Bulleted</a:t>
                      </a:r>
                      <a:r>
                        <a:rPr lang="en-US" sz="1600" b="0" i="0" baseline="0" dirty="0" smtClean="0"/>
                        <a:t> description, images, or video  that highlights your product or service’s features and benefits*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0" i="0" baseline="0" dirty="0" smtClean="0"/>
                        <a:t>Photo or video of your product or service*</a:t>
                      </a:r>
                      <a:endParaRPr lang="en-US" sz="1600" dirty="0" smtClean="0"/>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2260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5" name="Group 4"/>
          <p:cNvGrpSpPr/>
          <p:nvPr/>
        </p:nvGrpSpPr>
        <p:grpSpPr>
          <a:xfrm>
            <a:off x="6536202" y="-51850"/>
            <a:ext cx="2605236" cy="1917700"/>
            <a:chOff x="6536202" y="-51850"/>
            <a:chExt cx="2605236" cy="1917700"/>
          </a:xfrm>
        </p:grpSpPr>
        <p:sp>
          <p:nvSpPr>
            <p:cNvPr id="6"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7"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8"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[Solution/How Business Fills Need]</a:t>
            </a:r>
            <a:endParaRPr lang="en-US" sz="3600" b="1"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[4: Mission and Social Impact]</a:t>
            </a:r>
            <a:endParaRPr 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3450208922"/>
              </p:ext>
            </p:extLst>
          </p:nvPr>
        </p:nvGraphicFramePr>
        <p:xfrm>
          <a:off x="914400" y="1524000"/>
          <a:ext cx="7467600" cy="4150622"/>
        </p:xfrm>
        <a:graphic>
          <a:graphicData uri="http://schemas.openxmlformats.org/drawingml/2006/table">
            <a:tbl>
              <a:tblPr firstRow="1" bandRow="1">
                <a:tableStyleId>{5940675A-B579-460E-94D1-54222C63F5DA}</a:tableStyleId>
              </a:tblPr>
              <a:tblGrid>
                <a:gridCol w="7467600"/>
              </a:tblGrid>
              <a:tr h="322606">
                <a:tc>
                  <a:txBody>
                    <a:bodyPr/>
                    <a:lstStyle/>
                    <a:p>
                      <a:pPr algn="ctr"/>
                      <a:r>
                        <a:rPr lang="en-US" sz="1600" b="1" dirty="0" smtClean="0">
                          <a:solidFill>
                            <a:schemeClr val="bg1"/>
                          </a:solidFill>
                        </a:rPr>
                        <a:t>Purpose </a:t>
                      </a:r>
                      <a:r>
                        <a:rPr lang="en-US" sz="1600" b="1" baseline="0" dirty="0" smtClean="0">
                          <a:solidFill>
                            <a:schemeClr val="bg1"/>
                          </a:solidFill>
                        </a:rPr>
                        <a:t>of Slide</a:t>
                      </a:r>
                      <a:endParaRPr lang="en-US" sz="1600" b="1" dirty="0">
                        <a:solidFill>
                          <a:schemeClr val="bg1"/>
                        </a:solidFill>
                      </a:endParaRPr>
                    </a:p>
                  </a:txBody>
                  <a:tcPr anchor="ctr">
                    <a:solidFill>
                      <a:schemeClr val="tx1"/>
                    </a:solidFill>
                  </a:tcPr>
                </a:tc>
              </a:tr>
              <a:tr h="1341120">
                <a:tc>
                  <a:txBody>
                    <a:bodyPr/>
                    <a:lstStyle/>
                    <a:p>
                      <a:pPr algn="l"/>
                      <a:r>
                        <a:rPr lang="en-US" sz="1600" b="0" dirty="0" smtClean="0">
                          <a:solidFill>
                            <a:schemeClr val="tx1"/>
                          </a:solidFill>
                        </a:rPr>
                        <a:t>This slide is meant</a:t>
                      </a:r>
                      <a:r>
                        <a:rPr lang="en-US" sz="1600" b="0" baseline="0" dirty="0" smtClean="0">
                          <a:solidFill>
                            <a:schemeClr val="tx1"/>
                          </a:solidFill>
                        </a:rPr>
                        <a:t> to clearly explain your business mission and how your business will be able to support a social good by supporting a social cause. </a:t>
                      </a:r>
                      <a:r>
                        <a:rPr lang="en-US" sz="1600" dirty="0" smtClean="0"/>
                        <a:t>Explain how you will incorporate business responsibility into your marketing plan and business operations. </a:t>
                      </a:r>
                      <a:r>
                        <a:rPr lang="en-US" sz="1600" b="0" baseline="0" dirty="0" smtClean="0">
                          <a:solidFill>
                            <a:schemeClr val="tx1"/>
                          </a:solidFill>
                        </a:rPr>
                        <a:t>In doing so, you will clearly explain the larger purpose and good for community.</a:t>
                      </a:r>
                      <a:endParaRPr lang="en-US" sz="1600" b="1" dirty="0">
                        <a:solidFill>
                          <a:schemeClr val="bg1"/>
                        </a:solidFill>
                      </a:endParaRPr>
                    </a:p>
                  </a:txBody>
                  <a:tcPr>
                    <a:solidFill>
                      <a:schemeClr val="bg1">
                        <a:lumMod val="95000"/>
                      </a:schemeClr>
                    </a:solidFill>
                  </a:tcPr>
                </a:tc>
              </a:tr>
              <a:tr h="322606">
                <a:tc>
                  <a:txBody>
                    <a:bodyPr/>
                    <a:lstStyle/>
                    <a:p>
                      <a:pPr algn="ctr"/>
                      <a:r>
                        <a:rPr lang="en-US" sz="1600" b="1" dirty="0" smtClean="0">
                          <a:solidFill>
                            <a:schemeClr val="bg1"/>
                          </a:solidFill>
                        </a:rPr>
                        <a:t>Included in</a:t>
                      </a:r>
                      <a:r>
                        <a:rPr lang="en-US" sz="1600" b="1" baseline="0" dirty="0" smtClean="0">
                          <a:solidFill>
                            <a:schemeClr val="bg1"/>
                          </a:solidFill>
                        </a:rPr>
                        <a:t> Slide </a:t>
                      </a:r>
                      <a:r>
                        <a:rPr lang="en-US" sz="1200" b="1" baseline="0" dirty="0" smtClean="0">
                          <a:solidFill>
                            <a:srgbClr val="FFFF00"/>
                          </a:solidFill>
                        </a:rPr>
                        <a:t>(not limited to)</a:t>
                      </a:r>
                      <a:endParaRPr lang="en-US" sz="1600" b="1" dirty="0">
                        <a:solidFill>
                          <a:srgbClr val="FFFF00"/>
                        </a:solidFill>
                      </a:endParaRPr>
                    </a:p>
                  </a:txBody>
                  <a:tcPr anchor="ctr">
                    <a:solidFill>
                      <a:schemeClr val="tx2"/>
                    </a:solidFill>
                  </a:tcPr>
                </a:tc>
              </a:tr>
              <a:tr h="1803662">
                <a:tc>
                  <a:txBody>
                    <a:bodyPr/>
                    <a:lstStyle/>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dirty="0" smtClean="0"/>
                        <a:t>The</a:t>
                      </a:r>
                      <a:r>
                        <a:rPr lang="en-US" sz="1600" b="1" baseline="0" dirty="0" smtClean="0"/>
                        <a:t> mission statement for the business that provides a guiding vision for the company, and summarizes the problem/solution slides.</a:t>
                      </a:r>
                    </a:p>
                    <a:p>
                      <a:pPr marL="231775" marR="0" indent="-231775" algn="l" defTabSz="914400" rtl="0" eaLnBrk="1" fontAlgn="auto" latinLnBrk="0" hangingPunct="1">
                        <a:lnSpc>
                          <a:spcPct val="100000"/>
                        </a:lnSpc>
                        <a:spcBef>
                          <a:spcPts val="0"/>
                        </a:spcBef>
                        <a:spcAft>
                          <a:spcPts val="300"/>
                        </a:spcAft>
                        <a:buClrTx/>
                        <a:buSzTx/>
                        <a:buFont typeface="Wingdings" pitchFamily="2" charset="2"/>
                        <a:buChar char="q"/>
                        <a:tabLst/>
                        <a:defRPr/>
                      </a:pPr>
                      <a:r>
                        <a:rPr lang="en-US" sz="1600" b="1" baseline="0" dirty="0" smtClean="0"/>
                        <a:t>An e</a:t>
                      </a:r>
                      <a:r>
                        <a:rPr lang="en-US" sz="1600" b="1" dirty="0" smtClean="0"/>
                        <a:t>ngaging</a:t>
                      </a:r>
                      <a:r>
                        <a:rPr lang="en-US" sz="1600" b="1" baseline="0" dirty="0" smtClean="0"/>
                        <a:t> description of how the business plans on integrating socially responsible practices into your business model.</a:t>
                      </a: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tr>
              <a:tr h="322606">
                <a:tc>
                  <a:txBody>
                    <a:bodyPr/>
                    <a:lstStyle/>
                    <a:p>
                      <a:pPr algn="ctr"/>
                      <a:r>
                        <a:rPr lang="en-US" sz="1600" b="0" u="sng" dirty="0" smtClean="0"/>
                        <a:t>Note</a:t>
                      </a:r>
                      <a:r>
                        <a:rPr lang="en-US" sz="1600" b="0" dirty="0" smtClean="0"/>
                        <a:t>:</a:t>
                      </a:r>
                      <a:r>
                        <a:rPr lang="en-US" sz="1600" b="0" baseline="0" dirty="0" smtClean="0"/>
                        <a:t>  </a:t>
                      </a:r>
                      <a:r>
                        <a:rPr lang="en-US" sz="1600" b="1" dirty="0" smtClean="0"/>
                        <a:t>Required </a:t>
                      </a:r>
                      <a:r>
                        <a:rPr lang="en-US" sz="1600" baseline="0" dirty="0" smtClean="0"/>
                        <a:t> </a:t>
                      </a:r>
                      <a:r>
                        <a:rPr lang="en-US" sz="1600" i="0" baseline="0" dirty="0" smtClean="0"/>
                        <a:t>Optional</a:t>
                      </a:r>
                      <a:r>
                        <a:rPr lang="en-US" sz="1600" i="1" baseline="0" dirty="0" smtClean="0"/>
                        <a:t>*</a:t>
                      </a:r>
                      <a:endParaRPr lang="en-US" sz="1600" i="1" dirty="0"/>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grpSp>
        <p:nvGrpSpPr>
          <p:cNvPr id="5" name="Group 4"/>
          <p:cNvGrpSpPr/>
          <p:nvPr/>
        </p:nvGrpSpPr>
        <p:grpSpPr>
          <a:xfrm>
            <a:off x="6538764" y="127747"/>
            <a:ext cx="2605236" cy="1917700"/>
            <a:chOff x="6536202" y="-51850"/>
            <a:chExt cx="2605236" cy="1917700"/>
          </a:xfrm>
        </p:grpSpPr>
        <p:sp>
          <p:nvSpPr>
            <p:cNvPr id="6" name="AutoShape 9"/>
            <p:cNvSpPr>
              <a:spLocks noChangeArrowheads="1"/>
            </p:cNvSpPr>
            <p:nvPr/>
          </p:nvSpPr>
          <p:spPr bwMode="auto">
            <a:xfrm rot="21260688">
              <a:off x="6536202" y="-51850"/>
              <a:ext cx="2605236" cy="1917700"/>
            </a:xfrm>
            <a:prstGeom prst="irregularSeal1">
              <a:avLst/>
            </a:prstGeom>
            <a:solidFill>
              <a:schemeClr val="accent1">
                <a:alpha val="59999"/>
              </a:schemeClr>
            </a:solidFill>
            <a:ln w="9525">
              <a:solidFill>
                <a:schemeClr val="tx1"/>
              </a:solidFill>
              <a:miter lim="800000"/>
              <a:headEnd/>
              <a:tailEnd/>
            </a:ln>
          </p:spPr>
          <p:txBody>
            <a:bodyPr wrap="none" anchor="ctr"/>
            <a:lstStyle/>
            <a:p>
              <a:endParaRPr lang="en-US"/>
            </a:p>
          </p:txBody>
        </p:sp>
        <p:sp>
          <p:nvSpPr>
            <p:cNvPr id="7" name="Text Box 8"/>
            <p:cNvSpPr txBox="1">
              <a:spLocks noChangeArrowheads="1"/>
            </p:cNvSpPr>
            <p:nvPr/>
          </p:nvSpPr>
          <p:spPr bwMode="auto">
            <a:xfrm rot="21256137">
              <a:off x="6959112" y="541359"/>
              <a:ext cx="1714810" cy="584775"/>
            </a:xfrm>
            <a:prstGeom prst="rect">
              <a:avLst/>
            </a:prstGeom>
            <a:noFill/>
            <a:ln w="9525">
              <a:noFill/>
              <a:miter lim="800000"/>
              <a:headEnd/>
              <a:tailEnd/>
            </a:ln>
          </p:spPr>
          <p:txBody>
            <a:bodyPr wrap="square">
              <a:spAutoFit/>
            </a:bodyPr>
            <a:lstStyle/>
            <a:p>
              <a:r>
                <a:rPr lang="en-US" sz="1600" b="1" i="1" dirty="0">
                  <a:solidFill>
                    <a:srgbClr val="C00000"/>
                  </a:solidFill>
                </a:rPr>
                <a:t>Remove this slide </a:t>
              </a:r>
            </a:p>
            <a:p>
              <a:r>
                <a:rPr lang="en-US" sz="1600" b="1" i="1" dirty="0" smtClean="0">
                  <a:solidFill>
                    <a:srgbClr val="C00000"/>
                  </a:solidFill>
                </a:rPr>
                <a:t>Instructions only</a:t>
              </a:r>
              <a:r>
                <a:rPr lang="en-US" sz="1600" b="1" i="1" dirty="0">
                  <a:solidFill>
                    <a:srgbClr val="C00000"/>
                  </a:solidFill>
                </a:rPr>
                <a:t>!</a:t>
              </a:r>
            </a:p>
          </p:txBody>
        </p:sp>
      </p:grpSp>
      <p:pic>
        <p:nvPicPr>
          <p:cNvPr id="8" name="Content Placeholder 9" descr="logo secondary.jpg"/>
          <p:cNvPicPr>
            <a:picLocks noGrp="1" noChangeAspect="1"/>
          </p:cNvPicPr>
          <p:nvPr>
            <p:ph idx="1"/>
          </p:nvPr>
        </p:nvPicPr>
        <p:blipFill>
          <a:blip r:embed="rId3" cstate="print"/>
          <a:stretch>
            <a:fillRect/>
          </a:stretch>
        </p:blipFill>
        <p:spPr>
          <a:xfrm>
            <a:off x="0" y="5895726"/>
            <a:ext cx="1828800" cy="962274"/>
          </a:xfrm>
        </p:spPr>
      </p:pic>
    </p:spTree>
    <p:extLst>
      <p:ext uri="{BB962C8B-B14F-4D97-AF65-F5344CB8AC3E}">
        <p14:creationId xmlns:p14="http://schemas.microsoft.com/office/powerpoint/2010/main" val="1047925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[Mission and Social Impact]</a:t>
            </a:r>
            <a:endParaRPr lang="en-US" sz="3600" b="1" dirty="0"/>
          </a:p>
        </p:txBody>
      </p:sp>
      <p:sp>
        <p:nvSpPr>
          <p:cNvPr id="3" name="Content Placeholder 2"/>
          <p:cNvSpPr>
            <a:spLocks noGrp="1"/>
          </p:cNvSpPr>
          <p:nvPr>
            <p:ph idx="1"/>
          </p:nvPr>
        </p:nvSpPr>
        <p:spPr/>
        <p:txBody>
          <a:bodyPr/>
          <a:lstStyle/>
          <a:p>
            <a:endParaRPr lang="en-US"/>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extLst>
      <p:ext uri="{BB962C8B-B14F-4D97-AF65-F5344CB8AC3E}">
        <p14:creationId xmlns:p14="http://schemas.microsoft.com/office/powerpoint/2010/main" val="2036005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1277</TotalTime>
  <Words>2548</Words>
  <Application>Microsoft Office PowerPoint</Application>
  <PresentationFormat>On-screen Show (4:3)</PresentationFormat>
  <Paragraphs>347</Paragraphs>
  <Slides>29</Slides>
  <Notes>16</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1_Office Theme</vt:lpstr>
      <vt:lpstr>Instructions</vt:lpstr>
      <vt:lpstr>[1: Name of Business]</vt:lpstr>
      <vt:lpstr>[Name of Business]</vt:lpstr>
      <vt:lpstr>[2: Problem/Unmet Need]</vt:lpstr>
      <vt:lpstr>[Problem/Unmet Need]</vt:lpstr>
      <vt:lpstr>[3: Solution/How Business Fills Need]</vt:lpstr>
      <vt:lpstr>[Solution/How Business Fills Need]</vt:lpstr>
      <vt:lpstr>[4: Mission and Social Impact]</vt:lpstr>
      <vt:lpstr>[Mission and Social Impact]</vt:lpstr>
      <vt:lpstr>[5: Description of Product/Service]</vt:lpstr>
      <vt:lpstr>[Description of Product/Service]</vt:lpstr>
      <vt:lpstr>[6: Business Model]</vt:lpstr>
      <vt:lpstr>[Business Model]</vt:lpstr>
      <vt:lpstr>[7: Market Analysis]</vt:lpstr>
      <vt:lpstr>[Market Analysis]</vt:lpstr>
      <vt:lpstr>[8: Marketing and Sales]</vt:lpstr>
      <vt:lpstr>[Marketing and Sales]</vt:lpstr>
      <vt:lpstr>[9: Competition]</vt:lpstr>
      <vt:lpstr>[Competition]</vt:lpstr>
      <vt:lpstr>[10: Qualifications]</vt:lpstr>
      <vt:lpstr>[Qualifications]</vt:lpstr>
      <vt:lpstr>[11: Sales Projections]</vt:lpstr>
      <vt:lpstr>[Sales Projections]</vt:lpstr>
      <vt:lpstr>[12: Start-up Funds]</vt:lpstr>
      <vt:lpstr>[Start-up Funds]</vt:lpstr>
      <vt:lpstr>[13: Future Plans]</vt:lpstr>
      <vt:lpstr>[Future Plans]</vt:lpstr>
      <vt:lpstr>[14: Name of Business]</vt:lpstr>
      <vt:lpstr>[Name of Business]</vt:lpstr>
    </vt:vector>
  </TitlesOfParts>
  <Company>NFTE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Griffin, John J.</cp:lastModifiedBy>
  <cp:revision>108</cp:revision>
  <dcterms:created xsi:type="dcterms:W3CDTF">2012-02-07T20:01:29Z</dcterms:created>
  <dcterms:modified xsi:type="dcterms:W3CDTF">2014-09-03T20:05:26Z</dcterms:modified>
</cp:coreProperties>
</file>