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1"/>
  </p:notesMasterIdLst>
  <p:sldIdLst>
    <p:sldId id="286" r:id="rId3"/>
    <p:sldId id="275" r:id="rId4"/>
    <p:sldId id="273" r:id="rId5"/>
    <p:sldId id="266" r:id="rId6"/>
    <p:sldId id="289" r:id="rId7"/>
    <p:sldId id="279" r:id="rId8"/>
    <p:sldId id="300" r:id="rId9"/>
    <p:sldId id="301" r:id="rId10"/>
    <p:sldId id="290" r:id="rId11"/>
    <p:sldId id="292" r:id="rId12"/>
    <p:sldId id="293" r:id="rId13"/>
    <p:sldId id="291" r:id="rId14"/>
    <p:sldId id="299" r:id="rId15"/>
    <p:sldId id="295" r:id="rId16"/>
    <p:sldId id="296" r:id="rId17"/>
    <p:sldId id="297" r:id="rId18"/>
    <p:sldId id="298"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87373" autoAdjust="0"/>
  </p:normalViewPr>
  <p:slideViewPr>
    <p:cSldViewPr>
      <p:cViewPr>
        <p:scale>
          <a:sx n="108" d="100"/>
          <a:sy n="108" d="100"/>
        </p:scale>
        <p:origin x="-170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B6133-37AC-455A-8B82-EE97F536B98C}" type="datetimeFigureOut">
              <a:rPr lang="en-NZ" smtClean="0"/>
              <a:t>14/05/2015</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578C-552F-4574-9CB9-3AEBBF60B160}" type="slidenum">
              <a:rPr lang="en-NZ" smtClean="0"/>
              <a:t>‹#›</a:t>
            </a:fld>
            <a:endParaRPr lang="en-NZ"/>
          </a:p>
        </p:txBody>
      </p:sp>
    </p:spTree>
    <p:extLst>
      <p:ext uri="{BB962C8B-B14F-4D97-AF65-F5344CB8AC3E}">
        <p14:creationId xmlns:p14="http://schemas.microsoft.com/office/powerpoint/2010/main" val="36500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So let me ask you...How safe is the internet? On December 8th, an under aged girl left CT to meet someone that she met online. She was found in Colorado a month later with a man aged 34. A girl in MA committed suicide from online bullying. 20% of teens have been part of cyberbullying. Another girl was killed after meeting a stranger on </a:t>
            </a:r>
            <a:r>
              <a:rPr lang="en-US" sz="1200" b="0" i="0" u="none" strike="noStrike" kern="1200" dirty="0" err="1" smtClean="0">
                <a:solidFill>
                  <a:schemeClr val="tx1"/>
                </a:solidFill>
                <a:effectLst/>
                <a:latin typeface="+mn-lt"/>
                <a:ea typeface="+mn-ea"/>
                <a:cs typeface="+mn-cs"/>
              </a:rPr>
              <a:t>facebook</a:t>
            </a:r>
            <a:r>
              <a:rPr lang="en-US" sz="1200" b="0" i="0" u="none" strike="noStrike" kern="1200" dirty="0" smtClean="0">
                <a:solidFill>
                  <a:schemeClr val="tx1"/>
                </a:solidFill>
                <a:effectLst/>
                <a:latin typeface="+mn-lt"/>
                <a:ea typeface="+mn-ea"/>
                <a:cs typeface="+mn-cs"/>
              </a:rPr>
              <a:t>. These are just a few of the dangers of online use. Did you know that 1 in 5 teenage girls have received an invite to meet a stranger? The shocking thing is that 1 in 10 teenage girls have actually accepted that invitation. What are we to do? </a:t>
            </a:r>
            <a:endParaRPr lang="en-US" dirty="0"/>
          </a:p>
        </p:txBody>
      </p:sp>
      <p:sp>
        <p:nvSpPr>
          <p:cNvPr id="4" name="Slide Number Placeholder 3"/>
          <p:cNvSpPr>
            <a:spLocks noGrp="1"/>
          </p:cNvSpPr>
          <p:nvPr>
            <p:ph type="sldNum" sz="quarter" idx="10"/>
          </p:nvPr>
        </p:nvSpPr>
        <p:spPr/>
        <p:txBody>
          <a:bodyPr/>
          <a:lstStyle/>
          <a:p>
            <a:fld id="{31BC578C-552F-4574-9CB9-3AEBBF60B160}" type="slidenum">
              <a:rPr lang="en-NZ" smtClean="0"/>
              <a:t>1</a:t>
            </a:fld>
            <a:endParaRPr lang="en-NZ"/>
          </a:p>
        </p:txBody>
      </p:sp>
    </p:spTree>
    <p:extLst>
      <p:ext uri="{BB962C8B-B14F-4D97-AF65-F5344CB8AC3E}">
        <p14:creationId xmlns:p14="http://schemas.microsoft.com/office/powerpoint/2010/main" val="370544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Laptop</a:t>
            </a:r>
            <a:r>
              <a:rPr lang="en-US" sz="1200" kern="1200" baseline="0" dirty="0" smtClean="0">
                <a:solidFill>
                  <a:schemeClr val="tx1"/>
                </a:solidFill>
                <a:latin typeface="+mn-lt"/>
                <a:ea typeface="+mn-ea"/>
                <a:cs typeface="+mn-cs"/>
              </a:rPr>
              <a:t>-1500</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4 years sell for 100 </a:t>
            </a:r>
          </a:p>
          <a:p>
            <a:r>
              <a:rPr lang="en-US" sz="1200" kern="1200" dirty="0" smtClean="0">
                <a:solidFill>
                  <a:schemeClr val="tx1"/>
                </a:solidFill>
                <a:latin typeface="+mn-lt"/>
                <a:ea typeface="+mn-ea"/>
                <a:cs typeface="+mn-cs"/>
              </a:rPr>
              <a:t>1400 depreciation</a:t>
            </a:r>
            <a:r>
              <a:rPr lang="en-US" sz="1200" kern="1200" baseline="0" dirty="0" smtClean="0">
                <a:solidFill>
                  <a:schemeClr val="tx1"/>
                </a:solidFill>
                <a:latin typeface="+mn-lt"/>
                <a:ea typeface="+mn-ea"/>
                <a:cs typeface="+mn-cs"/>
              </a:rPr>
              <a:t> over 4 years </a:t>
            </a:r>
          </a:p>
          <a:p>
            <a:r>
              <a:rPr lang="en-US" sz="1200" kern="1200" baseline="0" dirty="0" smtClean="0">
                <a:solidFill>
                  <a:schemeClr val="tx1"/>
                </a:solidFill>
                <a:latin typeface="+mn-lt"/>
                <a:ea typeface="+mn-ea"/>
                <a:cs typeface="+mn-cs"/>
              </a:rPr>
              <a:t>/ 4 years</a:t>
            </a:r>
          </a:p>
          <a:p>
            <a:r>
              <a:rPr lang="en-US" sz="1200" kern="1200" baseline="0" dirty="0" smtClean="0">
                <a:solidFill>
                  <a:schemeClr val="tx1"/>
                </a:solidFill>
                <a:latin typeface="+mn-lt"/>
                <a:ea typeface="+mn-ea"/>
                <a:cs typeface="+mn-cs"/>
              </a:rPr>
              <a:t>/ 12 months</a:t>
            </a:r>
          </a:p>
          <a:p>
            <a:r>
              <a:rPr lang="en-US" sz="1200" kern="1200" baseline="0" dirty="0" smtClean="0">
                <a:solidFill>
                  <a:schemeClr val="tx1"/>
                </a:solidFill>
                <a:latin typeface="+mn-lt"/>
                <a:ea typeface="+mn-ea"/>
                <a:cs typeface="+mn-cs"/>
              </a:rPr>
              <a:t>29</a:t>
            </a:r>
          </a:p>
          <a:p>
            <a:r>
              <a:rPr lang="en-US" sz="1200" kern="1200" baseline="0" dirty="0" err="1" smtClean="0">
                <a:solidFill>
                  <a:schemeClr val="tx1"/>
                </a:solidFill>
                <a:latin typeface="+mn-lt"/>
                <a:ea typeface="+mn-ea"/>
                <a:cs typeface="+mn-cs"/>
              </a:rPr>
              <a:t>Utilites</a:t>
            </a:r>
            <a:r>
              <a:rPr lang="en-US" sz="1200" kern="1200" baseline="0" dirty="0" smtClean="0">
                <a:solidFill>
                  <a:schemeClr val="tx1"/>
                </a:solidFill>
                <a:latin typeface="+mn-lt"/>
                <a:ea typeface="+mn-ea"/>
                <a:cs typeface="+mn-cs"/>
              </a:rPr>
              <a:t> Phone Utilities</a:t>
            </a:r>
            <a:endParaRPr lang="en-US" dirty="0" smtClean="0"/>
          </a:p>
          <a:p>
            <a:endParaRPr lang="en-US" dirty="0"/>
          </a:p>
        </p:txBody>
      </p:sp>
      <p:sp>
        <p:nvSpPr>
          <p:cNvPr id="4" name="Slide Number Placeholder 3"/>
          <p:cNvSpPr>
            <a:spLocks noGrp="1"/>
          </p:cNvSpPr>
          <p:nvPr>
            <p:ph type="sldNum" sz="quarter" idx="10"/>
          </p:nvPr>
        </p:nvSpPr>
        <p:spPr/>
        <p:txBody>
          <a:bodyPr/>
          <a:lstStyle/>
          <a:p>
            <a:fld id="{31BC578C-552F-4574-9CB9-3AEBBF60B160}" type="slidenum">
              <a:rPr lang="en-NZ" smtClean="0"/>
              <a:t>10</a:t>
            </a:fld>
            <a:endParaRPr lang="en-NZ"/>
          </a:p>
        </p:txBody>
      </p:sp>
    </p:spTree>
    <p:extLst>
      <p:ext uri="{BB962C8B-B14F-4D97-AF65-F5344CB8AC3E}">
        <p14:creationId xmlns:p14="http://schemas.microsoft.com/office/powerpoint/2010/main" val="324422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Laptop</a:t>
            </a:r>
            <a:r>
              <a:rPr lang="en-US" sz="1200" kern="1200" baseline="0" dirty="0" smtClean="0">
                <a:solidFill>
                  <a:schemeClr val="tx1"/>
                </a:solidFill>
                <a:latin typeface="+mn-lt"/>
                <a:ea typeface="+mn-ea"/>
                <a:cs typeface="+mn-cs"/>
              </a:rPr>
              <a:t>-1500</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4 years sell for 100 </a:t>
            </a:r>
          </a:p>
          <a:p>
            <a:r>
              <a:rPr lang="en-US" sz="1200" kern="1200" dirty="0" smtClean="0">
                <a:solidFill>
                  <a:schemeClr val="tx1"/>
                </a:solidFill>
                <a:latin typeface="+mn-lt"/>
                <a:ea typeface="+mn-ea"/>
                <a:cs typeface="+mn-cs"/>
              </a:rPr>
              <a:t>1400 depreciation</a:t>
            </a:r>
            <a:r>
              <a:rPr lang="en-US" sz="1200" kern="1200" baseline="0" dirty="0" smtClean="0">
                <a:solidFill>
                  <a:schemeClr val="tx1"/>
                </a:solidFill>
                <a:latin typeface="+mn-lt"/>
                <a:ea typeface="+mn-ea"/>
                <a:cs typeface="+mn-cs"/>
              </a:rPr>
              <a:t> over 4 years </a:t>
            </a:r>
          </a:p>
          <a:p>
            <a:r>
              <a:rPr lang="en-US" sz="1200" kern="1200" baseline="0" dirty="0" smtClean="0">
                <a:solidFill>
                  <a:schemeClr val="tx1"/>
                </a:solidFill>
                <a:latin typeface="+mn-lt"/>
                <a:ea typeface="+mn-ea"/>
                <a:cs typeface="+mn-cs"/>
              </a:rPr>
              <a:t>/ 4 years</a:t>
            </a:r>
          </a:p>
          <a:p>
            <a:r>
              <a:rPr lang="en-US" sz="1200" kern="1200" baseline="0" dirty="0" smtClean="0">
                <a:solidFill>
                  <a:schemeClr val="tx1"/>
                </a:solidFill>
                <a:latin typeface="+mn-lt"/>
                <a:ea typeface="+mn-ea"/>
                <a:cs typeface="+mn-cs"/>
              </a:rPr>
              <a:t>/ 12 months</a:t>
            </a:r>
            <a:endParaRPr lang="en-US" dirty="0" smtClean="0"/>
          </a:p>
          <a:p>
            <a:r>
              <a:rPr lang="en-US" baseline="0" dirty="0" smtClean="0"/>
              <a:t> EXPLAIN survey on  100 people showed that 80% of parents would buy </a:t>
            </a:r>
            <a:r>
              <a:rPr lang="en-US" baseline="0" dirty="0" err="1" smtClean="0"/>
              <a:t>QuizMyTween</a:t>
            </a:r>
            <a:endParaRPr lang="en-US" dirty="0"/>
          </a:p>
        </p:txBody>
      </p:sp>
      <p:sp>
        <p:nvSpPr>
          <p:cNvPr id="4" name="Slide Number Placeholder 3"/>
          <p:cNvSpPr>
            <a:spLocks noGrp="1"/>
          </p:cNvSpPr>
          <p:nvPr>
            <p:ph type="sldNum" sz="quarter" idx="10"/>
          </p:nvPr>
        </p:nvSpPr>
        <p:spPr/>
        <p:txBody>
          <a:bodyPr/>
          <a:lstStyle/>
          <a:p>
            <a:fld id="{31BC578C-552F-4574-9CB9-3AEBBF60B160}" type="slidenum">
              <a:rPr lang="en-NZ" smtClean="0"/>
              <a:t>11</a:t>
            </a:fld>
            <a:endParaRPr lang="en-NZ"/>
          </a:p>
        </p:txBody>
      </p:sp>
    </p:spTree>
    <p:extLst>
      <p:ext uri="{BB962C8B-B14F-4D97-AF65-F5344CB8AC3E}">
        <p14:creationId xmlns:p14="http://schemas.microsoft.com/office/powerpoint/2010/main" val="1545339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27264-9088.20-5640</a:t>
            </a:r>
          </a:p>
          <a:p>
            <a:r>
              <a:rPr lang="en-US" dirty="0" smtClean="0"/>
              <a:t>ADD TAXES LATER</a:t>
            </a:r>
            <a:endParaRPr lang="en-US" dirty="0"/>
          </a:p>
        </p:txBody>
      </p:sp>
      <p:sp>
        <p:nvSpPr>
          <p:cNvPr id="4" name="Slide Number Placeholder 3"/>
          <p:cNvSpPr>
            <a:spLocks noGrp="1"/>
          </p:cNvSpPr>
          <p:nvPr>
            <p:ph type="sldNum" sz="quarter" idx="10"/>
          </p:nvPr>
        </p:nvSpPr>
        <p:spPr/>
        <p:txBody>
          <a:bodyPr/>
          <a:lstStyle/>
          <a:p>
            <a:fld id="{31BC578C-552F-4574-9CB9-3AEBBF60B160}" type="slidenum">
              <a:rPr lang="en-NZ" smtClean="0"/>
              <a:t>15</a:t>
            </a:fld>
            <a:endParaRPr lang="en-NZ"/>
          </a:p>
        </p:txBody>
      </p:sp>
    </p:spTree>
    <p:extLst>
      <p:ext uri="{BB962C8B-B14F-4D97-AF65-F5344CB8AC3E}">
        <p14:creationId xmlns:p14="http://schemas.microsoft.com/office/powerpoint/2010/main" val="1009460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a:p>
            <a:r>
              <a:rPr lang="en-US" dirty="0" smtClean="0"/>
              <a:t>$1500 Laptop</a:t>
            </a:r>
          </a:p>
          <a:p>
            <a:r>
              <a:rPr lang="en-US" dirty="0" smtClean="0"/>
              <a:t>$800 IPhone</a:t>
            </a:r>
          </a:p>
          <a:p>
            <a:r>
              <a:rPr lang="en-US" dirty="0" smtClean="0"/>
              <a:t>$10 Business License</a:t>
            </a:r>
          </a:p>
          <a:p>
            <a:r>
              <a:rPr lang="en-US" dirty="0" smtClean="0"/>
              <a:t>$99 Apple App Store License</a:t>
            </a:r>
          </a:p>
          <a:p>
            <a:r>
              <a:rPr lang="en-US" dirty="0" smtClean="0"/>
              <a:t>$40,000 App Development</a:t>
            </a:r>
          </a:p>
          <a:p>
            <a:r>
              <a:rPr lang="en-US" dirty="0" smtClean="0"/>
              <a:t>Total=$42,409</a:t>
            </a:r>
          </a:p>
          <a:p>
            <a:endParaRPr lang="en-US" dirty="0"/>
          </a:p>
        </p:txBody>
      </p:sp>
      <p:sp>
        <p:nvSpPr>
          <p:cNvPr id="4" name="Slide Number Placeholder 3"/>
          <p:cNvSpPr>
            <a:spLocks noGrp="1"/>
          </p:cNvSpPr>
          <p:nvPr>
            <p:ph type="sldNum" sz="quarter" idx="10"/>
          </p:nvPr>
        </p:nvSpPr>
        <p:spPr/>
        <p:txBody>
          <a:bodyPr/>
          <a:lstStyle/>
          <a:p>
            <a:fld id="{31BC578C-552F-4574-9CB9-3AEBBF60B160}" type="slidenum">
              <a:rPr lang="en-NZ" smtClean="0"/>
              <a:t>16</a:t>
            </a:fld>
            <a:endParaRPr lang="en-NZ"/>
          </a:p>
        </p:txBody>
      </p:sp>
    </p:spTree>
    <p:extLst>
      <p:ext uri="{BB962C8B-B14F-4D97-AF65-F5344CB8AC3E}">
        <p14:creationId xmlns:p14="http://schemas.microsoft.com/office/powerpoint/2010/main" val="3737887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Sell the schools code for multiple</a:t>
            </a:r>
            <a:r>
              <a:rPr lang="en-US" baseline="0" dirty="0" smtClean="0"/>
              <a:t> uses</a:t>
            </a:r>
            <a:endParaRPr lang="en-US" dirty="0"/>
          </a:p>
        </p:txBody>
      </p:sp>
      <p:sp>
        <p:nvSpPr>
          <p:cNvPr id="4" name="Slide Number Placeholder 3"/>
          <p:cNvSpPr>
            <a:spLocks noGrp="1"/>
          </p:cNvSpPr>
          <p:nvPr>
            <p:ph type="sldNum" sz="quarter" idx="10"/>
          </p:nvPr>
        </p:nvSpPr>
        <p:spPr/>
        <p:txBody>
          <a:bodyPr/>
          <a:lstStyle/>
          <a:p>
            <a:fld id="{31BC578C-552F-4574-9CB9-3AEBBF60B160}" type="slidenum">
              <a:rPr lang="en-NZ" smtClean="0"/>
              <a:t>17</a:t>
            </a:fld>
            <a:endParaRPr lang="en-NZ"/>
          </a:p>
        </p:txBody>
      </p:sp>
    </p:spTree>
    <p:extLst>
      <p:ext uri="{BB962C8B-B14F-4D97-AF65-F5344CB8AC3E}">
        <p14:creationId xmlns:p14="http://schemas.microsoft.com/office/powerpoint/2010/main" val="1048470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None/>
            </a:pPr>
            <a:r>
              <a:rPr lang="en-NZ" sz="2400" b="1" dirty="0" smtClean="0"/>
              <a:t>Here’s some interesting statistics:</a:t>
            </a:r>
          </a:p>
          <a:p>
            <a:pPr indent="20638" algn="just">
              <a:buNone/>
            </a:pPr>
            <a:r>
              <a:rPr lang="en-NZ" sz="2000" b="1" i="1" dirty="0" smtClean="0"/>
              <a:t>63% of teens say they know how to hide what they do online from their parents</a:t>
            </a:r>
            <a:r>
              <a:rPr lang="en-NZ" sz="1600" i="1" baseline="30000" dirty="0" smtClean="0"/>
              <a:t>6</a:t>
            </a:r>
            <a:r>
              <a:rPr lang="en-NZ" sz="2000" b="1" i="1" dirty="0" smtClean="0"/>
              <a:t>.</a:t>
            </a:r>
          </a:p>
          <a:p>
            <a:endParaRPr lang="en-NZ" sz="2000" dirty="0" smtClean="0"/>
          </a:p>
          <a:p>
            <a:pPr algn="just"/>
            <a:endParaRPr lang="en-NZ" sz="1900" dirty="0" smtClean="0"/>
          </a:p>
          <a:p>
            <a:pPr algn="just"/>
            <a:endParaRPr lang="en-NZ" sz="1900" dirty="0" smtClean="0"/>
          </a:p>
          <a:p>
            <a:pPr algn="just"/>
            <a:endParaRPr lang="en-NZ" sz="1900"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31BC578C-552F-4574-9CB9-3AEBBF60B160}" type="slidenum">
              <a:rPr lang="en-NZ" smtClean="0"/>
              <a:t>18</a:t>
            </a:fld>
            <a:endParaRPr lang="en-NZ"/>
          </a:p>
        </p:txBody>
      </p:sp>
    </p:spTree>
    <p:extLst>
      <p:ext uri="{BB962C8B-B14F-4D97-AF65-F5344CB8AC3E}">
        <p14:creationId xmlns:p14="http://schemas.microsoft.com/office/powerpoint/2010/main" val="341845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2000" dirty="0" smtClean="0"/>
              <a:t>Well, my</a:t>
            </a:r>
            <a:r>
              <a:rPr lang="en-NZ" sz="2000" baseline="0" dirty="0" smtClean="0"/>
              <a:t> name is Mitchell Buhler, I’m from Pathways to Technology and let me introduce you to </a:t>
            </a:r>
            <a:r>
              <a:rPr lang="en-NZ" sz="2000" baseline="0" dirty="0" err="1" smtClean="0"/>
              <a:t>QuizMyTween</a:t>
            </a:r>
            <a:endParaRPr lang="en-NZ" sz="2000" dirty="0" smtClean="0"/>
          </a:p>
          <a:p>
            <a:pPr algn="just"/>
            <a:endParaRPr lang="en-NZ" sz="1900" dirty="0" smtClean="0"/>
          </a:p>
          <a:p>
            <a:pPr algn="just"/>
            <a:endParaRPr lang="en-NZ" sz="1900" dirty="0" smtClean="0"/>
          </a:p>
          <a:p>
            <a:pPr algn="just"/>
            <a:endParaRPr lang="en-NZ" sz="1900"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31BC578C-552F-4574-9CB9-3AEBBF60B160}" type="slidenum">
              <a:rPr lang="en-NZ" smtClean="0"/>
              <a:t>2</a:t>
            </a:fld>
            <a:endParaRPr lang="en-NZ"/>
          </a:p>
        </p:txBody>
      </p:sp>
    </p:spTree>
    <p:extLst>
      <p:ext uri="{BB962C8B-B14F-4D97-AF65-F5344CB8AC3E}">
        <p14:creationId xmlns:p14="http://schemas.microsoft.com/office/powerpoint/2010/main" val="192191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a:t>
            </a:r>
            <a:r>
              <a:rPr lang="en-NZ" baseline="0" dirty="0" smtClean="0"/>
              <a:t> problem as I see it is that children on not educated on Internet Safety. There are 20 Million children in the US ages 10-14. Studies show that 78% have their own device and 63% know how to hide what they are doing on their device from their parents </a:t>
            </a:r>
            <a:endParaRPr lang="en-NZ" dirty="0"/>
          </a:p>
        </p:txBody>
      </p:sp>
      <p:sp>
        <p:nvSpPr>
          <p:cNvPr id="4" name="Slide Number Placeholder 3"/>
          <p:cNvSpPr>
            <a:spLocks noGrp="1"/>
          </p:cNvSpPr>
          <p:nvPr>
            <p:ph type="sldNum" sz="quarter" idx="10"/>
          </p:nvPr>
        </p:nvSpPr>
        <p:spPr/>
        <p:txBody>
          <a:bodyPr/>
          <a:lstStyle/>
          <a:p>
            <a:fld id="{31BC578C-552F-4574-9CB9-3AEBBF60B160}" type="slidenum">
              <a:rPr lang="en-NZ" smtClean="0"/>
              <a:t>3</a:t>
            </a:fld>
            <a:endParaRPr lang="en-NZ"/>
          </a:p>
        </p:txBody>
      </p:sp>
    </p:spTree>
    <p:extLst>
      <p:ext uri="{BB962C8B-B14F-4D97-AF65-F5344CB8AC3E}">
        <p14:creationId xmlns:p14="http://schemas.microsoft.com/office/powerpoint/2010/main" val="246643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20638" algn="l">
              <a:buNone/>
            </a:pPr>
            <a:r>
              <a:rPr lang="en-NZ" sz="1200" dirty="0" smtClean="0"/>
              <a:t>PROBLEM SLIDE</a:t>
            </a:r>
          </a:p>
          <a:p>
            <a:pPr indent="20638" algn="l">
              <a:buNone/>
            </a:pPr>
            <a:r>
              <a:rPr lang="en-NZ" sz="1200" dirty="0" smtClean="0"/>
              <a:t>There are two ways to solve this,</a:t>
            </a:r>
            <a:r>
              <a:rPr lang="en-NZ" sz="1200" baseline="0" dirty="0" smtClean="0"/>
              <a:t> you can filter or you can educate</a:t>
            </a:r>
            <a:endParaRPr lang="en-NZ" sz="1200" dirty="0" smtClean="0"/>
          </a:p>
          <a:p>
            <a:pPr indent="20638" algn="l">
              <a:buNone/>
            </a:pPr>
            <a:r>
              <a:rPr lang="en-NZ" sz="1200" dirty="0" smtClean="0"/>
              <a:t>Filters are</a:t>
            </a:r>
            <a:r>
              <a:rPr lang="en-NZ" sz="1200" baseline="0" dirty="0" smtClean="0"/>
              <a:t> like fences around pools, To truly keep them safe, you teach them to swim, Empower them to make the right decision</a:t>
            </a:r>
            <a:endParaRPr lang="en-NZ" sz="1200" dirty="0" smtClean="0"/>
          </a:p>
          <a:p>
            <a:pPr indent="20638" algn="l">
              <a:buNone/>
            </a:pPr>
            <a:r>
              <a:rPr lang="en-NZ" sz="1200" dirty="0" smtClean="0"/>
              <a:t>As parents and teachers you do your best to keep driving in the point that they shouldn’t talk to strangers online,</a:t>
            </a:r>
            <a:r>
              <a:rPr lang="en-NZ" sz="1200" baseline="0" dirty="0" smtClean="0"/>
              <a:t> t</a:t>
            </a:r>
            <a:r>
              <a:rPr lang="en-NZ" sz="1200" dirty="0" smtClean="0"/>
              <a:t>hat they should</a:t>
            </a:r>
            <a:r>
              <a:rPr lang="en-NZ" sz="1200" baseline="0" dirty="0" smtClean="0"/>
              <a:t> </a:t>
            </a:r>
            <a:r>
              <a:rPr lang="en-NZ" sz="1200" dirty="0" smtClean="0"/>
              <a:t>let you know if someone is bullying or threatening them. </a:t>
            </a:r>
          </a:p>
          <a:p>
            <a:pPr indent="20638" algn="l">
              <a:buNone/>
            </a:pPr>
            <a:r>
              <a:rPr lang="en-NZ" sz="800" dirty="0" smtClean="0"/>
              <a:t>B</a:t>
            </a:r>
            <a:r>
              <a:rPr lang="en-NZ" sz="1200" dirty="0" smtClean="0"/>
              <a:t>ut how do you know that the point has been driven home?</a:t>
            </a:r>
          </a:p>
          <a:p>
            <a:pPr indent="20638" algn="l">
              <a:buNone/>
            </a:pPr>
            <a:r>
              <a:rPr lang="en-NZ" sz="1200" dirty="0" smtClean="0"/>
              <a:t>How do you assess that?</a:t>
            </a:r>
            <a:endParaRPr lang="en-NZ" dirty="0" smtClean="0"/>
          </a:p>
          <a:p>
            <a:pPr algn="l"/>
            <a:endParaRPr lang="en-NZ" dirty="0"/>
          </a:p>
        </p:txBody>
      </p:sp>
      <p:sp>
        <p:nvSpPr>
          <p:cNvPr id="4" name="Slide Number Placeholder 3"/>
          <p:cNvSpPr>
            <a:spLocks noGrp="1"/>
          </p:cNvSpPr>
          <p:nvPr>
            <p:ph type="sldNum" sz="quarter" idx="10"/>
          </p:nvPr>
        </p:nvSpPr>
        <p:spPr/>
        <p:txBody>
          <a:bodyPr/>
          <a:lstStyle/>
          <a:p>
            <a:fld id="{31BC578C-552F-4574-9CB9-3AEBBF60B160}" type="slidenum">
              <a:rPr lang="en-NZ" smtClean="0"/>
              <a:t>4</a:t>
            </a:fld>
            <a:endParaRPr lang="en-NZ"/>
          </a:p>
        </p:txBody>
      </p:sp>
    </p:spTree>
    <p:extLst>
      <p:ext uri="{BB962C8B-B14F-4D97-AF65-F5344CB8AC3E}">
        <p14:creationId xmlns:p14="http://schemas.microsoft.com/office/powerpoint/2010/main" val="406051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NZ" sz="1900" dirty="0" smtClean="0"/>
              <a:t>The</a:t>
            </a:r>
            <a:r>
              <a:rPr lang="en-NZ" sz="1900" baseline="0" dirty="0" smtClean="0"/>
              <a:t> answer to that problem is </a:t>
            </a:r>
            <a:r>
              <a:rPr lang="en-NZ" sz="1900" baseline="0" dirty="0" err="1" smtClean="0"/>
              <a:t>QuizMyTween</a:t>
            </a:r>
            <a:r>
              <a:rPr lang="en-NZ" sz="1900" baseline="0" dirty="0" smtClean="0"/>
              <a:t>. This is an app that quizzes and grades children and teenagers on different topics revolving around internet safety involving real life scenarios. The grading system guides the conversation an adult needs to have with that child</a:t>
            </a:r>
            <a:endParaRPr lang="en-NZ" sz="1900" dirty="0" smtClean="0"/>
          </a:p>
          <a:p>
            <a:pPr algn="just"/>
            <a:endParaRPr lang="en-NZ" sz="1900" dirty="0" smtClean="0"/>
          </a:p>
          <a:p>
            <a:pPr algn="just"/>
            <a:endParaRPr lang="en-NZ" sz="1900"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31BC578C-552F-4574-9CB9-3AEBBF60B160}" type="slidenum">
              <a:rPr lang="en-NZ" smtClean="0"/>
              <a:t>5</a:t>
            </a:fld>
            <a:endParaRPr lang="en-NZ"/>
          </a:p>
        </p:txBody>
      </p:sp>
    </p:spTree>
    <p:extLst>
      <p:ext uri="{BB962C8B-B14F-4D97-AF65-F5344CB8AC3E}">
        <p14:creationId xmlns:p14="http://schemas.microsoft.com/office/powerpoint/2010/main" val="413862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you open the app it will ask you for your age and to create and account so that multiple users can use the app</a:t>
            </a:r>
          </a:p>
          <a:p>
            <a:endParaRPr lang="en-US" baseline="0" dirty="0" smtClean="0"/>
          </a:p>
          <a:p>
            <a:r>
              <a:rPr lang="en-US" baseline="0" dirty="0" smtClean="0"/>
              <a:t>Different Quests which are equivalent to big technological events in a </a:t>
            </a:r>
            <a:r>
              <a:rPr lang="en-US" baseline="0" dirty="0" err="1" smtClean="0"/>
              <a:t>childs</a:t>
            </a:r>
            <a:r>
              <a:rPr lang="en-US" baseline="0" dirty="0" smtClean="0"/>
              <a:t> life such as getting a phone or starting to use social media</a:t>
            </a:r>
          </a:p>
          <a:p>
            <a:endParaRPr lang="en-US" baseline="0" dirty="0" smtClean="0"/>
          </a:p>
        </p:txBody>
      </p:sp>
      <p:sp>
        <p:nvSpPr>
          <p:cNvPr id="4" name="Slide Number Placeholder 3"/>
          <p:cNvSpPr>
            <a:spLocks noGrp="1"/>
          </p:cNvSpPr>
          <p:nvPr>
            <p:ph type="sldNum" sz="quarter" idx="10"/>
          </p:nvPr>
        </p:nvSpPr>
        <p:spPr/>
        <p:txBody>
          <a:bodyPr/>
          <a:lstStyle/>
          <a:p>
            <a:fld id="{31BC578C-552F-4574-9CB9-3AEBBF60B160}" type="slidenum">
              <a:rPr lang="en-NZ" smtClean="0"/>
              <a:t>6</a:t>
            </a:fld>
            <a:endParaRPr lang="en-NZ"/>
          </a:p>
        </p:txBody>
      </p:sp>
    </p:spTree>
    <p:extLst>
      <p:ext uri="{BB962C8B-B14F-4D97-AF65-F5344CB8AC3E}">
        <p14:creationId xmlns:p14="http://schemas.microsoft.com/office/powerpoint/2010/main" val="4208520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Inside those quests there are different quizzes that the child can take relating to the quest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r>
            <a:br>
              <a:rPr lang="en-US" baseline="0" dirty="0" smtClean="0"/>
            </a:br>
            <a:r>
              <a:rPr lang="en-US" baseline="0" dirty="0" smtClean="0"/>
              <a:t>As you can see this is the getting a phone quest because it covers topics such as phone basics and texting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you go into a quiz, it will give you questions and you have a one minute time limit to give an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answer is wrong, the app will give you the correct answer and an explanation for why you got it wrong.</a:t>
            </a:r>
          </a:p>
          <a:p>
            <a:endParaRPr lang="en-US" dirty="0"/>
          </a:p>
        </p:txBody>
      </p:sp>
      <p:sp>
        <p:nvSpPr>
          <p:cNvPr id="4" name="Slide Number Placeholder 3"/>
          <p:cNvSpPr>
            <a:spLocks noGrp="1"/>
          </p:cNvSpPr>
          <p:nvPr>
            <p:ph type="sldNum" sz="quarter" idx="10"/>
          </p:nvPr>
        </p:nvSpPr>
        <p:spPr/>
        <p:txBody>
          <a:bodyPr/>
          <a:lstStyle/>
          <a:p>
            <a:fld id="{31BC578C-552F-4574-9CB9-3AEBBF60B160}" type="slidenum">
              <a:rPr lang="en-NZ" smtClean="0"/>
              <a:t>7</a:t>
            </a:fld>
            <a:endParaRPr lang="en-NZ"/>
          </a:p>
        </p:txBody>
      </p:sp>
    </p:spTree>
    <p:extLst>
      <p:ext uri="{BB962C8B-B14F-4D97-AF65-F5344CB8AC3E}">
        <p14:creationId xmlns:p14="http://schemas.microsoft.com/office/powerpoint/2010/main" val="29431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app grades on 5 different</a:t>
            </a:r>
            <a:r>
              <a:rPr lang="en-US" baseline="0" dirty="0" smtClean="0"/>
              <a:t> topics revolving around internet safety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you can see, those topics are </a:t>
            </a:r>
            <a:r>
              <a:rPr lang="en-US" dirty="0" smtClean="0"/>
              <a:t>Online</a:t>
            </a:r>
            <a:r>
              <a:rPr lang="en-US" baseline="0" dirty="0" smtClean="0"/>
              <a:t> reputation, Physical Safety, </a:t>
            </a:r>
            <a:r>
              <a:rPr lang="en-US" baseline="0" dirty="0" err="1" smtClean="0"/>
              <a:t>Psycological</a:t>
            </a:r>
            <a:r>
              <a:rPr lang="en-US" baseline="0" dirty="0" smtClean="0"/>
              <a:t> Safety, Legal Safety and Identity and Property Safety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topics are used to show the parents exactly what the child doesn’t know about that certain topic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the phone quiz and the child scored a 62% on Online Reputation which means that she doesn’t know how to act accordingly on her phone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 parents now know that she needs to be taught an appropriate way to conduct herself online</a:t>
            </a:r>
          </a:p>
          <a:p>
            <a:endParaRPr lang="en-US" dirty="0"/>
          </a:p>
        </p:txBody>
      </p:sp>
      <p:sp>
        <p:nvSpPr>
          <p:cNvPr id="4" name="Slide Number Placeholder 3"/>
          <p:cNvSpPr>
            <a:spLocks noGrp="1"/>
          </p:cNvSpPr>
          <p:nvPr>
            <p:ph type="sldNum" sz="quarter" idx="10"/>
          </p:nvPr>
        </p:nvSpPr>
        <p:spPr/>
        <p:txBody>
          <a:bodyPr/>
          <a:lstStyle/>
          <a:p>
            <a:fld id="{31BC578C-552F-4574-9CB9-3AEBBF60B160}" type="slidenum">
              <a:rPr lang="en-NZ" smtClean="0"/>
              <a:t>8</a:t>
            </a:fld>
            <a:endParaRPr lang="en-NZ"/>
          </a:p>
        </p:txBody>
      </p:sp>
    </p:spTree>
    <p:extLst>
      <p:ext uri="{BB962C8B-B14F-4D97-AF65-F5344CB8AC3E}">
        <p14:creationId xmlns:p14="http://schemas.microsoft.com/office/powerpoint/2010/main" val="272652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Stole</a:t>
            </a:r>
            <a:r>
              <a:rPr lang="en-US" baseline="0" dirty="0" smtClean="0"/>
              <a:t>n Identities</a:t>
            </a:r>
          </a:p>
          <a:p>
            <a:r>
              <a:rPr lang="en-US" baseline="0" dirty="0" smtClean="0"/>
              <a:t>Robberies</a:t>
            </a:r>
            <a:endParaRPr lang="en-US" dirty="0" smtClean="0"/>
          </a:p>
        </p:txBody>
      </p:sp>
      <p:sp>
        <p:nvSpPr>
          <p:cNvPr id="4" name="Slide Number Placeholder 3"/>
          <p:cNvSpPr>
            <a:spLocks noGrp="1"/>
          </p:cNvSpPr>
          <p:nvPr>
            <p:ph type="sldNum" sz="quarter" idx="10"/>
          </p:nvPr>
        </p:nvSpPr>
        <p:spPr/>
        <p:txBody>
          <a:bodyPr/>
          <a:lstStyle/>
          <a:p>
            <a:fld id="{31BC578C-552F-4574-9CB9-3AEBBF60B160}" type="slidenum">
              <a:rPr lang="en-NZ" smtClean="0"/>
              <a:t>9</a:t>
            </a:fld>
            <a:endParaRPr lang="en-NZ"/>
          </a:p>
        </p:txBody>
      </p:sp>
    </p:spTree>
    <p:extLst>
      <p:ext uri="{BB962C8B-B14F-4D97-AF65-F5344CB8AC3E}">
        <p14:creationId xmlns:p14="http://schemas.microsoft.com/office/powerpoint/2010/main" val="181466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086F86-5F13-4A9D-8692-CA0699394E06}" type="datetime1">
              <a:rPr lang="en-NZ" smtClean="0"/>
              <a:t>14/05/2015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250824-FD89-4E3C-8D14-2572AD213E9F}" type="slidenum">
              <a:rPr lang="en-NZ" smtClean="0"/>
              <a:t>‹#›</a:t>
            </a:fld>
            <a:endParaRPr lang="en-NZ"/>
          </a:p>
        </p:txBody>
      </p:sp>
    </p:spTree>
    <p:extLst>
      <p:ext uri="{BB962C8B-B14F-4D97-AF65-F5344CB8AC3E}">
        <p14:creationId xmlns:p14="http://schemas.microsoft.com/office/powerpoint/2010/main" val="1791334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2892D-EF9B-4951-961D-7F64588AB906}" type="datetime1">
              <a:rPr lang="en-NZ" smtClean="0"/>
              <a:t>14/05/2015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F250824-FD89-4E3C-8D14-2572AD213E9F}" type="slidenum">
              <a:rPr lang="en-NZ" smtClean="0"/>
              <a:t>‹#›</a:t>
            </a:fld>
            <a:endParaRPr lang="en-NZ"/>
          </a:p>
        </p:txBody>
      </p:sp>
    </p:spTree>
    <p:extLst>
      <p:ext uri="{BB962C8B-B14F-4D97-AF65-F5344CB8AC3E}">
        <p14:creationId xmlns:p14="http://schemas.microsoft.com/office/powerpoint/2010/main" val="287476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02E9C-9733-405F-8FC5-A832E928A703}" type="datetime1">
              <a:rPr lang="en-NZ" smtClean="0"/>
              <a:t>14/05/2015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250824-FD89-4E3C-8D14-2572AD213E9F}" type="slidenum">
              <a:rPr lang="en-NZ" smtClean="0"/>
              <a:t>‹#›</a:t>
            </a:fld>
            <a:endParaRPr lang="en-NZ"/>
          </a:p>
        </p:txBody>
      </p:sp>
    </p:spTree>
    <p:extLst>
      <p:ext uri="{BB962C8B-B14F-4D97-AF65-F5344CB8AC3E}">
        <p14:creationId xmlns:p14="http://schemas.microsoft.com/office/powerpoint/2010/main" val="690044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A9B9B-F14D-4E3B-B689-3741EC50DFEC}" type="datetime1">
              <a:rPr lang="en-NZ" smtClean="0"/>
              <a:t>14/05/2015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250824-FD89-4E3C-8D14-2572AD213E9F}" type="slidenum">
              <a:rPr lang="en-NZ" smtClean="0"/>
              <a:t>‹#›</a:t>
            </a:fld>
            <a:endParaRPr lang="en-NZ"/>
          </a:p>
        </p:txBody>
      </p:sp>
    </p:spTree>
    <p:extLst>
      <p:ext uri="{BB962C8B-B14F-4D97-AF65-F5344CB8AC3E}">
        <p14:creationId xmlns:p14="http://schemas.microsoft.com/office/powerpoint/2010/main" val="1967941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4E459C-E932-493B-ACDA-3D69DEC3029F}"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28FA9-59B2-4D1F-BFA5-0B4AA9E6C2FC}" type="slidenum">
              <a:rPr lang="en-US" smtClean="0"/>
              <a:t>‹#›</a:t>
            </a:fld>
            <a:endParaRPr lang="en-US"/>
          </a:p>
        </p:txBody>
      </p:sp>
    </p:spTree>
    <p:extLst>
      <p:ext uri="{BB962C8B-B14F-4D97-AF65-F5344CB8AC3E}">
        <p14:creationId xmlns:p14="http://schemas.microsoft.com/office/powerpoint/2010/main" val="2329791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4E459C-E932-493B-ACDA-3D69DEC3029F}"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28FA9-59B2-4D1F-BFA5-0B4AA9E6C2FC}" type="slidenum">
              <a:rPr lang="en-US" smtClean="0"/>
              <a:t>‹#›</a:t>
            </a:fld>
            <a:endParaRPr lang="en-US"/>
          </a:p>
        </p:txBody>
      </p:sp>
    </p:spTree>
    <p:extLst>
      <p:ext uri="{BB962C8B-B14F-4D97-AF65-F5344CB8AC3E}">
        <p14:creationId xmlns:p14="http://schemas.microsoft.com/office/powerpoint/2010/main" val="3632292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4E459C-E932-493B-ACDA-3D69DEC3029F}"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28FA9-59B2-4D1F-BFA5-0B4AA9E6C2FC}" type="slidenum">
              <a:rPr lang="en-US" smtClean="0"/>
              <a:t>‹#›</a:t>
            </a:fld>
            <a:endParaRPr lang="en-US"/>
          </a:p>
        </p:txBody>
      </p:sp>
    </p:spTree>
    <p:extLst>
      <p:ext uri="{BB962C8B-B14F-4D97-AF65-F5344CB8AC3E}">
        <p14:creationId xmlns:p14="http://schemas.microsoft.com/office/powerpoint/2010/main" val="4001810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4E459C-E932-493B-ACDA-3D69DEC3029F}"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28FA9-59B2-4D1F-BFA5-0B4AA9E6C2FC}" type="slidenum">
              <a:rPr lang="en-US" smtClean="0"/>
              <a:t>‹#›</a:t>
            </a:fld>
            <a:endParaRPr lang="en-US"/>
          </a:p>
        </p:txBody>
      </p:sp>
    </p:spTree>
    <p:extLst>
      <p:ext uri="{BB962C8B-B14F-4D97-AF65-F5344CB8AC3E}">
        <p14:creationId xmlns:p14="http://schemas.microsoft.com/office/powerpoint/2010/main" val="888390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4E459C-E932-493B-ACDA-3D69DEC3029F}" type="datetimeFigureOut">
              <a:rPr lang="en-US" smtClean="0"/>
              <a:t>5/14/2015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228FA9-59B2-4D1F-BFA5-0B4AA9E6C2FC}" type="slidenum">
              <a:rPr lang="en-US" smtClean="0"/>
              <a:t>‹#›</a:t>
            </a:fld>
            <a:endParaRPr lang="en-US"/>
          </a:p>
        </p:txBody>
      </p:sp>
    </p:spTree>
    <p:extLst>
      <p:ext uri="{BB962C8B-B14F-4D97-AF65-F5344CB8AC3E}">
        <p14:creationId xmlns:p14="http://schemas.microsoft.com/office/powerpoint/2010/main" val="2174424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4E459C-E932-493B-ACDA-3D69DEC3029F}" type="datetimeFigureOut">
              <a:rPr lang="en-US" smtClean="0"/>
              <a:t>5/14/2015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228FA9-59B2-4D1F-BFA5-0B4AA9E6C2FC}" type="slidenum">
              <a:rPr lang="en-US" smtClean="0"/>
              <a:t>‹#›</a:t>
            </a:fld>
            <a:endParaRPr lang="en-US"/>
          </a:p>
        </p:txBody>
      </p:sp>
    </p:spTree>
    <p:extLst>
      <p:ext uri="{BB962C8B-B14F-4D97-AF65-F5344CB8AC3E}">
        <p14:creationId xmlns:p14="http://schemas.microsoft.com/office/powerpoint/2010/main" val="1220734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E459C-E932-493B-ACDA-3D69DEC3029F}" type="datetimeFigureOut">
              <a:rPr lang="en-US" smtClean="0"/>
              <a:t>5/14/2015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228FA9-59B2-4D1F-BFA5-0B4AA9E6C2FC}" type="slidenum">
              <a:rPr lang="en-US" smtClean="0"/>
              <a:t>‹#›</a:t>
            </a:fld>
            <a:endParaRPr lang="en-US"/>
          </a:p>
        </p:txBody>
      </p:sp>
    </p:spTree>
    <p:extLst>
      <p:ext uri="{BB962C8B-B14F-4D97-AF65-F5344CB8AC3E}">
        <p14:creationId xmlns:p14="http://schemas.microsoft.com/office/powerpoint/2010/main" val="199617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7F3C79-2E5C-4B9A-B65F-146125A6F39E}" type="datetime1">
              <a:rPr lang="en-NZ" smtClean="0"/>
              <a:t>14/05/2015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F250824-FD89-4E3C-8D14-2572AD213E9F}" type="slidenum">
              <a:rPr lang="en-NZ" smtClean="0"/>
              <a:t>‹#›</a:t>
            </a:fld>
            <a:endParaRPr lang="en-NZ"/>
          </a:p>
        </p:txBody>
      </p:sp>
    </p:spTree>
    <p:extLst>
      <p:ext uri="{BB962C8B-B14F-4D97-AF65-F5344CB8AC3E}">
        <p14:creationId xmlns:p14="http://schemas.microsoft.com/office/powerpoint/2010/main" val="3439918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4E459C-E932-493B-ACDA-3D69DEC3029F}"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28FA9-59B2-4D1F-BFA5-0B4AA9E6C2FC}" type="slidenum">
              <a:rPr lang="en-US" smtClean="0"/>
              <a:t>‹#›</a:t>
            </a:fld>
            <a:endParaRPr lang="en-US"/>
          </a:p>
        </p:txBody>
      </p:sp>
    </p:spTree>
    <p:extLst>
      <p:ext uri="{BB962C8B-B14F-4D97-AF65-F5344CB8AC3E}">
        <p14:creationId xmlns:p14="http://schemas.microsoft.com/office/powerpoint/2010/main" val="377521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4E459C-E932-493B-ACDA-3D69DEC3029F}"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28FA9-59B2-4D1F-BFA5-0B4AA9E6C2FC}" type="slidenum">
              <a:rPr lang="en-US" smtClean="0"/>
              <a:t>‹#›</a:t>
            </a:fld>
            <a:endParaRPr lang="en-US"/>
          </a:p>
        </p:txBody>
      </p:sp>
    </p:spTree>
    <p:extLst>
      <p:ext uri="{BB962C8B-B14F-4D97-AF65-F5344CB8AC3E}">
        <p14:creationId xmlns:p14="http://schemas.microsoft.com/office/powerpoint/2010/main" val="2432227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4E459C-E932-493B-ACDA-3D69DEC3029F}"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28FA9-59B2-4D1F-BFA5-0B4AA9E6C2FC}" type="slidenum">
              <a:rPr lang="en-US" smtClean="0"/>
              <a:t>‹#›</a:t>
            </a:fld>
            <a:endParaRPr lang="en-US"/>
          </a:p>
        </p:txBody>
      </p:sp>
    </p:spTree>
    <p:extLst>
      <p:ext uri="{BB962C8B-B14F-4D97-AF65-F5344CB8AC3E}">
        <p14:creationId xmlns:p14="http://schemas.microsoft.com/office/powerpoint/2010/main" val="110669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4E459C-E932-493B-ACDA-3D69DEC3029F}"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28FA9-59B2-4D1F-BFA5-0B4AA9E6C2FC}" type="slidenum">
              <a:rPr lang="en-US" smtClean="0"/>
              <a:t>‹#›</a:t>
            </a:fld>
            <a:endParaRPr lang="en-US"/>
          </a:p>
        </p:txBody>
      </p:sp>
    </p:spTree>
    <p:extLst>
      <p:ext uri="{BB962C8B-B14F-4D97-AF65-F5344CB8AC3E}">
        <p14:creationId xmlns:p14="http://schemas.microsoft.com/office/powerpoint/2010/main" val="421905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D2DA19-BABA-40D6-BD72-522C9E606215}"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DBCD8-3C48-47A2-9656-B3710C6B86D8}" type="slidenum">
              <a:rPr lang="en-US" smtClean="0"/>
              <a:t>‹#›</a:t>
            </a:fld>
            <a:endParaRPr lang="en-US"/>
          </a:p>
        </p:txBody>
      </p:sp>
    </p:spTree>
    <p:extLst>
      <p:ext uri="{BB962C8B-B14F-4D97-AF65-F5344CB8AC3E}">
        <p14:creationId xmlns:p14="http://schemas.microsoft.com/office/powerpoint/2010/main" val="27093782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7C6A70-75D7-46CB-8C01-97BB9146B107}" type="datetime1">
              <a:rPr lang="en-NZ" smtClean="0"/>
              <a:t>14/05/2015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250824-FD89-4E3C-8D14-2572AD213E9F}" type="slidenum">
              <a:rPr lang="en-NZ" smtClean="0"/>
              <a:t>‹#›</a:t>
            </a:fld>
            <a:endParaRPr lang="en-NZ"/>
          </a:p>
        </p:txBody>
      </p:sp>
    </p:spTree>
    <p:extLst>
      <p:ext uri="{BB962C8B-B14F-4D97-AF65-F5344CB8AC3E}">
        <p14:creationId xmlns:p14="http://schemas.microsoft.com/office/powerpoint/2010/main" val="421683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B34DB-7E6E-482F-91CC-02DF97F674E8}" type="datetime1">
              <a:rPr lang="en-NZ" smtClean="0"/>
              <a:t>14/05/2015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F250824-FD89-4E3C-8D14-2572AD213E9F}" type="slidenum">
              <a:rPr lang="en-NZ" smtClean="0"/>
              <a:t>‹#›</a:t>
            </a:fld>
            <a:endParaRPr lang="en-NZ"/>
          </a:p>
        </p:txBody>
      </p:sp>
    </p:spTree>
    <p:extLst>
      <p:ext uri="{BB962C8B-B14F-4D97-AF65-F5344CB8AC3E}">
        <p14:creationId xmlns:p14="http://schemas.microsoft.com/office/powerpoint/2010/main" val="88007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5326B1-84C3-4CF2-826B-91E0ABCAF57A}" type="datetime1">
              <a:rPr lang="en-NZ" smtClean="0"/>
              <a:t>14/05/2015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F250824-FD89-4E3C-8D14-2572AD213E9F}" type="slidenum">
              <a:rPr lang="en-NZ" smtClean="0"/>
              <a:t>‹#›</a:t>
            </a:fld>
            <a:endParaRPr lang="en-NZ"/>
          </a:p>
        </p:txBody>
      </p:sp>
    </p:spTree>
    <p:extLst>
      <p:ext uri="{BB962C8B-B14F-4D97-AF65-F5344CB8AC3E}">
        <p14:creationId xmlns:p14="http://schemas.microsoft.com/office/powerpoint/2010/main" val="312129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97E858-9CCB-44AC-9978-9E60E0D47365}" type="datetime1">
              <a:rPr lang="en-NZ" smtClean="0"/>
              <a:t>14/05/2015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F250824-FD89-4E3C-8D14-2572AD213E9F}" type="slidenum">
              <a:rPr lang="en-NZ" smtClean="0"/>
              <a:t>‹#›</a:t>
            </a:fld>
            <a:endParaRPr lang="en-NZ"/>
          </a:p>
        </p:txBody>
      </p:sp>
    </p:spTree>
    <p:extLst>
      <p:ext uri="{BB962C8B-B14F-4D97-AF65-F5344CB8AC3E}">
        <p14:creationId xmlns:p14="http://schemas.microsoft.com/office/powerpoint/2010/main" val="243749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DD178-1775-489E-AD82-76E40BE00A56}" type="datetime1">
              <a:rPr lang="en-NZ" smtClean="0"/>
              <a:t>14/05/2015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F250824-FD89-4E3C-8D14-2572AD213E9F}" type="slidenum">
              <a:rPr lang="en-NZ" smtClean="0"/>
              <a:t>‹#›</a:t>
            </a:fld>
            <a:endParaRPr lang="en-NZ"/>
          </a:p>
        </p:txBody>
      </p:sp>
    </p:spTree>
    <p:extLst>
      <p:ext uri="{BB962C8B-B14F-4D97-AF65-F5344CB8AC3E}">
        <p14:creationId xmlns:p14="http://schemas.microsoft.com/office/powerpoint/2010/main" val="225712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C83EF-0CA3-42EA-A2E9-960D843EBFE6}" type="datetime1">
              <a:rPr lang="en-NZ" smtClean="0"/>
              <a:t>14/05/2015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F250824-FD89-4E3C-8D14-2572AD213E9F}" type="slidenum">
              <a:rPr lang="en-NZ" smtClean="0"/>
              <a:t>‹#›</a:t>
            </a:fld>
            <a:endParaRPr lang="en-NZ"/>
          </a:p>
        </p:txBody>
      </p:sp>
    </p:spTree>
    <p:extLst>
      <p:ext uri="{BB962C8B-B14F-4D97-AF65-F5344CB8AC3E}">
        <p14:creationId xmlns:p14="http://schemas.microsoft.com/office/powerpoint/2010/main" val="108583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68" y="0"/>
            <a:ext cx="9132063"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F3C79-2E5C-4B9A-B65F-146125A6F39E}" type="datetime1">
              <a:rPr lang="en-NZ" smtClean="0"/>
              <a:t>14/05/2015</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50824-FD89-4E3C-8D14-2572AD213E9F}" type="slidenum">
              <a:rPr lang="en-NZ" smtClean="0"/>
              <a:t>‹#›</a:t>
            </a:fld>
            <a:endParaRPr lang="en-NZ"/>
          </a:p>
        </p:txBody>
      </p:sp>
    </p:spTree>
    <p:extLst>
      <p:ext uri="{BB962C8B-B14F-4D97-AF65-F5344CB8AC3E}">
        <p14:creationId xmlns:p14="http://schemas.microsoft.com/office/powerpoint/2010/main" val="3092580287"/>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68" y="0"/>
            <a:ext cx="9132063"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E459C-E932-493B-ACDA-3D69DEC3029F}" type="datetimeFigureOut">
              <a:rPr lang="en-US" smtClean="0"/>
              <a:t>5/14/2015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28FA9-59B2-4D1F-BFA5-0B4AA9E6C2FC}" type="slidenum">
              <a:rPr lang="en-US" smtClean="0"/>
              <a:t>‹#›</a:t>
            </a:fld>
            <a:endParaRPr lang="en-US"/>
          </a:p>
        </p:txBody>
      </p:sp>
    </p:spTree>
    <p:extLst>
      <p:ext uri="{BB962C8B-B14F-4D97-AF65-F5344CB8AC3E}">
        <p14:creationId xmlns:p14="http://schemas.microsoft.com/office/powerpoint/2010/main" val="19703788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395835"/>
            <a:ext cx="535305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23624"/>
            <a:ext cx="53340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148250"/>
            <a:ext cx="70866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flipV="1">
            <a:off x="0" y="6165533"/>
            <a:ext cx="1470930" cy="689610"/>
          </a:xfrm>
          <a:prstGeom prst="rect">
            <a:avLst/>
          </a:prstGeom>
        </p:spPr>
      </p:pic>
    </p:spTree>
    <p:extLst>
      <p:ext uri="{BB962C8B-B14F-4D97-AF65-F5344CB8AC3E}">
        <p14:creationId xmlns:p14="http://schemas.microsoft.com/office/powerpoint/2010/main" val="859654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0"/>
            <a:ext cx="8229600" cy="1143000"/>
          </a:xfrm>
        </p:spPr>
        <p:txBody>
          <a:bodyPr/>
          <a:lstStyle/>
          <a:p>
            <a:r>
              <a:rPr lang="en-US" dirty="0" smtClean="0">
                <a:solidFill>
                  <a:schemeClr val="bg1"/>
                </a:solidFill>
              </a:rPr>
              <a:t>Business Model</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0" y="6165533"/>
            <a:ext cx="1470930" cy="689610"/>
          </a:xfrm>
          <a:prstGeom prst="rect">
            <a:avLst/>
          </a:prstGeom>
        </p:spPr>
      </p:pic>
      <p:graphicFrame>
        <p:nvGraphicFramePr>
          <p:cNvPr id="6" name="Content Placeholder 2"/>
          <p:cNvGraphicFramePr>
            <a:graphicFrameLocks/>
          </p:cNvGraphicFramePr>
          <p:nvPr>
            <p:extLst>
              <p:ext uri="{D42A27DB-BD31-4B8C-83A1-F6EECF244321}">
                <p14:modId xmlns:p14="http://schemas.microsoft.com/office/powerpoint/2010/main" val="1875841168"/>
              </p:ext>
            </p:extLst>
          </p:nvPr>
        </p:nvGraphicFramePr>
        <p:xfrm>
          <a:off x="5148064" y="1700808"/>
          <a:ext cx="3733802" cy="4267200"/>
        </p:xfrm>
        <a:graphic>
          <a:graphicData uri="http://schemas.openxmlformats.org/drawingml/2006/table">
            <a:tbl>
              <a:tblPr firstRow="1" bandRow="1">
                <a:tableStyleId>{073A0DAA-6AF3-43AB-8588-CEC1D06C72B9}</a:tableStyleId>
              </a:tblPr>
              <a:tblGrid>
                <a:gridCol w="1866901"/>
                <a:gridCol w="1866901"/>
              </a:tblGrid>
              <a:tr h="21899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Description</a:t>
                      </a:r>
                      <a:r>
                        <a:rPr lang="en-US" sz="1600" b="1" baseline="0" dirty="0" smtClean="0"/>
                        <a:t> of Expenses</a:t>
                      </a:r>
                      <a:endParaRPr lang="en-US" sz="1600" b="1" dirty="0" smtClean="0"/>
                    </a:p>
                  </a:txBody>
                  <a:tcPr>
                    <a:solidFill>
                      <a:srgbClr val="FF0000"/>
                    </a:solidFill>
                  </a:tcPr>
                </a:tc>
                <a:tc hMerge="1">
                  <a:txBody>
                    <a:bodyPr/>
                    <a:lstStyle/>
                    <a:p>
                      <a:pPr algn="ctr"/>
                      <a:endParaRPr lang="en-US" sz="1600" b="1" dirty="0"/>
                    </a:p>
                  </a:txBody>
                  <a:tcPr/>
                </a:tc>
              </a:tr>
              <a:tr h="571208">
                <a:tc>
                  <a:txBody>
                    <a:bodyPr/>
                    <a:lstStyle/>
                    <a:p>
                      <a:pPr algn="ctr"/>
                      <a:r>
                        <a:rPr lang="en-US" sz="1600" b="1" dirty="0" smtClean="0"/>
                        <a:t>Variable Material Expenses</a:t>
                      </a:r>
                      <a:endParaRPr lang="en-US" sz="1600" b="1" dirty="0"/>
                    </a:p>
                  </a:txBody>
                  <a:tcPr>
                    <a:solidFill>
                      <a:schemeClr val="accent2">
                        <a:lumMod val="60000"/>
                        <a:lumOff val="40000"/>
                      </a:schemeClr>
                    </a:solidFill>
                  </a:tcPr>
                </a:tc>
                <a:tc>
                  <a:txBody>
                    <a:bodyPr/>
                    <a:lstStyle/>
                    <a:p>
                      <a:pPr algn="ctr"/>
                      <a:r>
                        <a:rPr lang="en-US" sz="1600" b="1" dirty="0" smtClean="0"/>
                        <a:t>Total:  $0.33</a:t>
                      </a:r>
                      <a:endParaRPr lang="en-US" sz="1600" b="1" dirty="0"/>
                    </a:p>
                  </a:txBody>
                  <a:tcPr>
                    <a:solidFill>
                      <a:schemeClr val="accent2">
                        <a:lumMod val="60000"/>
                        <a:lumOff val="40000"/>
                      </a:schemeClr>
                    </a:solidFill>
                  </a:tcPr>
                </a:tc>
              </a:tr>
              <a:tr h="280120">
                <a:tc>
                  <a:txBody>
                    <a:bodyPr/>
                    <a:lstStyle/>
                    <a:p>
                      <a:pPr algn="ctr"/>
                      <a:r>
                        <a:rPr lang="en-US" sz="1600" b="0" dirty="0" smtClean="0"/>
                        <a:t>Commission</a:t>
                      </a:r>
                      <a:endParaRPr lang="en-US" sz="1600" b="0" dirty="0"/>
                    </a:p>
                  </a:txBody>
                  <a:tcPr>
                    <a:solidFill>
                      <a:schemeClr val="accent2">
                        <a:lumMod val="60000"/>
                        <a:lumOff val="40000"/>
                      </a:schemeClr>
                    </a:solidFill>
                  </a:tcPr>
                </a:tc>
                <a:tc>
                  <a:txBody>
                    <a:bodyPr/>
                    <a:lstStyle/>
                    <a:p>
                      <a:pPr algn="ctr"/>
                      <a:r>
                        <a:rPr lang="en-US" sz="1600" b="0" dirty="0" smtClean="0"/>
                        <a:t>$0.33</a:t>
                      </a:r>
                      <a:endParaRPr lang="en-US" sz="1600" b="0" dirty="0"/>
                    </a:p>
                  </a:txBody>
                  <a:tcPr>
                    <a:solidFill>
                      <a:schemeClr val="accent2">
                        <a:lumMod val="60000"/>
                        <a:lumOff val="40000"/>
                      </a:schemeClr>
                    </a:solidFill>
                  </a:tcPr>
                </a:tc>
              </a:tr>
              <a:tr h="218993">
                <a:tc>
                  <a:txBody>
                    <a:bodyPr/>
                    <a:lstStyle/>
                    <a:p>
                      <a:pPr algn="ctr"/>
                      <a:endParaRPr lang="en-US" sz="1600" b="1" dirty="0"/>
                    </a:p>
                  </a:txBody>
                  <a:tcPr>
                    <a:solidFill>
                      <a:schemeClr val="accent2">
                        <a:lumMod val="60000"/>
                        <a:lumOff val="40000"/>
                      </a:schemeClr>
                    </a:solidFill>
                  </a:tcPr>
                </a:tc>
                <a:tc>
                  <a:txBody>
                    <a:bodyPr/>
                    <a:lstStyle/>
                    <a:p>
                      <a:pPr algn="ctr"/>
                      <a:endParaRPr lang="en-US" sz="1600" b="1" dirty="0"/>
                    </a:p>
                  </a:txBody>
                  <a:tcPr>
                    <a:solidFill>
                      <a:schemeClr val="accent2">
                        <a:lumMod val="60000"/>
                        <a:lumOff val="40000"/>
                      </a:schemeClr>
                    </a:solidFill>
                  </a:tcPr>
                </a:tc>
              </a:tr>
              <a:tr h="218993">
                <a:tc>
                  <a:txBody>
                    <a:bodyPr/>
                    <a:lstStyle/>
                    <a:p>
                      <a:pPr algn="ctr"/>
                      <a:endParaRPr lang="en-US" sz="1600" b="1" dirty="0"/>
                    </a:p>
                  </a:txBody>
                  <a:tcPr>
                    <a:solidFill>
                      <a:schemeClr val="accent2">
                        <a:lumMod val="60000"/>
                        <a:lumOff val="40000"/>
                      </a:schemeClr>
                    </a:solidFill>
                  </a:tcPr>
                </a:tc>
                <a:tc>
                  <a:txBody>
                    <a:bodyPr/>
                    <a:lstStyle/>
                    <a:p>
                      <a:pPr algn="ctr"/>
                      <a:endParaRPr lang="en-US" sz="1600" b="1" dirty="0"/>
                    </a:p>
                  </a:txBody>
                  <a:tcPr>
                    <a:solidFill>
                      <a:schemeClr val="accent2">
                        <a:lumMod val="60000"/>
                        <a:lumOff val="40000"/>
                      </a:schemeClr>
                    </a:solidFill>
                  </a:tcPr>
                </a:tc>
              </a:tr>
              <a:tr h="218993">
                <a:tc>
                  <a:txBody>
                    <a:bodyPr/>
                    <a:lstStyle/>
                    <a:p>
                      <a:pPr algn="ctr"/>
                      <a:endParaRPr lang="en-US" sz="1600" b="1" dirty="0"/>
                    </a:p>
                  </a:txBody>
                  <a:tcPr>
                    <a:solidFill>
                      <a:schemeClr val="accent2">
                        <a:lumMod val="60000"/>
                        <a:lumOff val="40000"/>
                      </a:schemeClr>
                    </a:solidFill>
                  </a:tcPr>
                </a:tc>
                <a:tc>
                  <a:txBody>
                    <a:bodyPr/>
                    <a:lstStyle/>
                    <a:p>
                      <a:pPr algn="ctr"/>
                      <a:endParaRPr lang="en-US" sz="1600" b="1" dirty="0"/>
                    </a:p>
                  </a:txBody>
                  <a:tcPr>
                    <a:solidFill>
                      <a:schemeClr val="accent2">
                        <a:lumMod val="60000"/>
                        <a:lumOff val="40000"/>
                      </a:schemeClr>
                    </a:solidFill>
                  </a:tcPr>
                </a:tc>
              </a:tr>
              <a:tr h="218993">
                <a:tc>
                  <a:txBody>
                    <a:bodyPr/>
                    <a:lstStyle/>
                    <a:p>
                      <a:pPr algn="ctr"/>
                      <a:r>
                        <a:rPr lang="en-US" sz="1600" b="1" dirty="0" smtClean="0"/>
                        <a:t>Fixed Expenses</a:t>
                      </a:r>
                      <a:endParaRPr lang="en-US" sz="1600" b="1" dirty="0"/>
                    </a:p>
                  </a:txBody>
                  <a:tcPr>
                    <a:solidFill>
                      <a:schemeClr val="accent2">
                        <a:lumMod val="60000"/>
                        <a:lumOff val="40000"/>
                      </a:schemeClr>
                    </a:solidFill>
                  </a:tcPr>
                </a:tc>
                <a:tc>
                  <a:txBody>
                    <a:bodyPr/>
                    <a:lstStyle/>
                    <a:p>
                      <a:pPr algn="ctr"/>
                      <a:r>
                        <a:rPr lang="en-US" sz="1600" b="1" dirty="0" smtClean="0"/>
                        <a:t>Total:  $470</a:t>
                      </a:r>
                      <a:endParaRPr lang="en-US" sz="1600" b="1" dirty="0"/>
                    </a:p>
                  </a:txBody>
                  <a:tcPr>
                    <a:solidFill>
                      <a:schemeClr val="accent2">
                        <a:lumMod val="60000"/>
                        <a:lumOff val="40000"/>
                      </a:schemeClr>
                    </a:solidFill>
                  </a:tcPr>
                </a:tc>
              </a:tr>
              <a:tr h="218993">
                <a:tc>
                  <a:txBody>
                    <a:bodyPr/>
                    <a:lstStyle/>
                    <a:p>
                      <a:pPr algn="ctr"/>
                      <a:r>
                        <a:rPr lang="en-US" sz="1600" b="0" dirty="0" smtClean="0"/>
                        <a:t>Marketing</a:t>
                      </a:r>
                      <a:endParaRPr lang="en-US" sz="1600" b="0" dirty="0"/>
                    </a:p>
                  </a:txBody>
                  <a:tcPr>
                    <a:solidFill>
                      <a:schemeClr val="accent2">
                        <a:lumMod val="60000"/>
                        <a:lumOff val="40000"/>
                      </a:schemeClr>
                    </a:solidFill>
                  </a:tcPr>
                </a:tc>
                <a:tc>
                  <a:txBody>
                    <a:bodyPr/>
                    <a:lstStyle/>
                    <a:p>
                      <a:pPr algn="ctr"/>
                      <a:r>
                        <a:rPr lang="en-US" sz="1600" b="0" dirty="0" smtClean="0"/>
                        <a:t>$225</a:t>
                      </a:r>
                      <a:endParaRPr lang="en-US" sz="1600" b="0" dirty="0"/>
                    </a:p>
                  </a:txBody>
                  <a:tcPr>
                    <a:solidFill>
                      <a:schemeClr val="accent2">
                        <a:lumMod val="60000"/>
                        <a:lumOff val="40000"/>
                      </a:schemeClr>
                    </a:solidFill>
                  </a:tcPr>
                </a:tc>
              </a:tr>
              <a:tr h="218993">
                <a:tc>
                  <a:txBody>
                    <a:bodyPr/>
                    <a:lstStyle/>
                    <a:p>
                      <a:pPr algn="ctr"/>
                      <a:r>
                        <a:rPr lang="en-US" sz="1600" b="0" dirty="0" smtClean="0"/>
                        <a:t>Depreciation</a:t>
                      </a:r>
                      <a:endParaRPr lang="en-US" sz="1600" b="0" dirty="0"/>
                    </a:p>
                  </a:txBody>
                  <a:tcPr>
                    <a:solidFill>
                      <a:schemeClr val="accent2">
                        <a:lumMod val="60000"/>
                        <a:lumOff val="40000"/>
                      </a:schemeClr>
                    </a:solidFill>
                  </a:tcPr>
                </a:tc>
                <a:tc>
                  <a:txBody>
                    <a:bodyPr/>
                    <a:lstStyle/>
                    <a:p>
                      <a:pPr algn="ctr"/>
                      <a:r>
                        <a:rPr lang="en-US" sz="1600" b="0" dirty="0" smtClean="0"/>
                        <a:t>$50</a:t>
                      </a:r>
                      <a:endParaRPr lang="en-US" sz="1600" b="0" dirty="0"/>
                    </a:p>
                  </a:txBody>
                  <a:tcPr>
                    <a:solidFill>
                      <a:schemeClr val="accent2">
                        <a:lumMod val="60000"/>
                        <a:lumOff val="40000"/>
                      </a:schemeClr>
                    </a:solidFill>
                  </a:tcPr>
                </a:tc>
              </a:tr>
              <a:tr h="218993">
                <a:tc>
                  <a:txBody>
                    <a:bodyPr/>
                    <a:lstStyle/>
                    <a:p>
                      <a:pPr algn="ctr"/>
                      <a:r>
                        <a:rPr lang="en-US" sz="1600" b="0" dirty="0" smtClean="0"/>
                        <a:t>Insurance</a:t>
                      </a:r>
                      <a:endParaRPr lang="en-US" sz="1600" b="0" dirty="0"/>
                    </a:p>
                  </a:txBody>
                  <a:tcPr>
                    <a:solidFill>
                      <a:schemeClr val="accent2">
                        <a:lumMod val="60000"/>
                        <a:lumOff val="40000"/>
                      </a:schemeClr>
                    </a:solidFill>
                  </a:tcPr>
                </a:tc>
                <a:tc>
                  <a:txBody>
                    <a:bodyPr/>
                    <a:lstStyle/>
                    <a:p>
                      <a:pPr algn="ctr"/>
                      <a:r>
                        <a:rPr lang="en-US" sz="1600" b="0" dirty="0" smtClean="0"/>
                        <a:t>$35</a:t>
                      </a:r>
                      <a:endParaRPr lang="en-US" sz="1600" b="0" dirty="0"/>
                    </a:p>
                  </a:txBody>
                  <a:tcPr>
                    <a:solidFill>
                      <a:schemeClr val="accent2">
                        <a:lumMod val="60000"/>
                        <a:lumOff val="40000"/>
                      </a:schemeClr>
                    </a:solidFill>
                  </a:tcPr>
                </a:tc>
              </a:tr>
              <a:tr h="218993">
                <a:tc>
                  <a:txBody>
                    <a:bodyPr/>
                    <a:lstStyle/>
                    <a:p>
                      <a:pPr algn="ctr"/>
                      <a:r>
                        <a:rPr lang="en-US" sz="1600" b="0" dirty="0" smtClean="0"/>
                        <a:t>Utilities</a:t>
                      </a:r>
                      <a:endParaRPr lang="en-US" sz="1600" b="0" dirty="0"/>
                    </a:p>
                  </a:txBody>
                  <a:tcPr>
                    <a:solidFill>
                      <a:schemeClr val="accent2">
                        <a:lumMod val="60000"/>
                        <a:lumOff val="40000"/>
                      </a:schemeClr>
                    </a:solidFill>
                  </a:tcPr>
                </a:tc>
                <a:tc>
                  <a:txBody>
                    <a:bodyPr/>
                    <a:lstStyle/>
                    <a:p>
                      <a:pPr algn="ctr"/>
                      <a:r>
                        <a:rPr lang="en-US" sz="1600" b="0" dirty="0" smtClean="0"/>
                        <a:t>$60</a:t>
                      </a:r>
                      <a:endParaRPr lang="en-US" sz="1600" b="0" dirty="0"/>
                    </a:p>
                  </a:txBody>
                  <a:tcPr>
                    <a:solidFill>
                      <a:schemeClr val="accent2">
                        <a:lumMod val="60000"/>
                        <a:lumOff val="40000"/>
                      </a:schemeClr>
                    </a:solidFill>
                  </a:tcPr>
                </a:tc>
              </a:tr>
              <a:tr h="218993">
                <a:tc>
                  <a:txBody>
                    <a:bodyPr/>
                    <a:lstStyle/>
                    <a:p>
                      <a:pPr algn="ctr"/>
                      <a:r>
                        <a:rPr lang="en-US" sz="1600" b="0" dirty="0" smtClean="0"/>
                        <a:t>Salary</a:t>
                      </a:r>
                      <a:endParaRPr lang="en-US" sz="1600" b="0" dirty="0"/>
                    </a:p>
                  </a:txBody>
                  <a:tcPr>
                    <a:solidFill>
                      <a:schemeClr val="accent2">
                        <a:lumMod val="60000"/>
                        <a:lumOff val="40000"/>
                      </a:schemeClr>
                    </a:solidFill>
                  </a:tcPr>
                </a:tc>
                <a:tc>
                  <a:txBody>
                    <a:bodyPr/>
                    <a:lstStyle/>
                    <a:p>
                      <a:pPr algn="ctr"/>
                      <a:r>
                        <a:rPr lang="en-US" sz="1600" b="0" dirty="0" smtClean="0"/>
                        <a:t>$100</a:t>
                      </a:r>
                      <a:endParaRPr lang="en-US" sz="1600" b="0" dirty="0"/>
                    </a:p>
                  </a:txBody>
                  <a:tcPr>
                    <a:solidFill>
                      <a:schemeClr val="accent2">
                        <a:lumMod val="60000"/>
                        <a:lumOff val="40000"/>
                      </a:schemeClr>
                    </a:solidFill>
                  </a:tcPr>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2940250209"/>
              </p:ext>
            </p:extLst>
          </p:nvPr>
        </p:nvGraphicFramePr>
        <p:xfrm>
          <a:off x="251520" y="2636912"/>
          <a:ext cx="4572000" cy="1997062"/>
        </p:xfrm>
        <a:graphic>
          <a:graphicData uri="http://schemas.openxmlformats.org/drawingml/2006/table">
            <a:tbl>
              <a:tblPr/>
              <a:tblGrid>
                <a:gridCol w="2590800"/>
                <a:gridCol w="1066800"/>
                <a:gridCol w="914400"/>
              </a:tblGrid>
              <a:tr h="228600">
                <a:tc gridSpan="3">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Economics</a:t>
                      </a:r>
                      <a:r>
                        <a:rPr lang="en-US" sz="1600" b="1" baseline="0" dirty="0" smtClean="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0000"/>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b="1" dirty="0">
                          <a:latin typeface="Calibri"/>
                          <a:ea typeface="Times New Roman"/>
                          <a:cs typeface="Times New Roman"/>
                        </a:rPr>
                        <a:t>Selling </a:t>
                      </a:r>
                      <a:r>
                        <a:rPr lang="en-US" sz="1600" b="1" dirty="0" smtClean="0">
                          <a:latin typeface="Calibri"/>
                          <a:ea typeface="Times New Roman"/>
                          <a:cs typeface="Times New Roman"/>
                        </a:rPr>
                        <a:t>Price</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dirty="0" smtClean="0">
                          <a:latin typeface="Calibri"/>
                          <a:ea typeface="Times New Roman"/>
                          <a:cs typeface="Times New Roman"/>
                        </a:rPr>
                        <a:t>$0.99</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612">
                <a:tc>
                  <a:txBody>
                    <a:bodyPr/>
                    <a:lstStyle/>
                    <a:p>
                      <a:pPr marL="0" marR="0">
                        <a:spcBef>
                          <a:spcPts val="0"/>
                        </a:spcBef>
                        <a:spcAft>
                          <a:spcPts val="0"/>
                        </a:spcAft>
                      </a:pPr>
                      <a:r>
                        <a:rPr lang="en-US" sz="1600" dirty="0" smtClean="0">
                          <a:latin typeface="Calibri"/>
                          <a:ea typeface="Times New Roman"/>
                          <a:cs typeface="Times New Roman"/>
                        </a:rPr>
                        <a:t>      Cost of var.</a:t>
                      </a:r>
                      <a:r>
                        <a:rPr lang="en-US" sz="1600" baseline="0" dirty="0" smtClean="0">
                          <a:latin typeface="Calibri"/>
                          <a:ea typeface="Times New Roman"/>
                          <a:cs typeface="Times New Roman"/>
                        </a:rPr>
                        <a:t> </a:t>
                      </a:r>
                      <a:r>
                        <a:rPr lang="en-US" sz="1600" dirty="0" smtClean="0">
                          <a:latin typeface="Calibri"/>
                          <a:ea typeface="Times New Roman"/>
                          <a:cs typeface="Times New Roman"/>
                        </a:rPr>
                        <a:t>materials</a:t>
                      </a:r>
                      <a:r>
                        <a:rPr lang="en-US" sz="1600" baseline="0" dirty="0" smtClean="0">
                          <a:latin typeface="Calibri"/>
                          <a:ea typeface="Times New Roman"/>
                          <a:cs typeface="Times New Roman"/>
                        </a:rPr>
                        <a:t> exp.</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$0.33</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a:t>
                      </a:r>
                      <a:r>
                        <a:rPr lang="en-US" sz="1600" baseline="0" dirty="0" smtClean="0">
                          <a:latin typeface="Calibri"/>
                          <a:ea typeface="Times New Roman"/>
                          <a:cs typeface="Times New Roman"/>
                        </a:rPr>
                        <a:t> of l</a:t>
                      </a:r>
                      <a:r>
                        <a:rPr lang="en-US" sz="1600" dirty="0" smtClean="0">
                          <a:latin typeface="Calibri"/>
                          <a:ea typeface="Times New Roman"/>
                          <a:cs typeface="Times New Roman"/>
                        </a:rPr>
                        <a:t>abor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$0.00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08">
                <a:tc>
                  <a:txBody>
                    <a:bodyPr/>
                    <a:lstStyle/>
                    <a:p>
                      <a:pPr marL="0" marR="0">
                        <a:spcBef>
                          <a:spcPts val="0"/>
                        </a:spcBef>
                        <a:spcAft>
                          <a:spcPts val="0"/>
                        </a:spcAft>
                      </a:pPr>
                      <a:r>
                        <a:rPr lang="en-US" sz="1600" dirty="0" smtClean="0">
                          <a:latin typeface="Calibri"/>
                          <a:ea typeface="Times New Roman"/>
                          <a:cs typeface="Times New Roman"/>
                        </a:rPr>
                        <a:t>      Other</a:t>
                      </a:r>
                      <a:r>
                        <a:rPr lang="en-US" sz="1600" baseline="0" dirty="0" smtClean="0">
                          <a:latin typeface="Calibri"/>
                          <a:ea typeface="Times New Roman"/>
                          <a:cs typeface="Times New Roman"/>
                        </a:rPr>
                        <a:t> variable costs</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mn-lt"/>
                          <a:ea typeface="Times New Roman"/>
                          <a:cs typeface="Times New Roman"/>
                        </a:rPr>
                        <a:t>$0.00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smtClean="0">
                          <a:latin typeface="Calibri"/>
                          <a:ea typeface="Times New Roman"/>
                          <a:cs typeface="Times New Roman"/>
                        </a:rPr>
                        <a:t>Total</a:t>
                      </a:r>
                      <a:r>
                        <a:rPr lang="en-US" sz="1600" b="1" baseline="0" dirty="0" smtClean="0">
                          <a:latin typeface="Calibri"/>
                          <a:ea typeface="Times New Roman"/>
                          <a:cs typeface="Times New Roman"/>
                        </a:rPr>
                        <a:t> COGS/ COSS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a:ea typeface="Times New Roman"/>
                          <a:cs typeface="Times New Roman"/>
                        </a:rPr>
                        <a:t>$0.33</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a:latin typeface="Calibri"/>
                          <a:ea typeface="Times New Roman"/>
                          <a:cs typeface="Times New Roman"/>
                        </a:rPr>
                        <a:t>Contribution </a:t>
                      </a:r>
                      <a:r>
                        <a:rPr lang="en-US" sz="1600" b="1" dirty="0" smtClean="0">
                          <a:latin typeface="Calibri"/>
                          <a:ea typeface="Times New Roman"/>
                          <a:cs typeface="Times New Roman"/>
                        </a:rPr>
                        <a:t>Margin</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$0.66</a:t>
                      </a:r>
                      <a:endParaRPr lang="en-US" sz="1600" b="1"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25359914"/>
              </p:ext>
            </p:extLst>
          </p:nvPr>
        </p:nvGraphicFramePr>
        <p:xfrm>
          <a:off x="251520" y="1700808"/>
          <a:ext cx="4572000" cy="670560"/>
        </p:xfrm>
        <a:graphic>
          <a:graphicData uri="http://schemas.openxmlformats.org/drawingml/2006/table">
            <a:tbl>
              <a:tblPr firstRow="1" bandRow="1">
                <a:tableStyleId>{5C22544A-7EE6-4342-B048-85BDC9FD1C3A}</a:tableStyleId>
              </a:tblPr>
              <a:tblGrid>
                <a:gridCol w="457200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Definition</a:t>
                      </a:r>
                      <a:r>
                        <a:rPr lang="en-US" sz="1600" b="1" baseline="0" dirty="0" smtClean="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One</a:t>
                      </a:r>
                      <a:r>
                        <a:rPr lang="en-US" sz="1600" b="0" baseline="0" dirty="0" smtClean="0">
                          <a:solidFill>
                            <a:schemeClr val="tx1"/>
                          </a:solidFill>
                        </a:rPr>
                        <a:t> App</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10049338"/>
              </p:ext>
            </p:extLst>
          </p:nvPr>
        </p:nvGraphicFramePr>
        <p:xfrm>
          <a:off x="251520" y="4941168"/>
          <a:ext cx="4571999" cy="838200"/>
        </p:xfrm>
        <a:graphic>
          <a:graphicData uri="http://schemas.openxmlformats.org/drawingml/2006/table">
            <a:tbl>
              <a:tblPr/>
              <a:tblGrid>
                <a:gridCol w="1518936"/>
                <a:gridCol w="358849"/>
                <a:gridCol w="898071"/>
                <a:gridCol w="408214"/>
                <a:gridCol w="1387929"/>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Monthly</a:t>
                      </a:r>
                      <a:r>
                        <a:rPr lang="en-US" sz="1600" b="1" baseline="0" dirty="0" smtClean="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$470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712.12</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712 Apps</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Calibri"/>
                          <a:ea typeface="Times New Roman"/>
                        </a:rPr>
                        <a:t>$0.66</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10"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spTree>
    <p:extLst>
      <p:ext uri="{BB962C8B-B14F-4D97-AF65-F5344CB8AC3E}">
        <p14:creationId xmlns:p14="http://schemas.microsoft.com/office/powerpoint/2010/main" val="1713222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0"/>
            <a:ext cx="8229600" cy="1143000"/>
          </a:xfrm>
        </p:spPr>
        <p:txBody>
          <a:bodyPr/>
          <a:lstStyle/>
          <a:p>
            <a:r>
              <a:rPr lang="en-US" dirty="0" smtClean="0">
                <a:solidFill>
                  <a:schemeClr val="bg1"/>
                </a:solidFill>
              </a:rPr>
              <a:t>MARKET ANALYSIS</a:t>
            </a:r>
            <a:endParaRPr lang="en-US" dirty="0">
              <a:solidFill>
                <a:schemeClr val="bg1"/>
              </a:solidFill>
            </a:endParaRPr>
          </a:p>
        </p:txBody>
      </p:sp>
      <p:sp>
        <p:nvSpPr>
          <p:cNvPr id="4" name="Footer Placeholder 3"/>
          <p:cNvSpPr>
            <a:spLocks noGrp="1"/>
          </p:cNvSpPr>
          <p:nvPr>
            <p:ph type="ftr" sz="quarter" idx="11"/>
          </p:nvPr>
        </p:nvSpPr>
        <p:spPr/>
        <p:txBody>
          <a:bodyPr/>
          <a:lstStyle/>
          <a:p>
            <a:endParaRPr lang="en-US" dirty="0"/>
          </a:p>
        </p:txBody>
      </p:sp>
      <p:graphicFrame>
        <p:nvGraphicFramePr>
          <p:cNvPr id="6" name="Content Placeholder 25"/>
          <p:cNvGraphicFramePr>
            <a:graphicFrameLocks/>
          </p:cNvGraphicFramePr>
          <p:nvPr>
            <p:extLst>
              <p:ext uri="{D42A27DB-BD31-4B8C-83A1-F6EECF244321}">
                <p14:modId xmlns:p14="http://schemas.microsoft.com/office/powerpoint/2010/main" val="1008836892"/>
              </p:ext>
            </p:extLst>
          </p:nvPr>
        </p:nvGraphicFramePr>
        <p:xfrm>
          <a:off x="323528" y="2420888"/>
          <a:ext cx="5105400" cy="3825686"/>
        </p:xfrm>
        <a:graphic>
          <a:graphicData uri="http://schemas.openxmlformats.org/drawingml/2006/table">
            <a:tbl>
              <a:tblPr firstRow="1" bandRow="1">
                <a:tableStyleId>{5C22544A-7EE6-4342-B048-85BDC9FD1C3A}</a:tableStyleId>
              </a:tblPr>
              <a:tblGrid>
                <a:gridCol w="2552700"/>
                <a:gridCol w="2552700"/>
              </a:tblGrid>
              <a:tr h="152400">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US"/>
                    </a:p>
                  </a:txBody>
                  <a:tcPr/>
                </a:tc>
              </a:tr>
              <a:tr h="121920">
                <a:tc>
                  <a:txBody>
                    <a:bodyPr/>
                    <a:lstStyle/>
                    <a:p>
                      <a:pPr algn="ctr"/>
                      <a:r>
                        <a:rPr lang="en-US" sz="1600" b="1" dirty="0" smtClean="0">
                          <a:solidFill>
                            <a:schemeClr val="tx1"/>
                          </a:solidFill>
                        </a:rPr>
                        <a:t>Demographics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r>
              <a:tr h="1409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Parents</a:t>
                      </a:r>
                      <a:r>
                        <a:rPr lang="en-US" sz="1600" b="0" baseline="0" dirty="0" smtClean="0">
                          <a:solidFill>
                            <a:schemeClr val="tx1"/>
                          </a:solidFill>
                        </a:rPr>
                        <a:t> with younger children</a:t>
                      </a:r>
                      <a:br>
                        <a:rPr lang="en-US" sz="1600" b="0" baseline="0" dirty="0" smtClean="0">
                          <a:solidFill>
                            <a:schemeClr val="tx1"/>
                          </a:solidFill>
                        </a:rPr>
                      </a:br>
                      <a:r>
                        <a:rPr lang="en-US" sz="1600" b="0" baseline="0" dirty="0" smtClean="0">
                          <a:solidFill>
                            <a:schemeClr val="tx1"/>
                          </a:solidFill>
                        </a:rPr>
                        <a:t>School Administrators and Superintendents </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Schools</a:t>
                      </a:r>
                      <a:r>
                        <a:rPr lang="en-US" sz="1600" b="0" baseline="0" dirty="0" smtClean="0">
                          <a:solidFill>
                            <a:schemeClr val="tx1"/>
                          </a:solidFill>
                        </a:rPr>
                        <a:t> and Cities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Currently focused on Hartford school system</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Buying</a:t>
                      </a:r>
                      <a:r>
                        <a:rPr lang="en-US" sz="1600" b="1" baseline="0" dirty="0" smtClean="0">
                          <a:solidFill>
                            <a:schemeClr val="tx1"/>
                          </a:solidFill>
                        </a:rPr>
                        <a:t> Patterns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r>
              <a:tr h="1409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People that care about their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People who are concerned about social media</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Buy other child safety products </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6"/>
          <p:cNvGrpSpPr/>
          <p:nvPr/>
        </p:nvGrpSpPr>
        <p:grpSpPr>
          <a:xfrm>
            <a:off x="5809926" y="2546350"/>
            <a:ext cx="2819400" cy="3800864"/>
            <a:chOff x="5943600" y="2514600"/>
            <a:chExt cx="2819400" cy="3800864"/>
          </a:xfrm>
        </p:grpSpPr>
        <p:grpSp>
          <p:nvGrpSpPr>
            <p:cNvPr id="8" name="Group 7"/>
            <p:cNvGrpSpPr/>
            <p:nvPr/>
          </p:nvGrpSpPr>
          <p:grpSpPr>
            <a:xfrm>
              <a:off x="5943600" y="2743200"/>
              <a:ext cx="2819400" cy="3572264"/>
              <a:chOff x="5638800" y="1905000"/>
              <a:chExt cx="2971800" cy="3724275"/>
            </a:xfrm>
          </p:grpSpPr>
          <p:grpSp>
            <p:nvGrpSpPr>
              <p:cNvPr id="10" name="Group 2"/>
              <p:cNvGrpSpPr>
                <a:grpSpLocks/>
              </p:cNvGrpSpPr>
              <p:nvPr/>
            </p:nvGrpSpPr>
            <p:grpSpPr bwMode="auto">
              <a:xfrm>
                <a:off x="5638800" y="1905000"/>
                <a:ext cx="2971800" cy="3724275"/>
                <a:chOff x="3408" y="1584"/>
                <a:chExt cx="1872" cy="2346"/>
              </a:xfrm>
              <a:solidFill>
                <a:schemeClr val="tx2">
                  <a:lumMod val="40000"/>
                  <a:lumOff val="60000"/>
                </a:schemeClr>
              </a:solidFill>
            </p:grpSpPr>
            <p:sp>
              <p:nvSpPr>
                <p:cNvPr id="15" name="AutoShape 3"/>
                <p:cNvSpPr>
                  <a:spLocks noChangeArrowheads="1"/>
                </p:cNvSpPr>
                <p:nvPr/>
              </p:nvSpPr>
              <p:spPr bwMode="auto">
                <a:xfrm>
                  <a:off x="3408" y="1626"/>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solidFill>
                  <a:schemeClr val="accent2">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6" name="Oval 4"/>
                <p:cNvSpPr>
                  <a:spLocks noChangeArrowheads="1"/>
                </p:cNvSpPr>
                <p:nvPr/>
              </p:nvSpPr>
              <p:spPr bwMode="auto">
                <a:xfrm>
                  <a:off x="3408" y="1584"/>
                  <a:ext cx="1872" cy="96"/>
                </a:xfrm>
                <a:prstGeom prst="ellipse">
                  <a:avLst/>
                </a:prstGeom>
                <a:solidFill>
                  <a:schemeClr val="accent2">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1" name="Rectangle 10"/>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Total Parents in the US</a:t>
                </a:r>
                <a:endParaRPr lang="en-US" sz="1600" dirty="0">
                  <a:solidFill>
                    <a:schemeClr val="tx1"/>
                  </a:solidFill>
                </a:endParaRPr>
              </a:p>
            </p:txBody>
          </p:sp>
          <p:sp>
            <p:nvSpPr>
              <p:cNvPr id="12" name="Rectangle 11"/>
              <p:cNvSpPr/>
              <p:nvPr/>
            </p:nvSpPr>
            <p:spPr>
              <a:xfrm>
                <a:off x="6172200" y="3124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Parents with children ages 10-14</a:t>
                </a:r>
                <a:endParaRPr lang="en-US" sz="1600" dirty="0">
                  <a:solidFill>
                    <a:schemeClr val="tx1"/>
                  </a:solidFill>
                </a:endParaRPr>
              </a:p>
            </p:txBody>
          </p:sp>
          <p:sp>
            <p:nvSpPr>
              <p:cNvPr id="13" name="Rectangle 12"/>
              <p:cNvSpPr/>
              <p:nvPr/>
            </p:nvSpPr>
            <p:spPr>
              <a:xfrm>
                <a:off x="6307093" y="2581883"/>
                <a:ext cx="1519882" cy="28534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chemeClr val="tx1"/>
                    </a:solidFill>
                    <a:ea typeface="Times New Roman"/>
                    <a:cs typeface="Times New Roman"/>
                  </a:rPr>
                  <a:t>83.5 Million</a:t>
                </a:r>
                <a:endParaRPr lang="en-US" b="1" dirty="0">
                  <a:solidFill>
                    <a:schemeClr val="tx1"/>
                  </a:solidFill>
                  <a:ea typeface="Times New Roman"/>
                  <a:cs typeface="Times New Roman"/>
                </a:endParaRPr>
              </a:p>
            </p:txBody>
          </p:sp>
          <p:sp>
            <p:nvSpPr>
              <p:cNvPr id="14" name="Rectangle 13"/>
              <p:cNvSpPr/>
              <p:nvPr/>
            </p:nvSpPr>
            <p:spPr>
              <a:xfrm>
                <a:off x="6462791" y="4315837"/>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Parents that would buy the app</a:t>
                </a:r>
              </a:p>
              <a:p>
                <a:pPr algn="ctr"/>
                <a:r>
                  <a:rPr lang="en-US" sz="1200" i="1" dirty="0" smtClean="0">
                    <a:solidFill>
                      <a:schemeClr val="tx1"/>
                    </a:solidFill>
                  </a:rPr>
                  <a:t>(based on</a:t>
                </a:r>
              </a:p>
              <a:p>
                <a:pPr algn="ctr"/>
                <a:r>
                  <a:rPr lang="en-US" sz="1200" i="1" dirty="0" smtClean="0">
                    <a:solidFill>
                      <a:schemeClr val="tx1"/>
                    </a:solidFill>
                  </a:rPr>
                  <a:t>survey)</a:t>
                </a:r>
                <a:endParaRPr lang="en-US" sz="1200" i="1" dirty="0">
                  <a:solidFill>
                    <a:schemeClr val="tx1"/>
                  </a:solidFill>
                </a:endParaRPr>
              </a:p>
            </p:txBody>
          </p:sp>
        </p:grpSp>
        <p:sp>
          <p:nvSpPr>
            <p:cNvPr id="9" name="Rectangle 8"/>
            <p:cNvSpPr/>
            <p:nvPr/>
          </p:nvSpPr>
          <p:spPr>
            <a:xfrm>
              <a:off x="5943600" y="2514600"/>
              <a:ext cx="28194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Target Market Size</a:t>
              </a:r>
              <a:endParaRPr lang="en-US" sz="1600" b="1" dirty="0"/>
            </a:p>
          </p:txBody>
        </p:sp>
      </p:grpSp>
      <p:graphicFrame>
        <p:nvGraphicFramePr>
          <p:cNvPr id="17" name="Table 16"/>
          <p:cNvGraphicFramePr>
            <a:graphicFrameLocks noGrp="1"/>
          </p:cNvGraphicFramePr>
          <p:nvPr>
            <p:extLst>
              <p:ext uri="{D42A27DB-BD31-4B8C-83A1-F6EECF244321}">
                <p14:modId xmlns:p14="http://schemas.microsoft.com/office/powerpoint/2010/main" val="1803549091"/>
              </p:ext>
            </p:extLst>
          </p:nvPr>
        </p:nvGraphicFramePr>
        <p:xfrm>
          <a:off x="323528" y="1585595"/>
          <a:ext cx="8229600" cy="741680"/>
        </p:xfrm>
        <a:graphic>
          <a:graphicData uri="http://schemas.openxmlformats.org/drawingml/2006/table">
            <a:tbl>
              <a:tblPr firstRow="1" bandRow="1">
                <a:tableStyleId>{5C22544A-7EE6-4342-B048-85BDC9FD1C3A}</a:tableStyleId>
              </a:tblPr>
              <a:tblGrid>
                <a:gridCol w="1524000"/>
                <a:gridCol w="2590800"/>
                <a:gridCol w="2057400"/>
                <a:gridCol w="2057400"/>
              </a:tblGrid>
              <a:tr h="37084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Mobile Apps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a:t>
                      </a:r>
                      <a:r>
                        <a:rPr lang="en-US" sz="1800" b="1" dirty="0" smtClean="0">
                          <a:solidFill>
                            <a:schemeClr val="tx1"/>
                          </a:solidFill>
                        </a:rPr>
                        <a:t>25</a:t>
                      </a:r>
                      <a:r>
                        <a:rPr lang="en-US" sz="1800" b="1" baseline="0" dirty="0" smtClean="0">
                          <a:solidFill>
                            <a:schemeClr val="tx1"/>
                          </a:solidFill>
                        </a:rPr>
                        <a:t> Billion by 2017</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8" name="Rectangle 17"/>
          <p:cNvSpPr/>
          <p:nvPr/>
        </p:nvSpPr>
        <p:spPr>
          <a:xfrm>
            <a:off x="6549166" y="4469598"/>
            <a:ext cx="1313961" cy="2705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ea typeface="Times New Roman"/>
                <a:cs typeface="Times New Roman"/>
              </a:rPr>
              <a:t>36 Million</a:t>
            </a:r>
            <a:endParaRPr lang="en-US" b="1" dirty="0">
              <a:solidFill>
                <a:prstClr val="black"/>
              </a:solidFill>
              <a:ea typeface="Times New Roman"/>
              <a:cs typeface="Times New Roman"/>
            </a:endParaRPr>
          </a:p>
        </p:txBody>
      </p:sp>
      <p:sp>
        <p:nvSpPr>
          <p:cNvPr id="19" name="Rectangle 18"/>
          <p:cNvSpPr/>
          <p:nvPr/>
        </p:nvSpPr>
        <p:spPr>
          <a:xfrm>
            <a:off x="6471332" y="5956479"/>
            <a:ext cx="1510128" cy="28083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28.8 Million</a:t>
            </a:r>
            <a:endParaRPr lang="en-US" b="1" dirty="0">
              <a:solidFill>
                <a:prstClr val="black"/>
              </a:solidFill>
              <a:ea typeface="Times New Roman"/>
              <a:cs typeface="Times New Roman"/>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0" y="6168390"/>
            <a:ext cx="1470930" cy="689610"/>
          </a:xfrm>
          <a:prstGeom prst="rect">
            <a:avLst/>
          </a:prstGeom>
        </p:spPr>
      </p:pic>
    </p:spTree>
    <p:extLst>
      <p:ext uri="{BB962C8B-B14F-4D97-AF65-F5344CB8AC3E}">
        <p14:creationId xmlns:p14="http://schemas.microsoft.com/office/powerpoint/2010/main" val="149820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0"/>
            <a:ext cx="8229600" cy="1143000"/>
          </a:xfrm>
        </p:spPr>
        <p:txBody>
          <a:bodyPr/>
          <a:lstStyle/>
          <a:p>
            <a:r>
              <a:rPr lang="en-US" dirty="0" smtClean="0">
                <a:solidFill>
                  <a:schemeClr val="bg1"/>
                </a:solidFill>
              </a:rPr>
              <a:t>Competition</a:t>
            </a:r>
            <a:endParaRPr lang="en-US" dirty="0">
              <a:solidFill>
                <a:schemeClr val="bg1"/>
              </a:solidFill>
            </a:endParaRPr>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0" y="6165533"/>
            <a:ext cx="1470930" cy="689610"/>
          </a:xfrm>
          <a:prstGeom prst="rect">
            <a:avLst/>
          </a:prstGeom>
        </p:spPr>
      </p:pic>
      <p:graphicFrame>
        <p:nvGraphicFramePr>
          <p:cNvPr id="7" name="Content Placeholder 4"/>
          <p:cNvGraphicFramePr>
            <a:graphicFrameLocks noGrp="1"/>
          </p:cNvGraphicFramePr>
          <p:nvPr>
            <p:ph idx="1"/>
            <p:extLst>
              <p:ext uri="{D42A27DB-BD31-4B8C-83A1-F6EECF244321}">
                <p14:modId xmlns:p14="http://schemas.microsoft.com/office/powerpoint/2010/main" val="3374990381"/>
              </p:ext>
            </p:extLst>
          </p:nvPr>
        </p:nvGraphicFramePr>
        <p:xfrm>
          <a:off x="179512" y="1628800"/>
          <a:ext cx="8784976" cy="3216776"/>
        </p:xfrm>
        <a:graphic>
          <a:graphicData uri="http://schemas.openxmlformats.org/drawingml/2006/table">
            <a:tbl>
              <a:tblPr firstRow="1" bandRow="1">
                <a:tableStyleId>{5C22544A-7EE6-4342-B048-85BDC9FD1C3A}</a:tableStyleId>
              </a:tblPr>
              <a:tblGrid>
                <a:gridCol w="2002705"/>
                <a:gridCol w="1676473"/>
                <a:gridCol w="1937446"/>
                <a:gridCol w="3168352"/>
              </a:tblGrid>
              <a:tr h="504056">
                <a:tc>
                  <a:txBody>
                    <a:bodyPr/>
                    <a:lstStyle/>
                    <a:p>
                      <a:endParaRPr lang="en-US" dirty="0">
                        <a:solidFill>
                          <a:srgbClr val="FF0000"/>
                        </a:solidFill>
                      </a:endParaRPr>
                    </a:p>
                  </a:txBody>
                  <a:tcPr>
                    <a:solidFill>
                      <a:srgbClr val="FF0000"/>
                    </a:solidFill>
                  </a:tcPr>
                </a:tc>
                <a:tc>
                  <a:txBody>
                    <a:bodyPr/>
                    <a:lstStyle/>
                    <a:p>
                      <a:r>
                        <a:rPr lang="en-US" dirty="0" smtClean="0"/>
                        <a:t>Your</a:t>
                      </a:r>
                      <a:r>
                        <a:rPr lang="en-US" baseline="0" dirty="0" smtClean="0"/>
                        <a:t> Business</a:t>
                      </a:r>
                      <a:endParaRPr lang="en-US" dirty="0"/>
                    </a:p>
                  </a:txBody>
                  <a:tcPr>
                    <a:solidFill>
                      <a:srgbClr val="FF0000"/>
                    </a:solidFill>
                  </a:tcPr>
                </a:tc>
                <a:tc>
                  <a:txBody>
                    <a:bodyPr/>
                    <a:lstStyle/>
                    <a:p>
                      <a:r>
                        <a:rPr lang="en-US" dirty="0" smtClean="0"/>
                        <a:t>staysafeonline.org</a:t>
                      </a:r>
                      <a:endParaRPr lang="en-US" dirty="0"/>
                    </a:p>
                  </a:txBody>
                  <a:tcPr>
                    <a:solidFill>
                      <a:srgbClr val="FF0000"/>
                    </a:solidFill>
                  </a:tcPr>
                </a:tc>
                <a:tc>
                  <a:txBody>
                    <a:bodyPr/>
                    <a:lstStyle/>
                    <a:p>
                      <a:r>
                        <a:rPr lang="en-US" dirty="0" err="1" smtClean="0"/>
                        <a:t>CommonSense.</a:t>
                      </a:r>
                      <a:r>
                        <a:rPr lang="en-US" baseline="0" dirty="0" err="1" smtClean="0"/>
                        <a:t>Org</a:t>
                      </a:r>
                      <a:endParaRPr lang="en-US" dirty="0"/>
                    </a:p>
                  </a:txBody>
                  <a:tcPr>
                    <a:solidFill>
                      <a:srgbClr val="FF0000"/>
                    </a:solidFill>
                  </a:tcPr>
                </a:tc>
              </a:tr>
              <a:tr h="628650">
                <a:tc>
                  <a:txBody>
                    <a:bodyPr/>
                    <a:lstStyle/>
                    <a:p>
                      <a:r>
                        <a:rPr lang="en-US" dirty="0" smtClean="0"/>
                        <a:t>Education</a:t>
                      </a:r>
                      <a:endParaRPr lang="en-US" dirty="0"/>
                    </a:p>
                  </a:txBody>
                  <a:tcPr>
                    <a:solidFill>
                      <a:schemeClr val="accent2">
                        <a:lumMod val="40000"/>
                        <a:lumOff val="60000"/>
                      </a:schemeClr>
                    </a:solidFill>
                  </a:tcPr>
                </a:tc>
                <a:tc>
                  <a:txBody>
                    <a:bodyPr/>
                    <a:lstStyle/>
                    <a:p>
                      <a:r>
                        <a:rPr lang="en-US" dirty="0" smtClean="0"/>
                        <a:t>Educates children</a:t>
                      </a:r>
                      <a:r>
                        <a:rPr lang="en-US" baseline="0" dirty="0" smtClean="0"/>
                        <a:t> on Internet Safety</a:t>
                      </a:r>
                      <a:endParaRPr lang="en-US" dirty="0"/>
                    </a:p>
                  </a:txBody>
                  <a:tcPr>
                    <a:solidFill>
                      <a:schemeClr val="accent2">
                        <a:lumMod val="40000"/>
                        <a:lumOff val="60000"/>
                      </a:schemeClr>
                    </a:solidFill>
                  </a:tcPr>
                </a:tc>
                <a:tc>
                  <a:txBody>
                    <a:bodyPr/>
                    <a:lstStyle/>
                    <a:p>
                      <a:r>
                        <a:rPr lang="en-US" dirty="0" smtClean="0"/>
                        <a:t>Educates children</a:t>
                      </a:r>
                      <a:r>
                        <a:rPr lang="en-US" baseline="0" dirty="0" smtClean="0"/>
                        <a:t> on Internet Safety</a:t>
                      </a:r>
                      <a:endParaRPr lang="en-US" dirty="0"/>
                    </a:p>
                  </a:txBody>
                  <a:tcPr>
                    <a:solidFill>
                      <a:schemeClr val="accent2">
                        <a:lumMod val="40000"/>
                        <a:lumOff val="60000"/>
                      </a:schemeClr>
                    </a:solidFill>
                  </a:tcPr>
                </a:tc>
                <a:tc>
                  <a:txBody>
                    <a:bodyPr/>
                    <a:lstStyle/>
                    <a:p>
                      <a:r>
                        <a:rPr lang="en-US" dirty="0" smtClean="0"/>
                        <a:t>Lots of resources to educate</a:t>
                      </a:r>
                      <a:r>
                        <a:rPr lang="en-US" baseline="0" dirty="0" smtClean="0"/>
                        <a:t> children on Internet Safety</a:t>
                      </a:r>
                      <a:endParaRPr lang="en-US" dirty="0"/>
                    </a:p>
                  </a:txBody>
                  <a:tcPr>
                    <a:solidFill>
                      <a:schemeClr val="accent2">
                        <a:lumMod val="40000"/>
                        <a:lumOff val="60000"/>
                      </a:schemeClr>
                    </a:solidFill>
                  </a:tcPr>
                </a:tc>
              </a:tr>
              <a:tr h="609600">
                <a:tc>
                  <a:txBody>
                    <a:bodyPr/>
                    <a:lstStyle/>
                    <a:p>
                      <a:r>
                        <a:rPr lang="en-US" dirty="0" smtClean="0"/>
                        <a:t>Quiz</a:t>
                      </a:r>
                      <a:endParaRPr lang="en-US" dirty="0"/>
                    </a:p>
                  </a:txBody>
                  <a:tcPr>
                    <a:solidFill>
                      <a:schemeClr val="accent2">
                        <a:lumMod val="40000"/>
                        <a:lumOff val="60000"/>
                      </a:schemeClr>
                    </a:solidFill>
                  </a:tcPr>
                </a:tc>
                <a:tc>
                  <a:txBody>
                    <a:bodyPr/>
                    <a:lstStyle/>
                    <a:p>
                      <a:r>
                        <a:rPr lang="en-US" dirty="0" smtClean="0"/>
                        <a:t>Quizzes</a:t>
                      </a:r>
                      <a:r>
                        <a:rPr lang="en-US" baseline="0" dirty="0" smtClean="0"/>
                        <a:t> Children's Knowledge on Internet Safety</a:t>
                      </a:r>
                      <a:endParaRPr lang="en-US" dirty="0"/>
                    </a:p>
                  </a:txBody>
                  <a:tcPr>
                    <a:solidFill>
                      <a:schemeClr val="accent2">
                        <a:lumMod val="40000"/>
                        <a:lumOff val="60000"/>
                      </a:schemeClr>
                    </a:solidFill>
                  </a:tcPr>
                </a:tc>
                <a:tc>
                  <a:txBody>
                    <a:bodyPr/>
                    <a:lstStyle/>
                    <a:p>
                      <a:r>
                        <a:rPr lang="en-US" dirty="0" smtClean="0"/>
                        <a:t>Doesn’t quiz at all</a:t>
                      </a:r>
                      <a:endParaRPr lang="en-US" dirty="0"/>
                    </a:p>
                  </a:txBody>
                  <a:tcPr>
                    <a:solidFill>
                      <a:schemeClr val="accent2">
                        <a:lumMod val="40000"/>
                        <a:lumOff val="60000"/>
                      </a:schemeClr>
                    </a:solidFill>
                  </a:tcPr>
                </a:tc>
                <a:tc>
                  <a:txBody>
                    <a:bodyPr/>
                    <a:lstStyle/>
                    <a:p>
                      <a:r>
                        <a:rPr lang="en-US" dirty="0" smtClean="0"/>
                        <a:t>Doesn’t quiz at all</a:t>
                      </a:r>
                      <a:endParaRPr lang="en-US" dirty="0"/>
                    </a:p>
                  </a:txBody>
                  <a:tcPr>
                    <a:solidFill>
                      <a:schemeClr val="accent2">
                        <a:lumMod val="40000"/>
                        <a:lumOff val="60000"/>
                      </a:schemeClr>
                    </a:solidFill>
                  </a:tcPr>
                </a:tc>
              </a:tr>
              <a:tr h="609600">
                <a:tc>
                  <a:txBody>
                    <a:bodyPr/>
                    <a:lstStyle/>
                    <a:p>
                      <a:r>
                        <a:rPr lang="en-US" dirty="0" smtClean="0"/>
                        <a:t>Type</a:t>
                      </a:r>
                      <a:r>
                        <a:rPr lang="en-US" baseline="0" dirty="0" smtClean="0"/>
                        <a:t> of product</a:t>
                      </a:r>
                      <a:endParaRPr lang="en-US" dirty="0"/>
                    </a:p>
                  </a:txBody>
                  <a:tcPr>
                    <a:solidFill>
                      <a:schemeClr val="accent2">
                        <a:lumMod val="40000"/>
                        <a:lumOff val="60000"/>
                      </a:schemeClr>
                    </a:solidFill>
                  </a:tcPr>
                </a:tc>
                <a:tc>
                  <a:txBody>
                    <a:bodyPr/>
                    <a:lstStyle/>
                    <a:p>
                      <a:r>
                        <a:rPr lang="en-US" dirty="0" smtClean="0"/>
                        <a:t>A</a:t>
                      </a:r>
                      <a:r>
                        <a:rPr lang="en-US" baseline="0" dirty="0" smtClean="0"/>
                        <a:t>n App</a:t>
                      </a:r>
                      <a:endParaRPr lang="en-US" dirty="0"/>
                    </a:p>
                  </a:txBody>
                  <a:tcPr>
                    <a:solidFill>
                      <a:schemeClr val="accent2">
                        <a:lumMod val="40000"/>
                        <a:lumOff val="60000"/>
                      </a:schemeClr>
                    </a:solidFill>
                  </a:tcPr>
                </a:tc>
                <a:tc>
                  <a:txBody>
                    <a:bodyPr/>
                    <a:lstStyle/>
                    <a:p>
                      <a:r>
                        <a:rPr lang="en-US" dirty="0" smtClean="0"/>
                        <a:t>A website</a:t>
                      </a:r>
                      <a:endParaRPr lang="en-US" dirty="0"/>
                    </a:p>
                  </a:txBody>
                  <a:tcPr>
                    <a:solidFill>
                      <a:schemeClr val="accent2">
                        <a:lumMod val="40000"/>
                        <a:lumOff val="60000"/>
                      </a:schemeClr>
                    </a:solidFill>
                  </a:tcPr>
                </a:tc>
                <a:tc>
                  <a:txBody>
                    <a:bodyPr/>
                    <a:lstStyle/>
                    <a:p>
                      <a:r>
                        <a:rPr lang="en-US" dirty="0" smtClean="0"/>
                        <a:t>A website</a:t>
                      </a:r>
                      <a:endParaRPr lang="en-US" dirty="0"/>
                    </a:p>
                  </a:txBody>
                  <a:tcPr>
                    <a:solidFill>
                      <a:schemeClr val="accent2">
                        <a:lumMod val="40000"/>
                        <a:lumOff val="6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96229898"/>
              </p:ext>
            </p:extLst>
          </p:nvPr>
        </p:nvGraphicFramePr>
        <p:xfrm>
          <a:off x="467544" y="5236379"/>
          <a:ext cx="8229600" cy="914400"/>
        </p:xfrm>
        <a:graphic>
          <a:graphicData uri="http://schemas.openxmlformats.org/drawingml/2006/table">
            <a:tbl>
              <a:tblPr firstRow="1" bandRow="1">
                <a:tableStyleId>{5C22544A-7EE6-4342-B048-85BDC9FD1C3A}</a:tableStyleId>
              </a:tblPr>
              <a:tblGrid>
                <a:gridCol w="8229600"/>
              </a:tblGrid>
              <a:tr h="0">
                <a:tc>
                  <a:txBody>
                    <a:bodyPr/>
                    <a:lstStyle/>
                    <a:p>
                      <a:pPr algn="ctr"/>
                      <a:r>
                        <a:rPr lang="en-US" sz="1600" dirty="0" smtClean="0">
                          <a:solidFill>
                            <a:schemeClr val="bg1"/>
                          </a:solidFill>
                        </a:rPr>
                        <a:t>Your Competitive</a:t>
                      </a:r>
                      <a:r>
                        <a:rPr lang="en-US" sz="1600" baseline="0" dirty="0" smtClean="0">
                          <a:solidFill>
                            <a:schemeClr val="bg1"/>
                          </a:solidFill>
                        </a:rPr>
                        <a:t> Advantages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r>
                        <a:rPr lang="en-US" sz="1600" dirty="0" smtClean="0"/>
                        <a:t>1. Application</a:t>
                      </a:r>
                      <a:r>
                        <a:rPr lang="en-US" sz="1600" baseline="0" dirty="0" smtClean="0"/>
                        <a:t> is more portable and easier to give to children</a:t>
                      </a:r>
                      <a:endParaRPr lang="en-US" sz="1600" dirty="0" smtClean="0"/>
                    </a:p>
                    <a:p>
                      <a:r>
                        <a:rPr lang="en-US" sz="1600" dirty="0" smtClean="0"/>
                        <a:t>2. Quizzes</a:t>
                      </a:r>
                      <a:r>
                        <a:rPr lang="en-US" sz="1600" baseline="0" dirty="0" smtClean="0"/>
                        <a:t> a child's knowledge where as Commonsense and </a:t>
                      </a:r>
                      <a:r>
                        <a:rPr lang="en-US" sz="1600" baseline="0" dirty="0" err="1" smtClean="0"/>
                        <a:t>staysafeonline</a:t>
                      </a:r>
                      <a:r>
                        <a:rPr lang="en-US" sz="1600" baseline="0" dirty="0" smtClean="0"/>
                        <a:t> just educates them</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3304885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1344" y="5009531"/>
            <a:ext cx="1573832" cy="1573832"/>
          </a:xfrm>
          <a:prstGeom prst="rect">
            <a:avLst/>
          </a:prstGeom>
        </p:spPr>
      </p:pic>
      <p:sp>
        <p:nvSpPr>
          <p:cNvPr id="2" name="Title 1"/>
          <p:cNvSpPr>
            <a:spLocks noGrp="1"/>
          </p:cNvSpPr>
          <p:nvPr>
            <p:ph type="title"/>
          </p:nvPr>
        </p:nvSpPr>
        <p:spPr>
          <a:xfrm>
            <a:off x="755576" y="0"/>
            <a:ext cx="8229600" cy="1143000"/>
          </a:xfrm>
        </p:spPr>
        <p:txBody>
          <a:bodyPr/>
          <a:lstStyle/>
          <a:p>
            <a:r>
              <a:rPr lang="en-US" dirty="0" smtClean="0">
                <a:solidFill>
                  <a:schemeClr val="bg1"/>
                </a:solidFill>
              </a:rPr>
              <a:t>Marketing and Sales</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t>Sales</a:t>
            </a:r>
          </a:p>
          <a:p>
            <a:r>
              <a:rPr lang="en-US" dirty="0" smtClean="0"/>
              <a:t>Sell through the app store</a:t>
            </a:r>
          </a:p>
          <a:p>
            <a:endParaRPr lang="en-US" dirty="0"/>
          </a:p>
          <a:p>
            <a:pPr marL="0" indent="0">
              <a:buNone/>
            </a:pPr>
            <a:r>
              <a:rPr lang="en-US" dirty="0" smtClean="0"/>
              <a:t>Marketing</a:t>
            </a:r>
          </a:p>
          <a:p>
            <a:r>
              <a:rPr lang="en-US" dirty="0" smtClean="0"/>
              <a:t>Create Facebook and Twitter pages</a:t>
            </a:r>
          </a:p>
          <a:p>
            <a:r>
              <a:rPr lang="en-US" dirty="0" smtClean="0"/>
              <a:t>Buy ads on Facebook, Twitter and google</a:t>
            </a:r>
          </a:p>
          <a:p>
            <a:pPr marL="0" indent="0">
              <a:buNone/>
            </a:pPr>
            <a:endParaRPr lang="en-US" dirty="0"/>
          </a:p>
        </p:txBody>
      </p:sp>
      <p:sp>
        <p:nvSpPr>
          <p:cNvPr id="4" name="Footer Placeholder 3"/>
          <p:cNvSpPr>
            <a:spLocks noGrp="1"/>
          </p:cNvSpPr>
          <p:nvPr>
            <p:ph type="ftr" sz="quarter" idx="11"/>
          </p:nvPr>
        </p:nvSpPr>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8261" y="1336869"/>
            <a:ext cx="2582111" cy="258211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90" y="3839843"/>
            <a:ext cx="3669925" cy="3669925"/>
          </a:xfrm>
          <a:prstGeom prst="rect">
            <a:avLst/>
          </a:prstGeom>
        </p:spPr>
      </p:pic>
    </p:spTree>
    <p:extLst>
      <p:ext uri="{BB962C8B-B14F-4D97-AF65-F5344CB8AC3E}">
        <p14:creationId xmlns:p14="http://schemas.microsoft.com/office/powerpoint/2010/main" val="3538496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0"/>
            <a:ext cx="8229600" cy="1143000"/>
          </a:xfrm>
        </p:spPr>
        <p:txBody>
          <a:bodyPr/>
          <a:lstStyle/>
          <a:p>
            <a:r>
              <a:rPr lang="en-US" dirty="0" smtClean="0">
                <a:solidFill>
                  <a:schemeClr val="bg1"/>
                </a:solidFill>
              </a:rPr>
              <a:t>Qualifications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Currently taking Entrepreneurship</a:t>
            </a:r>
          </a:p>
          <a:p>
            <a:r>
              <a:rPr lang="en-US" dirty="0" smtClean="0"/>
              <a:t>Finalist of World Series of Innovation</a:t>
            </a:r>
          </a:p>
          <a:p>
            <a:r>
              <a:rPr lang="en-US" dirty="0" smtClean="0"/>
              <a:t>Winner of Hartford Startup Weekend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0" y="6165533"/>
            <a:ext cx="1470930" cy="68961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3270414"/>
            <a:ext cx="4427984" cy="3320988"/>
          </a:xfrm>
          <a:prstGeom prst="rect">
            <a:avLst/>
          </a:prstGeom>
        </p:spPr>
      </p:pic>
    </p:spTree>
    <p:extLst>
      <p:ext uri="{BB962C8B-B14F-4D97-AF65-F5344CB8AC3E}">
        <p14:creationId xmlns:p14="http://schemas.microsoft.com/office/powerpoint/2010/main" val="2262138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0"/>
            <a:ext cx="8229600" cy="1143000"/>
          </a:xfrm>
        </p:spPr>
        <p:txBody>
          <a:bodyPr/>
          <a:lstStyle/>
          <a:p>
            <a:r>
              <a:rPr lang="en-US" dirty="0" smtClean="0">
                <a:solidFill>
                  <a:schemeClr val="bg1"/>
                </a:solidFill>
              </a:rPr>
              <a:t>SALES PROJECTIONS</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0" y="6165533"/>
            <a:ext cx="1470930" cy="68961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754369"/>
            <a:ext cx="5715000" cy="4410075"/>
          </a:xfrm>
          <a:prstGeom prst="rect">
            <a:avLst/>
          </a:prstGeom>
        </p:spPr>
      </p:pic>
      <p:sp>
        <p:nvSpPr>
          <p:cNvPr id="7" name="TextBox 6"/>
          <p:cNvSpPr txBox="1"/>
          <p:nvPr/>
        </p:nvSpPr>
        <p:spPr>
          <a:xfrm>
            <a:off x="5836713" y="2307798"/>
            <a:ext cx="1828800" cy="707886"/>
          </a:xfrm>
          <a:prstGeom prst="rect">
            <a:avLst/>
          </a:prstGeom>
          <a:solidFill>
            <a:schemeClr val="accent2">
              <a:lumMod val="60000"/>
              <a:lumOff val="4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Total Units</a:t>
            </a:r>
          </a:p>
          <a:p>
            <a:pPr lvl="0" algn="ctr">
              <a:defRPr/>
            </a:pPr>
            <a:r>
              <a:rPr lang="en-US" sz="2000" b="1" dirty="0" smtClean="0">
                <a:cs typeface="Arial" pitchFamily="34" charset="0"/>
              </a:rPr>
              <a:t>27,540</a:t>
            </a:r>
            <a:endParaRPr lang="en-US" sz="2000" b="1" dirty="0" smtClean="0">
              <a:solidFill>
                <a:prstClr val="black"/>
              </a:solidFill>
            </a:endParaRPr>
          </a:p>
        </p:txBody>
      </p:sp>
      <p:sp>
        <p:nvSpPr>
          <p:cNvPr id="8" name="TextBox 7"/>
          <p:cNvSpPr txBox="1"/>
          <p:nvPr/>
        </p:nvSpPr>
        <p:spPr>
          <a:xfrm>
            <a:off x="5829400" y="3365425"/>
            <a:ext cx="1828800" cy="707886"/>
          </a:xfrm>
          <a:prstGeom prst="rect">
            <a:avLst/>
          </a:prstGeom>
          <a:solidFill>
            <a:schemeClr val="accent2">
              <a:lumMod val="60000"/>
              <a:lumOff val="4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Gross Revenue</a:t>
            </a:r>
          </a:p>
          <a:p>
            <a:pPr lvl="0" algn="ctr">
              <a:defRPr/>
            </a:pPr>
            <a:r>
              <a:rPr lang="en-US" sz="2000" b="1" dirty="0" smtClean="0">
                <a:cs typeface="Arial" pitchFamily="34" charset="0"/>
              </a:rPr>
              <a:t>$27,264.60</a:t>
            </a:r>
            <a:endParaRPr lang="en-US" sz="2000" b="1" dirty="0" smtClean="0">
              <a:solidFill>
                <a:prstClr val="black"/>
              </a:solidFill>
            </a:endParaRPr>
          </a:p>
        </p:txBody>
      </p:sp>
      <p:sp>
        <p:nvSpPr>
          <p:cNvPr id="9" name="TextBox 8"/>
          <p:cNvSpPr txBox="1"/>
          <p:nvPr/>
        </p:nvSpPr>
        <p:spPr>
          <a:xfrm>
            <a:off x="5829400" y="4423052"/>
            <a:ext cx="1828800" cy="707886"/>
          </a:xfrm>
          <a:prstGeom prst="rect">
            <a:avLst/>
          </a:prstGeom>
          <a:solidFill>
            <a:schemeClr val="accent2">
              <a:lumMod val="60000"/>
              <a:lumOff val="4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Net Profit</a:t>
            </a:r>
          </a:p>
          <a:p>
            <a:pPr lvl="0" algn="ctr">
              <a:defRPr/>
            </a:pPr>
            <a:r>
              <a:rPr lang="en-US" sz="2000" b="1" dirty="0" smtClean="0">
                <a:cs typeface="Arial" pitchFamily="34" charset="0"/>
              </a:rPr>
              <a:t>$12,536.40</a:t>
            </a:r>
            <a:endParaRPr lang="en-US" sz="2000" b="1" dirty="0" smtClean="0">
              <a:solidFill>
                <a:prstClr val="black"/>
              </a:solidFill>
            </a:endParaRPr>
          </a:p>
        </p:txBody>
      </p:sp>
    </p:spTree>
    <p:extLst>
      <p:ext uri="{BB962C8B-B14F-4D97-AF65-F5344CB8AC3E}">
        <p14:creationId xmlns:p14="http://schemas.microsoft.com/office/powerpoint/2010/main" val="1005564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0" y="6165533"/>
            <a:ext cx="1470930" cy="689610"/>
          </a:xfrm>
          <a:prstGeom prst="rect">
            <a:avLst/>
          </a:prstGeom>
        </p:spPr>
      </p:pic>
      <p:sp>
        <p:nvSpPr>
          <p:cNvPr id="2" name="Title 1"/>
          <p:cNvSpPr>
            <a:spLocks noGrp="1"/>
          </p:cNvSpPr>
          <p:nvPr>
            <p:ph type="title"/>
          </p:nvPr>
        </p:nvSpPr>
        <p:spPr>
          <a:xfrm>
            <a:off x="1259632" y="0"/>
            <a:ext cx="8229600" cy="1143000"/>
          </a:xfrm>
        </p:spPr>
        <p:txBody>
          <a:bodyPr/>
          <a:lstStyle/>
          <a:p>
            <a:r>
              <a:rPr lang="en-US" dirty="0" smtClean="0">
                <a:solidFill>
                  <a:schemeClr val="bg1"/>
                </a:solidFill>
              </a:rPr>
              <a:t>STARTUP FUNDS</a:t>
            </a:r>
            <a:endParaRPr lang="en-US" dirty="0">
              <a:solidFill>
                <a:schemeClr val="bg1"/>
              </a:solidFill>
            </a:endParaRPr>
          </a:p>
        </p:txBody>
      </p:sp>
      <p:sp>
        <p:nvSpPr>
          <p:cNvPr id="4" name="Footer Placeholder 3"/>
          <p:cNvSpPr>
            <a:spLocks noGrp="1"/>
          </p:cNvSpPr>
          <p:nvPr>
            <p:ph type="ftr" sz="quarter" idx="11"/>
          </p:nvPr>
        </p:nvSpPr>
        <p:spPr/>
        <p:txBody>
          <a:bodyPr/>
          <a:lstStyle/>
          <a:p>
            <a:endParaRPr lang="en-US"/>
          </a:p>
        </p:txBody>
      </p:sp>
      <p:graphicFrame>
        <p:nvGraphicFramePr>
          <p:cNvPr id="6" name="Content Placeholder 6"/>
          <p:cNvGraphicFramePr>
            <a:graphicFrameLocks/>
          </p:cNvGraphicFramePr>
          <p:nvPr>
            <p:extLst>
              <p:ext uri="{D42A27DB-BD31-4B8C-83A1-F6EECF244321}">
                <p14:modId xmlns:p14="http://schemas.microsoft.com/office/powerpoint/2010/main" val="409634159"/>
              </p:ext>
            </p:extLst>
          </p:nvPr>
        </p:nvGraphicFramePr>
        <p:xfrm>
          <a:off x="899592" y="1484784"/>
          <a:ext cx="7162801" cy="3186296"/>
        </p:xfrm>
        <a:graphic>
          <a:graphicData uri="http://schemas.openxmlformats.org/drawingml/2006/table">
            <a:tbl>
              <a:tblPr/>
              <a:tblGrid>
                <a:gridCol w="2302329"/>
                <a:gridCol w="3532033"/>
                <a:gridCol w="1328439"/>
              </a:tblGrid>
              <a:tr h="216024">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60216">
                <a:tc>
                  <a:txBody>
                    <a:bodyPr/>
                    <a:lstStyle/>
                    <a:p>
                      <a:pPr marL="0" marR="0">
                        <a:spcBef>
                          <a:spcPts val="0"/>
                        </a:spcBef>
                        <a:spcAft>
                          <a:spcPts val="0"/>
                        </a:spcAft>
                      </a:pPr>
                      <a:r>
                        <a:rPr lang="en-US" sz="1600" dirty="0" smtClean="0">
                          <a:latin typeface="+mn-lt"/>
                          <a:ea typeface="Times New Roman"/>
                          <a:cs typeface="Times New Roman"/>
                        </a:rPr>
                        <a:t>Business Laptop</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smtClean="0">
                          <a:latin typeface="+mn-lt"/>
                          <a:ea typeface="Times New Roman"/>
                          <a:cs typeface="Times New Roman"/>
                        </a:rPr>
                        <a:t>To develop and</a:t>
                      </a:r>
                      <a:r>
                        <a:rPr lang="en-US" sz="1600" baseline="0" dirty="0" smtClean="0">
                          <a:latin typeface="+mn-lt"/>
                          <a:ea typeface="Times New Roman"/>
                          <a:cs typeface="Times New Roman"/>
                        </a:rPr>
                        <a:t> design app</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IPhone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a:t>
                      </a:r>
                      <a:r>
                        <a:rPr lang="en-US" sz="1600" baseline="0" dirty="0" smtClean="0">
                          <a:latin typeface="+mn-lt"/>
                          <a:ea typeface="Times New Roman"/>
                          <a:cs typeface="Times New Roman"/>
                        </a:rPr>
                        <a:t> test and design app</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$800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Business</a:t>
                      </a:r>
                      <a:r>
                        <a:rPr lang="en-US" sz="1600" baseline="0" dirty="0" smtClean="0">
                          <a:latin typeface="+mn-lt"/>
                          <a:ea typeface="Times New Roman"/>
                          <a:cs typeface="Times New Roman"/>
                        </a:rPr>
                        <a:t> License</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a:t>
                      </a:r>
                      <a:r>
                        <a:rPr lang="en-US" sz="1600" baseline="0" dirty="0" smtClean="0">
                          <a:latin typeface="+mn-lt"/>
                          <a:ea typeface="Times New Roman"/>
                          <a:cs typeface="Times New Roman"/>
                        </a:rPr>
                        <a:t> make the business legal</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Apple</a:t>
                      </a:r>
                      <a:r>
                        <a:rPr lang="en-US" sz="1600" baseline="0" dirty="0" smtClean="0">
                          <a:latin typeface="+mn-lt"/>
                          <a:ea typeface="Times New Roman"/>
                          <a:cs typeface="Times New Roman"/>
                        </a:rPr>
                        <a:t> Store App Dev.</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So that the app</a:t>
                      </a:r>
                      <a:r>
                        <a:rPr lang="en-US" sz="1600" baseline="0" dirty="0" smtClean="0">
                          <a:latin typeface="+mn-lt"/>
                          <a:ea typeface="Times New Roman"/>
                          <a:cs typeface="Times New Roman"/>
                        </a:rPr>
                        <a:t> can be on the App Store</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$99</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App</a:t>
                      </a:r>
                      <a:r>
                        <a:rPr lang="en-US" sz="1600" baseline="0" dirty="0" smtClean="0">
                          <a:latin typeface="+mn-lt"/>
                          <a:ea typeface="Times New Roman"/>
                          <a:cs typeface="Times New Roman"/>
                        </a:rPr>
                        <a:t> Development</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Outsourced</a:t>
                      </a:r>
                      <a:r>
                        <a:rPr lang="en-US" sz="1600" baseline="0" dirty="0" smtClean="0">
                          <a:latin typeface="+mn-lt"/>
                          <a:ea typeface="Times New Roman"/>
                          <a:cs typeface="Times New Roman"/>
                        </a:rPr>
                        <a:t> app Development</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$40,000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542">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Expenditures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$42,409</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10668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Emergency Fund</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5,000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Reserve for Fixed Expenses</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810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4625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Investment</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$48,219</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37105047"/>
              </p:ext>
            </p:extLst>
          </p:nvPr>
        </p:nvGraphicFramePr>
        <p:xfrm>
          <a:off x="1331640" y="4725144"/>
          <a:ext cx="6781801" cy="838200"/>
        </p:xfrm>
        <a:graphic>
          <a:graphicData uri="http://schemas.openxmlformats.org/drawingml/2006/table">
            <a:tbl>
              <a:tblPr/>
              <a:tblGrid>
                <a:gridCol w="2590800"/>
                <a:gridCol w="194583"/>
                <a:gridCol w="1332139"/>
                <a:gridCol w="605517"/>
                <a:gridCol w="2058762"/>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ROI: Return on Investment</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lvl="0" algn="ctr">
                        <a:defRPr/>
                      </a:pPr>
                      <a:r>
                        <a:rPr lang="en-US" sz="1600" b="1" dirty="0" smtClean="0">
                          <a:cs typeface="Arial" pitchFamily="34" charset="0"/>
                        </a:rPr>
                        <a:t>$14,936.40</a:t>
                      </a:r>
                      <a:endParaRPr lang="en-US" sz="1600" b="1" dirty="0" smtClean="0">
                        <a:solidFill>
                          <a:prstClr val="black"/>
                        </a:solidFill>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31%</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$0.31</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mn-lt"/>
                          <a:ea typeface="Times New Roman"/>
                        </a:rPr>
                        <a:t>$48,219</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21621287"/>
              </p:ext>
            </p:extLst>
          </p:nvPr>
        </p:nvGraphicFramePr>
        <p:xfrm>
          <a:off x="1331640" y="5661248"/>
          <a:ext cx="6858001" cy="838200"/>
        </p:xfrm>
        <a:graphic>
          <a:graphicData uri="http://schemas.openxmlformats.org/drawingml/2006/table">
            <a:tbl>
              <a:tblPr/>
              <a:tblGrid>
                <a:gridCol w="2553511"/>
                <a:gridCol w="263167"/>
                <a:gridCol w="1347107"/>
                <a:gridCol w="612322"/>
                <a:gridCol w="2081894"/>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ROS:</a:t>
                      </a:r>
                      <a:r>
                        <a:rPr lang="en-US" sz="1600" b="1" baseline="0" dirty="0" smtClean="0">
                          <a:solidFill>
                            <a:schemeClr val="bg1"/>
                          </a:solidFill>
                          <a:latin typeface="+mn-lt"/>
                          <a:ea typeface="Times New Roman"/>
                        </a:rPr>
                        <a:t> Return on Sales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mn-lt"/>
                          <a:ea typeface="Times New Roman"/>
                        </a:rPr>
                        <a:t>$</a:t>
                      </a:r>
                      <a:r>
                        <a:rPr lang="en-US" sz="1600" b="1" dirty="0" smtClean="0">
                          <a:cs typeface="Arial" pitchFamily="34" charset="0"/>
                        </a:rPr>
                        <a:t>14,936.40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54%</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$0.54</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lvl="0" algn="ctr">
                        <a:defRPr/>
                      </a:pPr>
                      <a:r>
                        <a:rPr lang="en-US" sz="1600" b="1" dirty="0" smtClean="0">
                          <a:cs typeface="Arial" pitchFamily="34" charset="0"/>
                        </a:rPr>
                        <a:t>27,540</a:t>
                      </a:r>
                      <a:endParaRPr lang="en-US" sz="1600" b="1" dirty="0" smtClean="0">
                        <a:solidFill>
                          <a:prstClr val="black"/>
                        </a:solidFill>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2994237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0"/>
            <a:ext cx="8229600" cy="1143000"/>
          </a:xfrm>
        </p:spPr>
        <p:txBody>
          <a:bodyPr/>
          <a:lstStyle/>
          <a:p>
            <a:r>
              <a:rPr lang="en-US" dirty="0" smtClean="0">
                <a:solidFill>
                  <a:schemeClr val="bg1"/>
                </a:solidFill>
              </a:rPr>
              <a:t>FUTURE PLANS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Develop an Android Version of the App</a:t>
            </a:r>
          </a:p>
          <a:p>
            <a:r>
              <a:rPr lang="en-US" dirty="0" smtClean="0"/>
              <a:t>Sell to schools in discounted packages</a:t>
            </a:r>
          </a:p>
          <a:p>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0" y="6165533"/>
            <a:ext cx="1470930" cy="6896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3068960"/>
            <a:ext cx="3923928" cy="2942946"/>
          </a:xfrm>
          <a:prstGeom prst="rect">
            <a:avLst/>
          </a:prstGeom>
        </p:spPr>
      </p:pic>
    </p:spTree>
    <p:extLst>
      <p:ext uri="{BB962C8B-B14F-4D97-AF65-F5344CB8AC3E}">
        <p14:creationId xmlns:p14="http://schemas.microsoft.com/office/powerpoint/2010/main" val="4239557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92688"/>
          </a:xfrm>
        </p:spPr>
        <p:txBody>
          <a:bodyPr vert="horz" lIns="91440" tIns="45720" rIns="91440" bIns="45720" rtlCol="0" anchor="ctr">
            <a:normAutofit/>
          </a:bodyPr>
          <a:lstStyle/>
          <a:p>
            <a:pPr algn="ctr">
              <a:spcBef>
                <a:spcPct val="0"/>
              </a:spcBef>
              <a:buNone/>
            </a:pPr>
            <a:endParaRPr lang="en-US" sz="4400" dirty="0" smtClean="0">
              <a:latin typeface="+mj-lt"/>
              <a:ea typeface="+mj-ea"/>
              <a:cs typeface="+mj-cs"/>
            </a:endParaRPr>
          </a:p>
          <a:p>
            <a:pPr algn="ctr">
              <a:spcBef>
                <a:spcPct val="0"/>
              </a:spcBef>
              <a:buNone/>
            </a:pPr>
            <a:r>
              <a:rPr lang="en-US" sz="4400" dirty="0" smtClean="0">
                <a:latin typeface="+mj-lt"/>
                <a:ea typeface="+mj-ea"/>
                <a:cs typeface="+mj-cs"/>
              </a:rPr>
              <a:t>Is </a:t>
            </a:r>
            <a:r>
              <a:rPr lang="en-US" sz="4400" b="1" dirty="0" smtClean="0">
                <a:latin typeface="+mj-lt"/>
                <a:ea typeface="+mj-ea"/>
                <a:cs typeface="+mj-cs"/>
              </a:rPr>
              <a:t>Your</a:t>
            </a:r>
            <a:r>
              <a:rPr lang="en-US" sz="4400" dirty="0" smtClean="0">
                <a:latin typeface="+mj-lt"/>
                <a:ea typeface="+mj-ea"/>
                <a:cs typeface="+mj-cs"/>
              </a:rPr>
              <a:t> Child</a:t>
            </a:r>
          </a:p>
          <a:p>
            <a:pPr algn="ctr">
              <a:spcBef>
                <a:spcPct val="0"/>
              </a:spcBef>
              <a:buNone/>
            </a:pPr>
            <a:r>
              <a:rPr lang="en-US" sz="6000" b="1" dirty="0" smtClean="0">
                <a:solidFill>
                  <a:srgbClr val="FF0000"/>
                </a:solidFill>
                <a:latin typeface="+mj-lt"/>
                <a:ea typeface="+mj-ea"/>
                <a:cs typeface="+mj-cs"/>
              </a:rPr>
              <a:t>Cyber-Smart</a:t>
            </a:r>
            <a:r>
              <a:rPr lang="en-US" sz="6000" dirty="0" smtClean="0">
                <a:solidFill>
                  <a:srgbClr val="FF0000"/>
                </a:solidFill>
                <a:latin typeface="+mj-lt"/>
                <a:ea typeface="+mj-ea"/>
                <a:cs typeface="+mj-cs"/>
              </a:rPr>
              <a:t>?</a:t>
            </a:r>
          </a:p>
          <a:p>
            <a:pPr algn="ctr">
              <a:spcBef>
                <a:spcPct val="0"/>
              </a:spcBef>
              <a:buNone/>
            </a:pPr>
            <a:endParaRPr lang="en-US" sz="4400" dirty="0">
              <a:latin typeface="+mj-lt"/>
              <a:ea typeface="+mj-ea"/>
              <a:cs typeface="+mj-cs"/>
            </a:endParaRPr>
          </a:p>
        </p:txBody>
      </p:sp>
      <p:sp>
        <p:nvSpPr>
          <p:cNvPr id="5" name="Rectangle 4"/>
          <p:cNvSpPr/>
          <p:nvPr/>
        </p:nvSpPr>
        <p:spPr>
          <a:xfrm>
            <a:off x="2361422" y="260648"/>
            <a:ext cx="3243388" cy="707886"/>
          </a:xfrm>
          <a:prstGeom prst="rect">
            <a:avLst/>
          </a:prstGeom>
        </p:spPr>
        <p:txBody>
          <a:bodyPr wrap="none">
            <a:spAutoFit/>
          </a:bodyPr>
          <a:lstStyle/>
          <a:p>
            <a:pPr>
              <a:buNone/>
            </a:pPr>
            <a:r>
              <a:rPr lang="en-NZ" sz="4000" b="1" dirty="0" smtClean="0">
                <a:solidFill>
                  <a:schemeClr val="bg1"/>
                </a:solidFill>
              </a:rPr>
              <a:t>QuizMyTween</a:t>
            </a:r>
            <a:endParaRPr lang="en-NZ" sz="40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0" y="6165533"/>
            <a:ext cx="1470930" cy="689610"/>
          </a:xfrm>
          <a:prstGeom prst="rect">
            <a:avLst/>
          </a:prstGeom>
        </p:spPr>
      </p:pic>
    </p:spTree>
    <p:extLst>
      <p:ext uri="{BB962C8B-B14F-4D97-AF65-F5344CB8AC3E}">
        <p14:creationId xmlns:p14="http://schemas.microsoft.com/office/powerpoint/2010/main" val="1693961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6192688"/>
          </a:xfrm>
        </p:spPr>
        <p:txBody>
          <a:bodyPr vert="horz" lIns="91440" tIns="45720" rIns="91440" bIns="45720" rtlCol="0" anchor="ctr">
            <a:normAutofit/>
          </a:bodyPr>
          <a:lstStyle/>
          <a:p>
            <a:pPr algn="ctr">
              <a:spcBef>
                <a:spcPct val="0"/>
              </a:spcBef>
              <a:buNone/>
            </a:pPr>
            <a:endParaRPr lang="en-US" sz="4400" dirty="0" smtClean="0">
              <a:latin typeface="+mj-lt"/>
              <a:ea typeface="+mj-ea"/>
              <a:cs typeface="+mj-cs"/>
            </a:endParaRPr>
          </a:p>
          <a:p>
            <a:pPr algn="ctr">
              <a:spcBef>
                <a:spcPct val="0"/>
              </a:spcBef>
              <a:buNone/>
            </a:pPr>
            <a:endParaRPr lang="en-US" sz="4400" dirty="0" smtClean="0">
              <a:latin typeface="+mj-lt"/>
              <a:ea typeface="+mj-ea"/>
              <a:cs typeface="+mj-cs"/>
            </a:endParaRPr>
          </a:p>
          <a:p>
            <a:pPr algn="ctr">
              <a:spcBef>
                <a:spcPct val="0"/>
              </a:spcBef>
              <a:buNone/>
            </a:pPr>
            <a:endParaRPr lang="en-US" sz="4400" dirty="0" smtClean="0">
              <a:latin typeface="+mj-lt"/>
              <a:ea typeface="+mj-ea"/>
              <a:cs typeface="+mj-cs"/>
            </a:endParaRPr>
          </a:p>
          <a:p>
            <a:pPr algn="ctr">
              <a:spcBef>
                <a:spcPct val="0"/>
              </a:spcBef>
              <a:buNone/>
            </a:pPr>
            <a:r>
              <a:rPr lang="en-US" sz="4400" dirty="0" smtClean="0">
                <a:latin typeface="+mj-lt"/>
                <a:ea typeface="+mj-ea"/>
                <a:cs typeface="+mj-cs"/>
              </a:rPr>
              <a:t>By Mitchell Buhler</a:t>
            </a:r>
          </a:p>
          <a:p>
            <a:pPr algn="ctr">
              <a:spcBef>
                <a:spcPct val="0"/>
              </a:spcBef>
              <a:buNone/>
            </a:pPr>
            <a:r>
              <a:rPr lang="en-US" sz="4400" dirty="0" smtClean="0">
                <a:latin typeface="+mj-lt"/>
                <a:ea typeface="+mj-ea"/>
                <a:cs typeface="+mj-cs"/>
              </a:rPr>
              <a:t>From Pathways Academy </a:t>
            </a:r>
          </a:p>
          <a:p>
            <a:pPr algn="ctr">
              <a:spcBef>
                <a:spcPct val="0"/>
              </a:spcBef>
              <a:buNone/>
            </a:pPr>
            <a:r>
              <a:rPr lang="en-US" sz="4400" dirty="0" smtClean="0">
                <a:latin typeface="+mj-lt"/>
                <a:ea typeface="+mj-ea"/>
                <a:cs typeface="+mj-cs"/>
              </a:rPr>
              <a:t>Of </a:t>
            </a:r>
          </a:p>
          <a:p>
            <a:pPr algn="ctr">
              <a:spcBef>
                <a:spcPct val="0"/>
              </a:spcBef>
              <a:buNone/>
            </a:pPr>
            <a:r>
              <a:rPr lang="en-US" sz="4400" dirty="0" smtClean="0">
                <a:latin typeface="+mj-lt"/>
                <a:ea typeface="+mj-ea"/>
                <a:cs typeface="+mj-cs"/>
              </a:rPr>
              <a:t>Technology and Design</a:t>
            </a:r>
            <a:endParaRPr lang="en-US" sz="4400" dirty="0">
              <a:latin typeface="+mj-lt"/>
              <a:ea typeface="+mj-ea"/>
              <a:cs typeface="+mj-cs"/>
            </a:endParaRPr>
          </a:p>
        </p:txBody>
      </p:sp>
      <p:pic>
        <p:nvPicPr>
          <p:cNvPr id="4" name="Picture 3" descr="C:\Users\Armi\Desktop\QMT\QMT.png"/>
          <p:cNvPicPr/>
          <p:nvPr/>
        </p:nvPicPr>
        <p:blipFill>
          <a:blip r:embed="rId3" cstate="print"/>
          <a:srcRect r="75482"/>
          <a:stretch>
            <a:fillRect/>
          </a:stretch>
        </p:blipFill>
        <p:spPr bwMode="auto">
          <a:xfrm>
            <a:off x="4026517" y="2267261"/>
            <a:ext cx="1099343" cy="1089731"/>
          </a:xfrm>
          <a:prstGeom prst="rect">
            <a:avLst/>
          </a:prstGeom>
          <a:noFill/>
          <a:ln w="9525">
            <a:noFill/>
            <a:miter lim="800000"/>
            <a:headEnd/>
            <a:tailEnd/>
          </a:ln>
        </p:spPr>
      </p:pic>
      <p:sp>
        <p:nvSpPr>
          <p:cNvPr id="5" name="Rectangle 4"/>
          <p:cNvSpPr/>
          <p:nvPr/>
        </p:nvSpPr>
        <p:spPr>
          <a:xfrm>
            <a:off x="2361422" y="260648"/>
            <a:ext cx="3243388" cy="707886"/>
          </a:xfrm>
          <a:prstGeom prst="rect">
            <a:avLst/>
          </a:prstGeom>
        </p:spPr>
        <p:txBody>
          <a:bodyPr wrap="none">
            <a:spAutoFit/>
          </a:bodyPr>
          <a:lstStyle/>
          <a:p>
            <a:pPr>
              <a:buNone/>
            </a:pPr>
            <a:r>
              <a:rPr lang="en-NZ" sz="4000" b="1" dirty="0" smtClean="0">
                <a:solidFill>
                  <a:schemeClr val="bg1"/>
                </a:solidFill>
              </a:rPr>
              <a:t>QuizMyTween</a:t>
            </a:r>
            <a:endParaRPr lang="en-NZ" sz="4000" b="1"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0" y="6165533"/>
            <a:ext cx="1470930" cy="689610"/>
          </a:xfrm>
          <a:prstGeom prst="rect">
            <a:avLst/>
          </a:prstGeom>
        </p:spPr>
      </p:pic>
    </p:spTree>
    <p:extLst>
      <p:ext uri="{BB962C8B-B14F-4D97-AF65-F5344CB8AC3E}">
        <p14:creationId xmlns:p14="http://schemas.microsoft.com/office/powerpoint/2010/main" val="3636214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192688"/>
          </a:xfrm>
        </p:spPr>
        <p:txBody>
          <a:bodyPr anchor="ctr">
            <a:normAutofit/>
          </a:bodyPr>
          <a:lstStyle/>
          <a:p>
            <a:r>
              <a:rPr lang="en-NZ" sz="4000" dirty="0" smtClean="0"/>
              <a:t>20 Million Children (Ages 10-14)</a:t>
            </a:r>
          </a:p>
          <a:p>
            <a:r>
              <a:rPr lang="en-NZ" sz="4000" dirty="0" smtClean="0"/>
              <a:t>78% have their own device</a:t>
            </a:r>
          </a:p>
          <a:p>
            <a:r>
              <a:rPr lang="en-NZ" sz="4000" dirty="0" smtClean="0"/>
              <a:t>63% </a:t>
            </a:r>
            <a:r>
              <a:rPr lang="en-US" sz="4000" dirty="0" smtClean="0"/>
              <a:t>know how to </a:t>
            </a:r>
            <a:r>
              <a:rPr lang="en-US" sz="4000" b="1" dirty="0" smtClean="0">
                <a:solidFill>
                  <a:srgbClr val="FF0000"/>
                </a:solidFill>
              </a:rPr>
              <a:t>hide</a:t>
            </a:r>
            <a:r>
              <a:rPr lang="en-US" sz="4000" dirty="0" smtClean="0"/>
              <a:t> what they do online</a:t>
            </a:r>
            <a:endParaRPr lang="en-NZ" sz="4000" dirty="0"/>
          </a:p>
        </p:txBody>
      </p:sp>
      <p:sp>
        <p:nvSpPr>
          <p:cNvPr id="4" name="Footer Placeholder 3"/>
          <p:cNvSpPr txBox="1">
            <a:spLocks/>
          </p:cNvSpPr>
          <p:nvPr/>
        </p:nvSpPr>
        <p:spPr>
          <a:xfrm>
            <a:off x="5780856" y="6237312"/>
            <a:ext cx="33276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000" dirty="0" smtClean="0"/>
              <a:t>Source: Pew Research: Teens &amp; Technology 2013</a:t>
            </a:r>
          </a:p>
          <a:p>
            <a:pPr algn="r"/>
            <a:r>
              <a:rPr lang="en-US" sz="1000" dirty="0" smtClean="0"/>
              <a:t>Harris </a:t>
            </a:r>
            <a:r>
              <a:rPr lang="en-US" sz="1000" dirty="0"/>
              <a:t>Interactive-McAfee </a:t>
            </a:r>
            <a:r>
              <a:rPr lang="en-US" sz="1000" dirty="0" smtClean="0"/>
              <a:t> October 2008</a:t>
            </a:r>
            <a:endParaRPr lang="en-NZ" sz="1000" dirty="0"/>
          </a:p>
        </p:txBody>
      </p:sp>
      <p:sp>
        <p:nvSpPr>
          <p:cNvPr id="6" name="Rectangle 5"/>
          <p:cNvSpPr/>
          <p:nvPr/>
        </p:nvSpPr>
        <p:spPr>
          <a:xfrm>
            <a:off x="2361422" y="260648"/>
            <a:ext cx="4647939" cy="707886"/>
          </a:xfrm>
          <a:prstGeom prst="rect">
            <a:avLst/>
          </a:prstGeom>
        </p:spPr>
        <p:txBody>
          <a:bodyPr wrap="none">
            <a:spAutoFit/>
          </a:bodyPr>
          <a:lstStyle/>
          <a:p>
            <a:pPr>
              <a:buNone/>
            </a:pPr>
            <a:r>
              <a:rPr lang="en-NZ" sz="4000" b="1" dirty="0" smtClean="0">
                <a:solidFill>
                  <a:schemeClr val="bg1"/>
                </a:solidFill>
              </a:rPr>
              <a:t>Problem: Quick Facts</a:t>
            </a:r>
            <a:endParaRPr lang="en-NZ" sz="40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0" y="6165533"/>
            <a:ext cx="1470930" cy="689610"/>
          </a:xfrm>
          <a:prstGeom prst="rect">
            <a:avLst/>
          </a:prstGeom>
        </p:spPr>
      </p:pic>
    </p:spTree>
    <p:extLst>
      <p:ext uri="{BB962C8B-B14F-4D97-AF65-F5344CB8AC3E}">
        <p14:creationId xmlns:p14="http://schemas.microsoft.com/office/powerpoint/2010/main" val="4158812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44548" y="2060848"/>
            <a:ext cx="2479441" cy="3139322"/>
          </a:xfrm>
        </p:spPr>
      </p:pic>
      <p:sp>
        <p:nvSpPr>
          <p:cNvPr id="6" name="Rectangle 5"/>
          <p:cNvSpPr/>
          <p:nvPr/>
        </p:nvSpPr>
        <p:spPr>
          <a:xfrm>
            <a:off x="2361422" y="260648"/>
            <a:ext cx="4010778" cy="707886"/>
          </a:xfrm>
          <a:prstGeom prst="rect">
            <a:avLst/>
          </a:prstGeom>
        </p:spPr>
        <p:txBody>
          <a:bodyPr wrap="none">
            <a:spAutoFit/>
          </a:bodyPr>
          <a:lstStyle/>
          <a:p>
            <a:pPr>
              <a:buNone/>
            </a:pPr>
            <a:r>
              <a:rPr lang="en-NZ" sz="4000" b="1" dirty="0" smtClean="0">
                <a:solidFill>
                  <a:schemeClr val="bg1"/>
                </a:solidFill>
              </a:rPr>
              <a:t>Is Your Child Safe?</a:t>
            </a:r>
            <a:endParaRPr lang="en-NZ" sz="4000" b="1"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34" y="2397753"/>
            <a:ext cx="3287349" cy="2465512"/>
          </a:xfrm>
          <a:prstGeom prst="rect">
            <a:avLst/>
          </a:prstGeom>
        </p:spPr>
      </p:pic>
      <p:sp>
        <p:nvSpPr>
          <p:cNvPr id="7" name="Rectangle 6"/>
          <p:cNvSpPr/>
          <p:nvPr/>
        </p:nvSpPr>
        <p:spPr>
          <a:xfrm>
            <a:off x="786534" y="5519202"/>
            <a:ext cx="3287348" cy="646331"/>
          </a:xfrm>
          <a:prstGeom prst="rect">
            <a:avLst/>
          </a:prstGeom>
        </p:spPr>
        <p:txBody>
          <a:bodyPr wrap="square" anchor="ctr">
            <a:spAutoFit/>
          </a:bodyPr>
          <a:lstStyle/>
          <a:p>
            <a:pPr algn="ctr">
              <a:buNone/>
            </a:pPr>
            <a:r>
              <a:rPr lang="en-NZ" sz="3600" dirty="0" smtClean="0"/>
              <a:t>Filter or Block</a:t>
            </a:r>
            <a:endParaRPr lang="en-NZ" sz="3600" dirty="0"/>
          </a:p>
        </p:txBody>
      </p:sp>
      <p:sp>
        <p:nvSpPr>
          <p:cNvPr id="8" name="Rectangle 7"/>
          <p:cNvSpPr/>
          <p:nvPr/>
        </p:nvSpPr>
        <p:spPr>
          <a:xfrm>
            <a:off x="5719188" y="5519202"/>
            <a:ext cx="2530161" cy="646331"/>
          </a:xfrm>
          <a:prstGeom prst="rect">
            <a:avLst/>
          </a:prstGeom>
        </p:spPr>
        <p:txBody>
          <a:bodyPr wrap="square" anchor="ctr">
            <a:spAutoFit/>
          </a:bodyPr>
          <a:lstStyle/>
          <a:p>
            <a:pPr algn="ctr">
              <a:buNone/>
            </a:pPr>
            <a:r>
              <a:rPr lang="en-NZ" sz="3600" b="1" dirty="0" smtClean="0">
                <a:solidFill>
                  <a:srgbClr val="FF0000"/>
                </a:solidFill>
              </a:rPr>
              <a:t>Educate</a:t>
            </a:r>
            <a:endParaRPr lang="en-NZ" sz="3600" b="1" dirty="0">
              <a:solidFill>
                <a:srgbClr val="FF0000"/>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0" y="6165533"/>
            <a:ext cx="1470930" cy="689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388" y="683521"/>
            <a:ext cx="8229600" cy="6192688"/>
          </a:xfrm>
        </p:spPr>
        <p:txBody>
          <a:bodyPr vert="horz" lIns="91440" tIns="45720" rIns="91440" bIns="45720" rtlCol="0" anchor="ctr">
            <a:normAutofit/>
          </a:bodyPr>
          <a:lstStyle/>
          <a:p>
            <a:pPr algn="ctr">
              <a:spcBef>
                <a:spcPct val="0"/>
              </a:spcBef>
              <a:buNone/>
            </a:pPr>
            <a:endParaRPr lang="en-US" sz="1800" i="1" dirty="0" smtClean="0">
              <a:solidFill>
                <a:srgbClr val="FF0000"/>
              </a:solidFill>
              <a:latin typeface="+mj-lt"/>
              <a:ea typeface="+mj-ea"/>
              <a:cs typeface="+mj-cs"/>
            </a:endParaRPr>
          </a:p>
          <a:p>
            <a:pPr algn="ctr">
              <a:spcBef>
                <a:spcPct val="0"/>
              </a:spcBef>
              <a:buNone/>
            </a:pPr>
            <a:endParaRPr lang="en-US" sz="4400" dirty="0" smtClean="0">
              <a:latin typeface="+mj-lt"/>
              <a:ea typeface="+mj-ea"/>
              <a:cs typeface="+mj-cs"/>
            </a:endParaRPr>
          </a:p>
          <a:p>
            <a:pPr algn="ctr">
              <a:spcBef>
                <a:spcPct val="0"/>
              </a:spcBef>
              <a:buNone/>
            </a:pPr>
            <a:endParaRPr lang="en-US" sz="4400" dirty="0" smtClean="0">
              <a:latin typeface="+mj-lt"/>
              <a:ea typeface="+mj-ea"/>
              <a:cs typeface="+mj-cs"/>
            </a:endParaRPr>
          </a:p>
          <a:p>
            <a:pPr algn="ctr">
              <a:spcBef>
                <a:spcPct val="0"/>
              </a:spcBef>
              <a:buNone/>
            </a:pPr>
            <a:r>
              <a:rPr lang="en-US" sz="4400" dirty="0" smtClean="0">
                <a:latin typeface="+mj-lt"/>
                <a:ea typeface="+mj-ea"/>
                <a:cs typeface="+mj-cs"/>
              </a:rPr>
              <a:t>A tool to assess </a:t>
            </a:r>
          </a:p>
          <a:p>
            <a:pPr algn="ctr">
              <a:spcBef>
                <a:spcPct val="0"/>
              </a:spcBef>
              <a:buNone/>
            </a:pPr>
            <a:r>
              <a:rPr lang="en-US" sz="4400" b="1" dirty="0" smtClean="0">
                <a:solidFill>
                  <a:srgbClr val="FF0000"/>
                </a:solidFill>
                <a:latin typeface="+mj-lt"/>
                <a:ea typeface="+mj-ea"/>
                <a:cs typeface="+mj-cs"/>
              </a:rPr>
              <a:t>Online Safety Awareness</a:t>
            </a:r>
          </a:p>
          <a:p>
            <a:pPr algn="ctr">
              <a:spcBef>
                <a:spcPct val="0"/>
              </a:spcBef>
              <a:buNone/>
            </a:pPr>
            <a:endParaRPr lang="en-US" sz="2400" i="1" dirty="0" smtClean="0">
              <a:latin typeface="+mj-lt"/>
              <a:ea typeface="+mj-ea"/>
              <a:cs typeface="+mj-cs"/>
            </a:endParaRPr>
          </a:p>
          <a:p>
            <a:pPr algn="ctr">
              <a:spcBef>
                <a:spcPct val="0"/>
              </a:spcBef>
              <a:buNone/>
            </a:pPr>
            <a:r>
              <a:rPr lang="en-US" sz="2400" i="1" dirty="0" smtClean="0">
                <a:latin typeface="+mj-lt"/>
                <a:ea typeface="+mj-ea"/>
                <a:cs typeface="+mj-cs"/>
              </a:rPr>
              <a:t>What's a dollar for your child’s safety?</a:t>
            </a:r>
          </a:p>
        </p:txBody>
      </p:sp>
      <p:pic>
        <p:nvPicPr>
          <p:cNvPr id="4" name="Picture 3" descr="C:\Users\Armi\Desktop\QMT\QMT.png"/>
          <p:cNvPicPr/>
          <p:nvPr/>
        </p:nvPicPr>
        <p:blipFill>
          <a:blip r:embed="rId3" cstate="print"/>
          <a:srcRect r="75482"/>
          <a:stretch>
            <a:fillRect/>
          </a:stretch>
        </p:blipFill>
        <p:spPr bwMode="auto">
          <a:xfrm>
            <a:off x="4026516" y="2287775"/>
            <a:ext cx="1099343" cy="1089731"/>
          </a:xfrm>
          <a:prstGeom prst="rect">
            <a:avLst/>
          </a:prstGeom>
          <a:noFill/>
          <a:ln w="9525">
            <a:noFill/>
            <a:miter lim="800000"/>
            <a:headEnd/>
            <a:tailEnd/>
          </a:ln>
        </p:spPr>
      </p:pic>
      <p:sp>
        <p:nvSpPr>
          <p:cNvPr id="5" name="Rectangle 4"/>
          <p:cNvSpPr/>
          <p:nvPr/>
        </p:nvSpPr>
        <p:spPr>
          <a:xfrm>
            <a:off x="2361422" y="260648"/>
            <a:ext cx="3243388" cy="707886"/>
          </a:xfrm>
          <a:prstGeom prst="rect">
            <a:avLst/>
          </a:prstGeom>
        </p:spPr>
        <p:txBody>
          <a:bodyPr wrap="none">
            <a:spAutoFit/>
          </a:bodyPr>
          <a:lstStyle/>
          <a:p>
            <a:pPr>
              <a:buNone/>
            </a:pPr>
            <a:r>
              <a:rPr lang="en-NZ" sz="4000" b="1" dirty="0" smtClean="0">
                <a:solidFill>
                  <a:schemeClr val="bg1"/>
                </a:solidFill>
              </a:rPr>
              <a:t>QuizMyTween</a:t>
            </a:r>
            <a:endParaRPr lang="en-NZ" sz="4000" b="1"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0" y="6165533"/>
            <a:ext cx="1470930" cy="689610"/>
          </a:xfrm>
          <a:prstGeom prst="rect">
            <a:avLst/>
          </a:prstGeom>
        </p:spPr>
      </p:pic>
    </p:spTree>
    <p:extLst>
      <p:ext uri="{BB962C8B-B14F-4D97-AF65-F5344CB8AC3E}">
        <p14:creationId xmlns:p14="http://schemas.microsoft.com/office/powerpoint/2010/main" val="1363516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548025"/>
            <a:ext cx="2723919" cy="4834956"/>
          </a:xfrm>
          <a:prstGeom prst="rect">
            <a:avLst/>
          </a:prstGeom>
        </p:spPr>
      </p:pic>
      <p:sp>
        <p:nvSpPr>
          <p:cNvPr id="3" name="Content Placeholder 2"/>
          <p:cNvSpPr>
            <a:spLocks noGrp="1"/>
          </p:cNvSpPr>
          <p:nvPr>
            <p:ph idx="1"/>
          </p:nvPr>
        </p:nvSpPr>
        <p:spPr>
          <a:xfrm>
            <a:off x="-13120" y="1550021"/>
            <a:ext cx="6292026" cy="4525963"/>
          </a:xfrm>
        </p:spPr>
        <p:txBody>
          <a:bodyPr>
            <a:normAutofit/>
          </a:bodyPr>
          <a:lstStyle/>
          <a:p>
            <a:endParaRPr lang="en-US" dirty="0" smtClean="0"/>
          </a:p>
          <a:p>
            <a:r>
              <a:rPr lang="en-US" dirty="0" smtClean="0"/>
              <a:t>Mobile App with a quiz</a:t>
            </a:r>
          </a:p>
          <a:p>
            <a:r>
              <a:rPr lang="en-US" dirty="0" smtClean="0"/>
              <a:t>Multiple users can use the app</a:t>
            </a:r>
          </a:p>
          <a:p>
            <a:r>
              <a:rPr lang="en-US" dirty="0" smtClean="0"/>
              <a:t>Quests are different events in the child's life</a:t>
            </a:r>
          </a:p>
          <a:p>
            <a:pPr marL="0" indent="0">
              <a:buNone/>
            </a:pPr>
            <a:endParaRPr lang="en-US" dirty="0" smtClean="0"/>
          </a:p>
          <a:p>
            <a:endParaRPr lang="en-US" dirty="0" smtClean="0"/>
          </a:p>
          <a:p>
            <a:endParaRPr lang="en-US" dirty="0" smtClean="0"/>
          </a:p>
        </p:txBody>
      </p:sp>
      <p:sp>
        <p:nvSpPr>
          <p:cNvPr id="5" name="Rectangle 4"/>
          <p:cNvSpPr/>
          <p:nvPr/>
        </p:nvSpPr>
        <p:spPr>
          <a:xfrm>
            <a:off x="2411760" y="260648"/>
            <a:ext cx="5725863" cy="707886"/>
          </a:xfrm>
          <a:prstGeom prst="rect">
            <a:avLst/>
          </a:prstGeom>
        </p:spPr>
        <p:txBody>
          <a:bodyPr wrap="none">
            <a:spAutoFit/>
          </a:bodyPr>
          <a:lstStyle/>
          <a:p>
            <a:pPr>
              <a:buNone/>
            </a:pPr>
            <a:r>
              <a:rPr lang="en-NZ" sz="4000" dirty="0" smtClean="0">
                <a:solidFill>
                  <a:schemeClr val="bg1"/>
                </a:solidFill>
              </a:rPr>
              <a:t>App Description(Opening)</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0" y="6165533"/>
            <a:ext cx="1470930" cy="689610"/>
          </a:xfrm>
          <a:prstGeom prst="rect">
            <a:avLst/>
          </a:prstGeom>
        </p:spPr>
      </p:pic>
    </p:spTree>
    <p:extLst>
      <p:ext uri="{BB962C8B-B14F-4D97-AF65-F5344CB8AC3E}">
        <p14:creationId xmlns:p14="http://schemas.microsoft.com/office/powerpoint/2010/main" val="191118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8229600" cy="1143000"/>
          </a:xfrm>
        </p:spPr>
        <p:txBody>
          <a:bodyPr/>
          <a:lstStyle/>
          <a:p>
            <a:r>
              <a:rPr lang="en-US" dirty="0" smtClean="0">
                <a:solidFill>
                  <a:schemeClr val="bg1"/>
                </a:solidFill>
              </a:rPr>
              <a:t>App Description(Quiz)</a:t>
            </a:r>
            <a:endParaRPr lang="en-US" dirty="0">
              <a:solidFill>
                <a:schemeClr val="bg1"/>
              </a:solidFill>
            </a:endParaRPr>
          </a:p>
        </p:txBody>
      </p:sp>
      <p:sp>
        <p:nvSpPr>
          <p:cNvPr id="3" name="Content Placeholder 2"/>
          <p:cNvSpPr>
            <a:spLocks noGrp="1"/>
          </p:cNvSpPr>
          <p:nvPr>
            <p:ph idx="1"/>
          </p:nvPr>
        </p:nvSpPr>
        <p:spPr>
          <a:xfrm>
            <a:off x="-5862" y="1689324"/>
            <a:ext cx="6162037" cy="4525963"/>
          </a:xfrm>
        </p:spPr>
        <p:txBody>
          <a:bodyPr/>
          <a:lstStyle/>
          <a:p>
            <a:r>
              <a:rPr lang="en-US" dirty="0"/>
              <a:t>Questions based on real-life scenarios</a:t>
            </a:r>
          </a:p>
          <a:p>
            <a:r>
              <a:rPr lang="en-US" dirty="0"/>
              <a:t>Questions received from parents and education professionals</a:t>
            </a:r>
          </a:p>
          <a:p>
            <a:r>
              <a:rPr lang="en-US" dirty="0"/>
              <a:t>Provides safety tips to the child</a:t>
            </a:r>
          </a:p>
          <a:p>
            <a:endParaRPr lang="en-US" dirty="0"/>
          </a:p>
        </p:txBody>
      </p:sp>
      <p:sp>
        <p:nvSpPr>
          <p:cNvPr id="4" name="Footer Placeholder 3"/>
          <p:cNvSpPr>
            <a:spLocks noGrp="1"/>
          </p:cNvSpPr>
          <p:nvPr>
            <p:ph type="ftr" sz="quarter" idx="11"/>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444611"/>
            <a:ext cx="2880518" cy="5112920"/>
          </a:xfrm>
          <a:prstGeom prst="rect">
            <a:avLst/>
          </a:prstGeom>
        </p:spPr>
      </p:pic>
    </p:spTree>
    <p:extLst>
      <p:ext uri="{BB962C8B-B14F-4D97-AF65-F5344CB8AC3E}">
        <p14:creationId xmlns:p14="http://schemas.microsoft.com/office/powerpoint/2010/main" val="2847019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8229600" cy="1143000"/>
          </a:xfrm>
        </p:spPr>
        <p:txBody>
          <a:bodyPr/>
          <a:lstStyle/>
          <a:p>
            <a:r>
              <a:rPr lang="en-US" dirty="0" smtClean="0">
                <a:solidFill>
                  <a:schemeClr val="bg1"/>
                </a:solidFill>
              </a:rPr>
              <a:t>App Description(Grading)</a:t>
            </a:r>
            <a:endParaRPr lang="en-US" dirty="0">
              <a:solidFill>
                <a:schemeClr val="bg1"/>
              </a:solidFill>
            </a:endParaRPr>
          </a:p>
        </p:txBody>
      </p:sp>
      <p:sp>
        <p:nvSpPr>
          <p:cNvPr id="3" name="Content Placeholder 2"/>
          <p:cNvSpPr>
            <a:spLocks noGrp="1"/>
          </p:cNvSpPr>
          <p:nvPr>
            <p:ph idx="1"/>
          </p:nvPr>
        </p:nvSpPr>
        <p:spPr>
          <a:xfrm>
            <a:off x="0" y="1486693"/>
            <a:ext cx="5364088" cy="4525963"/>
          </a:xfrm>
        </p:spPr>
        <p:txBody>
          <a:bodyPr/>
          <a:lstStyle/>
          <a:p>
            <a:r>
              <a:rPr lang="en-US" dirty="0"/>
              <a:t>Grades on 5 different topics revolving around internet safety</a:t>
            </a:r>
          </a:p>
          <a:p>
            <a:r>
              <a:rPr lang="en-US" dirty="0"/>
              <a:t>Data for the parent to focus the </a:t>
            </a:r>
            <a:r>
              <a:rPr lang="en-US" b="1" dirty="0">
                <a:solidFill>
                  <a:srgbClr val="FF0000"/>
                </a:solidFill>
              </a:rPr>
              <a:t>conversation</a:t>
            </a:r>
          </a:p>
          <a:p>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594756"/>
            <a:ext cx="3606100" cy="4805128"/>
          </a:xfrm>
          <a:prstGeom prst="rect">
            <a:avLst/>
          </a:prstGeom>
        </p:spPr>
      </p:pic>
    </p:spTree>
    <p:extLst>
      <p:ext uri="{BB962C8B-B14F-4D97-AF65-F5344CB8AC3E}">
        <p14:creationId xmlns:p14="http://schemas.microsoft.com/office/powerpoint/2010/main" val="3827739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933057"/>
            <a:ext cx="4032738" cy="262128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solidFill>
                  <a:schemeClr val="bg1"/>
                </a:solidFill>
              </a:rPr>
              <a:t>Mission &amp; Social Impact</a:t>
            </a:r>
            <a:endParaRPr lang="en-US" dirty="0">
              <a:solidFill>
                <a:schemeClr val="bg1"/>
              </a:solidFill>
            </a:endParaRPr>
          </a:p>
        </p:txBody>
      </p:sp>
      <p:sp>
        <p:nvSpPr>
          <p:cNvPr id="3" name="Content Placeholder 2"/>
          <p:cNvSpPr>
            <a:spLocks noGrp="1"/>
          </p:cNvSpPr>
          <p:nvPr>
            <p:ph idx="1"/>
          </p:nvPr>
        </p:nvSpPr>
        <p:spPr>
          <a:xfrm>
            <a:off x="441226" y="1391285"/>
            <a:ext cx="8229600" cy="4525963"/>
          </a:xfrm>
        </p:spPr>
        <p:txBody>
          <a:bodyPr/>
          <a:lstStyle/>
          <a:p>
            <a:pPr marL="0" indent="0">
              <a:buNone/>
            </a:pPr>
            <a:r>
              <a:rPr lang="en-US" dirty="0" smtClean="0"/>
              <a:t>Our Mission is to start the conversation between parents and children on internet safety</a:t>
            </a:r>
          </a:p>
          <a:p>
            <a:pPr marL="0" indent="0">
              <a:buNone/>
            </a:pPr>
            <a:endParaRPr lang="en-US" dirty="0"/>
          </a:p>
          <a:p>
            <a:pPr marL="0" indent="0">
              <a:buNone/>
            </a:pPr>
            <a:r>
              <a:rPr lang="en-US" dirty="0" smtClean="0"/>
              <a:t>Social Impact: </a:t>
            </a:r>
            <a:r>
              <a:rPr lang="en-US" dirty="0" err="1" smtClean="0"/>
              <a:t>QuizMyTween</a:t>
            </a:r>
            <a:r>
              <a:rPr lang="en-US" dirty="0" smtClean="0"/>
              <a:t> educates children on internet safety and keeps them safe. </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0" y="6165533"/>
            <a:ext cx="1470930" cy="689610"/>
          </a:xfrm>
          <a:prstGeom prst="rect">
            <a:avLst/>
          </a:prstGeom>
        </p:spPr>
      </p:pic>
    </p:spTree>
    <p:extLst>
      <p:ext uri="{BB962C8B-B14F-4D97-AF65-F5344CB8AC3E}">
        <p14:creationId xmlns:p14="http://schemas.microsoft.com/office/powerpoint/2010/main" val="2498575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18337</TotalTime>
  <Words>1241</Words>
  <Application>Microsoft Office PowerPoint</Application>
  <PresentationFormat>On-screen Show (4:3)</PresentationFormat>
  <Paragraphs>269</Paragraphs>
  <Slides>18</Slides>
  <Notes>15</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App Description(Quiz)</vt:lpstr>
      <vt:lpstr>App Description(Grading)</vt:lpstr>
      <vt:lpstr>Mission &amp; Social Impact</vt:lpstr>
      <vt:lpstr>Business Model</vt:lpstr>
      <vt:lpstr>MARKET ANALYSIS</vt:lpstr>
      <vt:lpstr>Competition</vt:lpstr>
      <vt:lpstr>Marketing and Sales</vt:lpstr>
      <vt:lpstr>Qualifications</vt:lpstr>
      <vt:lpstr>SALES PROJECTIONS</vt:lpstr>
      <vt:lpstr>STARTUP FUNDS</vt:lpstr>
      <vt:lpstr>FUTURE PLANS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Armi</dc:creator>
  <cp:lastModifiedBy>Griffin, John J.</cp:lastModifiedBy>
  <cp:revision>130</cp:revision>
  <dcterms:created xsi:type="dcterms:W3CDTF">2014-09-16T12:44:14Z</dcterms:created>
  <dcterms:modified xsi:type="dcterms:W3CDTF">2015-05-14T17:02:28Z</dcterms:modified>
</cp:coreProperties>
</file>