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5"/>
  </p:notesMasterIdLst>
  <p:handoutMasterIdLst>
    <p:handoutMasterId r:id="rId26"/>
  </p:handoutMasterIdLst>
  <p:sldIdLst>
    <p:sldId id="325" r:id="rId2"/>
    <p:sldId id="291" r:id="rId3"/>
    <p:sldId id="300" r:id="rId4"/>
    <p:sldId id="292" r:id="rId5"/>
    <p:sldId id="293" r:id="rId6"/>
    <p:sldId id="304" r:id="rId7"/>
    <p:sldId id="296" r:id="rId8"/>
    <p:sldId id="297" r:id="rId9"/>
    <p:sldId id="314" r:id="rId10"/>
    <p:sldId id="313" r:id="rId11"/>
    <p:sldId id="315" r:id="rId12"/>
    <p:sldId id="316" r:id="rId13"/>
    <p:sldId id="317" r:id="rId14"/>
    <p:sldId id="323" r:id="rId15"/>
    <p:sldId id="282" r:id="rId16"/>
    <p:sldId id="310" r:id="rId17"/>
    <p:sldId id="283" r:id="rId18"/>
    <p:sldId id="284" r:id="rId19"/>
    <p:sldId id="324" r:id="rId20"/>
    <p:sldId id="286" r:id="rId21"/>
    <p:sldId id="287" r:id="rId22"/>
    <p:sldId id="288" r:id="rId23"/>
    <p:sldId id="289" r:id="rId2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CC33"/>
    <a:srgbClr val="F3ED01"/>
    <a:srgbClr val="BDAA1D"/>
    <a:srgbClr val="D0D8E8"/>
    <a:srgbClr val="0000FF"/>
    <a:srgbClr val="6699FF"/>
    <a:srgbClr val="E9EDF4"/>
    <a:srgbClr val="008000"/>
    <a:srgbClr val="8EB4E3"/>
    <a:srgbClr val="777777"/>
  </p:clrMru>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61" autoAdjust="0"/>
    <p:restoredTop sz="67436" autoAdjust="0"/>
  </p:normalViewPr>
  <p:slideViewPr>
    <p:cSldViewPr>
      <p:cViewPr>
        <p:scale>
          <a:sx n="78" d="100"/>
          <a:sy n="78" d="100"/>
        </p:scale>
        <p:origin x="-1044" y="-696"/>
      </p:cViewPr>
      <p:guideLst>
        <p:guide orient="horz" pos="2160"/>
        <p:guide pos="2880"/>
      </p:guideLst>
    </p:cSldViewPr>
  </p:slideViewPr>
  <p:outlineViewPr>
    <p:cViewPr>
      <p:scale>
        <a:sx n="33" d="100"/>
        <a:sy n="33" d="100"/>
      </p:scale>
      <p:origin x="0" y="3876"/>
    </p:cViewPr>
  </p:outlineViewPr>
  <p:notesTextViewPr>
    <p:cViewPr>
      <p:scale>
        <a:sx n="150" d="100"/>
        <a:sy n="150" d="100"/>
      </p:scale>
      <p:origin x="0" y="0"/>
    </p:cViewPr>
  </p:notesTextViewPr>
  <p:sorterViewPr>
    <p:cViewPr>
      <p:scale>
        <a:sx n="66" d="100"/>
        <a:sy n="66" d="100"/>
      </p:scale>
      <p:origin x="0" y="0"/>
    </p:cViewPr>
  </p:sorterViewPr>
  <p:notesViewPr>
    <p:cSldViewPr>
      <p:cViewPr>
        <p:scale>
          <a:sx n="100" d="100"/>
          <a:sy n="100" d="100"/>
        </p:scale>
        <p:origin x="-2700" y="726"/>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2"/>
  <c:chart>
    <c:autoTitleDeleted val="1"/>
    <c:view3D>
      <c:rAngAx val="1"/>
    </c:view3D>
    <c:plotArea>
      <c:layout/>
      <c:bar3DChart>
        <c:barDir val="bar"/>
        <c:grouping val="stacked"/>
        <c:ser>
          <c:idx val="0"/>
          <c:order val="0"/>
          <c:tx>
            <c:strRef>
              <c:f>Sheet1!$B$1</c:f>
              <c:strCache>
                <c:ptCount val="1"/>
                <c:pt idx="0">
                  <c:v>Hours</c:v>
                </c:pt>
              </c:strCache>
            </c:strRef>
          </c:tx>
          <c:dLbls>
            <c:txPr>
              <a:bodyPr/>
              <a:lstStyle/>
              <a:p>
                <a:pPr>
                  <a:defRPr>
                    <a:latin typeface="Segoe UI" pitchFamily="34" charset="0"/>
                    <a:ea typeface="Segoe UI" pitchFamily="34" charset="0"/>
                    <a:cs typeface="Segoe UI" pitchFamily="34" charset="0"/>
                  </a:defRPr>
                </a:pPr>
                <a:endParaRPr lang="en-US"/>
              </a:p>
            </c:txPr>
            <c:showVal val="1"/>
          </c:dLbls>
          <c:cat>
            <c:strRef>
              <c:f>Sheet1!$A$2:$A$4</c:f>
              <c:strCache>
                <c:ptCount val="3"/>
                <c:pt idx="0">
                  <c:v>School</c:v>
                </c:pt>
                <c:pt idx="1">
                  <c:v>New Business</c:v>
                </c:pt>
                <c:pt idx="2">
                  <c:v>Free Time</c:v>
                </c:pt>
              </c:strCache>
            </c:strRef>
          </c:cat>
          <c:val>
            <c:numRef>
              <c:f>Sheet1!$B$2:$B$4</c:f>
              <c:numCache>
                <c:formatCode>General</c:formatCode>
                <c:ptCount val="3"/>
                <c:pt idx="0">
                  <c:v>50</c:v>
                </c:pt>
                <c:pt idx="1">
                  <c:v>44</c:v>
                </c:pt>
                <c:pt idx="2">
                  <c:v>74</c:v>
                </c:pt>
              </c:numCache>
            </c:numRef>
          </c:val>
        </c:ser>
        <c:dLbls>
          <c:showVal val="1"/>
        </c:dLbls>
        <c:gapWidth val="75"/>
        <c:shape val="box"/>
        <c:axId val="95237248"/>
        <c:axId val="95238784"/>
        <c:axId val="0"/>
      </c:bar3DChart>
      <c:catAx>
        <c:axId val="95237248"/>
        <c:scaling>
          <c:orientation val="minMax"/>
        </c:scaling>
        <c:axPos val="l"/>
        <c:majorTickMark val="none"/>
        <c:tickLblPos val="nextTo"/>
        <c:txPr>
          <a:bodyPr/>
          <a:lstStyle/>
          <a:p>
            <a:pPr>
              <a:defRPr>
                <a:latin typeface="Segoe UI" pitchFamily="34" charset="0"/>
                <a:ea typeface="Segoe UI" pitchFamily="34" charset="0"/>
                <a:cs typeface="Segoe UI" pitchFamily="34" charset="0"/>
              </a:defRPr>
            </a:pPr>
            <a:endParaRPr lang="en-US"/>
          </a:p>
        </c:txPr>
        <c:crossAx val="95238784"/>
        <c:crosses val="autoZero"/>
        <c:auto val="1"/>
        <c:lblAlgn val="ctr"/>
        <c:lblOffset val="100"/>
      </c:catAx>
      <c:valAx>
        <c:axId val="95238784"/>
        <c:scaling>
          <c:orientation val="minMax"/>
        </c:scaling>
        <c:axPos val="b"/>
        <c:numFmt formatCode="General" sourceLinked="1"/>
        <c:majorTickMark val="none"/>
        <c:tickLblPos val="nextTo"/>
        <c:txPr>
          <a:bodyPr/>
          <a:lstStyle/>
          <a:p>
            <a:pPr>
              <a:defRPr>
                <a:latin typeface="Segoe UI" pitchFamily="34" charset="0"/>
                <a:ea typeface="Segoe UI" pitchFamily="34" charset="0"/>
                <a:cs typeface="Segoe UI" pitchFamily="34" charset="0"/>
              </a:defRPr>
            </a:pPr>
            <a:endParaRPr lang="en-US"/>
          </a:p>
        </c:txPr>
        <c:crossAx val="95237248"/>
        <c:crosses val="autoZero"/>
        <c:crossBetween val="between"/>
      </c:valAx>
    </c:plotArea>
    <c:legend>
      <c:legendPos val="b"/>
      <c:layout/>
      <c:txPr>
        <a:bodyPr/>
        <a:lstStyle/>
        <a:p>
          <a:pPr>
            <a:defRPr>
              <a:latin typeface="Segoe UI" pitchFamily="34" charset="0"/>
              <a:ea typeface="Segoe UI" pitchFamily="34" charset="0"/>
              <a:cs typeface="Segoe UI" pitchFamily="34" charset="0"/>
            </a:defRPr>
          </a:pPr>
          <a:endParaRPr lang="en-US"/>
        </a:p>
      </c:txPr>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48B0F-D41D-4A0D-8C64-AE3F37F0D3FD}" type="doc">
      <dgm:prSet loTypeId="urn:microsoft.com/office/officeart/2005/8/layout/hierarchy3" loCatId="hierarchy" qsTypeId="urn:microsoft.com/office/officeart/2005/8/quickstyle/simple1" qsCatId="simple" csTypeId="urn:microsoft.com/office/officeart/2005/8/colors/colorful1#1" csCatId="colorful" phldr="1"/>
      <dgm:spPr/>
      <dgm:t>
        <a:bodyPr/>
        <a:lstStyle/>
        <a:p>
          <a:endParaRPr lang="en-US"/>
        </a:p>
      </dgm:t>
    </dgm:pt>
    <dgm:pt modelId="{D965AA0E-16E1-484A-B1CC-67A538879F05}">
      <dgm:prSet phldrT="[Text]">
        <dgm:style>
          <a:lnRef idx="3">
            <a:schemeClr val="lt1"/>
          </a:lnRef>
          <a:fillRef idx="1">
            <a:schemeClr val="accent4"/>
          </a:fillRef>
          <a:effectRef idx="1">
            <a:schemeClr val="accent4"/>
          </a:effectRef>
          <a:fontRef idx="minor">
            <a:schemeClr val="lt1"/>
          </a:fontRef>
        </dgm:style>
      </dgm:prSet>
      <dgm:spPr/>
      <dgm:t>
        <a:bodyPr/>
        <a:lstStyle/>
        <a:p>
          <a:r>
            <a:rPr lang="en-US" b="1" dirty="0" smtClean="0">
              <a:latin typeface="Segoe UI" pitchFamily="34" charset="0"/>
              <a:ea typeface="Segoe UI" pitchFamily="34" charset="0"/>
              <a:cs typeface="Segoe UI" pitchFamily="34" charset="0"/>
            </a:rPr>
            <a:t>People</a:t>
          </a:r>
          <a:endParaRPr lang="en-US" b="1" dirty="0">
            <a:latin typeface="Segoe UI" pitchFamily="34" charset="0"/>
            <a:ea typeface="Segoe UI" pitchFamily="34" charset="0"/>
            <a:cs typeface="Segoe UI" pitchFamily="34" charset="0"/>
          </a:endParaRPr>
        </a:p>
      </dgm:t>
    </dgm:pt>
    <dgm:pt modelId="{5B07CCD0-8F07-4095-9531-7073E9866020}" type="parTrans" cxnId="{1E305DDD-0F83-4797-90F6-75FDA69B1634}">
      <dgm:prSet/>
      <dgm:spPr/>
      <dgm:t>
        <a:bodyPr/>
        <a:lstStyle/>
        <a:p>
          <a:endParaRPr lang="en-US"/>
        </a:p>
      </dgm:t>
    </dgm:pt>
    <dgm:pt modelId="{115B7A06-74ED-452E-8E33-B9583D81B1E8}" type="sibTrans" cxnId="{1E305DDD-0F83-4797-90F6-75FDA69B1634}">
      <dgm:prSet/>
      <dgm:spPr/>
      <dgm:t>
        <a:bodyPr/>
        <a:lstStyle/>
        <a:p>
          <a:endParaRPr lang="en-US"/>
        </a:p>
      </dgm:t>
    </dgm:pt>
    <dgm:pt modelId="{437DFC35-C785-40FB-B62F-DD7674F7DB5C}">
      <dgm:prSet phldrT="[Text]">
        <dgm:style>
          <a:lnRef idx="3">
            <a:schemeClr val="lt1"/>
          </a:lnRef>
          <a:fillRef idx="1">
            <a:schemeClr val="accent4"/>
          </a:fillRef>
          <a:effectRef idx="1">
            <a:schemeClr val="accent4"/>
          </a:effectRef>
          <a:fontRef idx="minor">
            <a:schemeClr val="lt1"/>
          </a:fontRef>
        </dgm:style>
      </dgm:prSet>
      <dgm:spPr/>
      <dgm:t>
        <a:bodyPr/>
        <a:lstStyle/>
        <a:p>
          <a:r>
            <a:rPr lang="en-US" b="1" dirty="0" smtClean="0">
              <a:latin typeface="Segoe UI" pitchFamily="34" charset="0"/>
              <a:ea typeface="Segoe UI" pitchFamily="34" charset="0"/>
              <a:cs typeface="Segoe UI" pitchFamily="34" charset="0"/>
            </a:rPr>
            <a:t>Product</a:t>
          </a:r>
          <a:endParaRPr lang="en-US" b="1" dirty="0">
            <a:latin typeface="Segoe UI" pitchFamily="34" charset="0"/>
            <a:ea typeface="Segoe UI" pitchFamily="34" charset="0"/>
            <a:cs typeface="Segoe UI" pitchFamily="34" charset="0"/>
          </a:endParaRPr>
        </a:p>
      </dgm:t>
    </dgm:pt>
    <dgm:pt modelId="{0BAED246-3484-4A74-B6C0-DD7910EAB519}" type="parTrans" cxnId="{C081EFEF-D440-4FFD-90CD-52AE6B53864E}">
      <dgm:prSet/>
      <dgm:spPr/>
      <dgm:t>
        <a:bodyPr/>
        <a:lstStyle/>
        <a:p>
          <a:endParaRPr lang="en-US"/>
        </a:p>
      </dgm:t>
    </dgm:pt>
    <dgm:pt modelId="{EBD38709-E38E-454F-A736-D656DECDB5C3}" type="sibTrans" cxnId="{C081EFEF-D440-4FFD-90CD-52AE6B53864E}">
      <dgm:prSet/>
      <dgm:spPr/>
      <dgm:t>
        <a:bodyPr/>
        <a:lstStyle/>
        <a:p>
          <a:endParaRPr lang="en-US"/>
        </a:p>
      </dgm:t>
    </dgm:pt>
    <dgm:pt modelId="{25B9D762-6E0F-4A8F-B25D-3BC5B525CF6C}">
      <dgm:prSet phldrT="[Text]">
        <dgm:style>
          <a:lnRef idx="3">
            <a:schemeClr val="lt1"/>
          </a:lnRef>
          <a:fillRef idx="1">
            <a:schemeClr val="accent4"/>
          </a:fillRef>
          <a:effectRef idx="1">
            <a:schemeClr val="accent4"/>
          </a:effectRef>
          <a:fontRef idx="minor">
            <a:schemeClr val="lt1"/>
          </a:fontRef>
        </dgm:style>
      </dgm:prSet>
      <dgm:spPr/>
      <dgm:t>
        <a:bodyPr/>
        <a:lstStyle/>
        <a:p>
          <a:r>
            <a:rPr lang="en-US" b="1" dirty="0" smtClean="0">
              <a:latin typeface="Segoe UI" pitchFamily="34" charset="0"/>
              <a:ea typeface="Segoe UI" pitchFamily="34" charset="0"/>
              <a:cs typeface="Segoe UI" pitchFamily="34" charset="0"/>
            </a:rPr>
            <a:t>Place</a:t>
          </a:r>
          <a:endParaRPr lang="en-US" b="1" dirty="0">
            <a:latin typeface="Segoe UI" pitchFamily="34" charset="0"/>
            <a:ea typeface="Segoe UI" pitchFamily="34" charset="0"/>
            <a:cs typeface="Segoe UI" pitchFamily="34" charset="0"/>
          </a:endParaRPr>
        </a:p>
      </dgm:t>
    </dgm:pt>
    <dgm:pt modelId="{2D66D4D2-3A33-4CCD-8C25-04881E159BAA}" type="parTrans" cxnId="{1803D304-F1AD-41A6-98DA-A15AF3709A54}">
      <dgm:prSet/>
      <dgm:spPr/>
      <dgm:t>
        <a:bodyPr/>
        <a:lstStyle/>
        <a:p>
          <a:endParaRPr lang="en-US"/>
        </a:p>
      </dgm:t>
    </dgm:pt>
    <dgm:pt modelId="{873243D5-A041-42E2-899B-856B77BC045C}" type="sibTrans" cxnId="{1803D304-F1AD-41A6-98DA-A15AF3709A54}">
      <dgm:prSet/>
      <dgm:spPr/>
      <dgm:t>
        <a:bodyPr/>
        <a:lstStyle/>
        <a:p>
          <a:endParaRPr lang="en-US"/>
        </a:p>
      </dgm:t>
    </dgm:pt>
    <dgm:pt modelId="{A0E4D834-1EAF-4860-B078-74CD184AD03C}">
      <dgm:prSet phldrT="[Text]">
        <dgm:style>
          <a:lnRef idx="3">
            <a:schemeClr val="lt1"/>
          </a:lnRef>
          <a:fillRef idx="1">
            <a:schemeClr val="accent4"/>
          </a:fillRef>
          <a:effectRef idx="1">
            <a:schemeClr val="accent4"/>
          </a:effectRef>
          <a:fontRef idx="minor">
            <a:schemeClr val="lt1"/>
          </a:fontRef>
        </dgm:style>
      </dgm:prSet>
      <dgm:spPr/>
      <dgm:t>
        <a:bodyPr/>
        <a:lstStyle/>
        <a:p>
          <a:r>
            <a:rPr lang="en-US" b="1" dirty="0" smtClean="0">
              <a:latin typeface="Segoe UI" pitchFamily="34" charset="0"/>
              <a:ea typeface="Segoe UI" pitchFamily="34" charset="0"/>
              <a:cs typeface="Segoe UI" pitchFamily="34" charset="0"/>
            </a:rPr>
            <a:t>Price</a:t>
          </a:r>
          <a:endParaRPr lang="en-US" b="1" dirty="0">
            <a:latin typeface="Segoe UI" pitchFamily="34" charset="0"/>
            <a:ea typeface="Segoe UI" pitchFamily="34" charset="0"/>
            <a:cs typeface="Segoe UI" pitchFamily="34" charset="0"/>
          </a:endParaRPr>
        </a:p>
      </dgm:t>
    </dgm:pt>
    <dgm:pt modelId="{3A153290-389F-4F97-BFD1-0DE070362358}" type="parTrans" cxnId="{0E1D4878-1132-4BAD-88EA-B22A947B431E}">
      <dgm:prSet/>
      <dgm:spPr/>
      <dgm:t>
        <a:bodyPr/>
        <a:lstStyle/>
        <a:p>
          <a:endParaRPr lang="en-US"/>
        </a:p>
      </dgm:t>
    </dgm:pt>
    <dgm:pt modelId="{3E62B6C5-95D4-4375-9D67-F7A22BB907DA}" type="sibTrans" cxnId="{0E1D4878-1132-4BAD-88EA-B22A947B431E}">
      <dgm:prSet/>
      <dgm:spPr/>
      <dgm:t>
        <a:bodyPr/>
        <a:lstStyle/>
        <a:p>
          <a:endParaRPr lang="en-US"/>
        </a:p>
      </dgm:t>
    </dgm:pt>
    <dgm:pt modelId="{BC48F879-0FD3-443B-8718-F5B0BDC03A14}">
      <dgm:prSet phldrT="[Text]">
        <dgm:style>
          <a:lnRef idx="3">
            <a:schemeClr val="lt1"/>
          </a:lnRef>
          <a:fillRef idx="1">
            <a:schemeClr val="accent4"/>
          </a:fillRef>
          <a:effectRef idx="1">
            <a:schemeClr val="accent4"/>
          </a:effectRef>
          <a:fontRef idx="minor">
            <a:schemeClr val="lt1"/>
          </a:fontRef>
        </dgm:style>
      </dgm:prSet>
      <dgm:spPr/>
      <dgm:t>
        <a:bodyPr/>
        <a:lstStyle/>
        <a:p>
          <a:r>
            <a:rPr lang="en-US" b="1" dirty="0" smtClean="0">
              <a:latin typeface="Segoe UI" pitchFamily="34" charset="0"/>
              <a:ea typeface="Segoe UI" pitchFamily="34" charset="0"/>
              <a:cs typeface="Segoe UI" pitchFamily="34" charset="0"/>
            </a:rPr>
            <a:t>Promotion</a:t>
          </a:r>
          <a:endParaRPr lang="en-US" b="1" dirty="0">
            <a:latin typeface="Segoe UI" pitchFamily="34" charset="0"/>
            <a:ea typeface="Segoe UI" pitchFamily="34" charset="0"/>
            <a:cs typeface="Segoe UI" pitchFamily="34" charset="0"/>
          </a:endParaRPr>
        </a:p>
      </dgm:t>
    </dgm:pt>
    <dgm:pt modelId="{58263FB7-FA76-4914-967B-A5C918868F6B}" type="parTrans" cxnId="{29784312-E9BF-406B-96CD-9C0CACA8AF3B}">
      <dgm:prSet/>
      <dgm:spPr/>
      <dgm:t>
        <a:bodyPr/>
        <a:lstStyle/>
        <a:p>
          <a:endParaRPr lang="en-US"/>
        </a:p>
      </dgm:t>
    </dgm:pt>
    <dgm:pt modelId="{B3EB1F36-26E9-4D42-A295-049C48EF0CE2}" type="sibTrans" cxnId="{29784312-E9BF-406B-96CD-9C0CACA8AF3B}">
      <dgm:prSet/>
      <dgm:spPr/>
      <dgm:t>
        <a:bodyPr/>
        <a:lstStyle/>
        <a:p>
          <a:endParaRPr lang="en-US"/>
        </a:p>
      </dgm:t>
    </dgm:pt>
    <dgm:pt modelId="{DB1A7131-896E-49DF-9C1A-B82411E697F3}" type="pres">
      <dgm:prSet presAssocID="{4B448B0F-D41D-4A0D-8C64-AE3F37F0D3FD}" presName="diagram" presStyleCnt="0">
        <dgm:presLayoutVars>
          <dgm:chPref val="1"/>
          <dgm:dir/>
          <dgm:animOne val="branch"/>
          <dgm:animLvl val="lvl"/>
          <dgm:resizeHandles/>
        </dgm:presLayoutVars>
      </dgm:prSet>
      <dgm:spPr/>
      <dgm:t>
        <a:bodyPr/>
        <a:lstStyle/>
        <a:p>
          <a:endParaRPr lang="en-US"/>
        </a:p>
      </dgm:t>
    </dgm:pt>
    <dgm:pt modelId="{14965F33-A650-4B21-B460-1651B54D2BAC}" type="pres">
      <dgm:prSet presAssocID="{D965AA0E-16E1-484A-B1CC-67A538879F05}" presName="root" presStyleCnt="0"/>
      <dgm:spPr/>
      <dgm:t>
        <a:bodyPr/>
        <a:lstStyle/>
        <a:p>
          <a:endParaRPr lang="en-US"/>
        </a:p>
      </dgm:t>
    </dgm:pt>
    <dgm:pt modelId="{EE66C1B2-BEED-4C92-AD94-0A3F07F8CDCD}" type="pres">
      <dgm:prSet presAssocID="{D965AA0E-16E1-484A-B1CC-67A538879F05}" presName="rootComposite" presStyleCnt="0"/>
      <dgm:spPr/>
      <dgm:t>
        <a:bodyPr/>
        <a:lstStyle/>
        <a:p>
          <a:endParaRPr lang="en-US"/>
        </a:p>
      </dgm:t>
    </dgm:pt>
    <dgm:pt modelId="{862952AD-D5AC-4FAE-B0E8-9953A8ED4A9D}" type="pres">
      <dgm:prSet presAssocID="{D965AA0E-16E1-484A-B1CC-67A538879F05}" presName="rootText" presStyleLbl="node1" presStyleIdx="0" presStyleCnt="5" custLinFactNeighborX="1310" custLinFactNeighborY="472"/>
      <dgm:spPr/>
      <dgm:t>
        <a:bodyPr/>
        <a:lstStyle/>
        <a:p>
          <a:endParaRPr lang="en-US"/>
        </a:p>
      </dgm:t>
    </dgm:pt>
    <dgm:pt modelId="{5AF55B48-06D5-43C5-AA96-87E383EB90D2}" type="pres">
      <dgm:prSet presAssocID="{D965AA0E-16E1-484A-B1CC-67A538879F05}" presName="rootConnector" presStyleLbl="node1" presStyleIdx="0" presStyleCnt="5"/>
      <dgm:spPr/>
      <dgm:t>
        <a:bodyPr/>
        <a:lstStyle/>
        <a:p>
          <a:endParaRPr lang="en-US"/>
        </a:p>
      </dgm:t>
    </dgm:pt>
    <dgm:pt modelId="{ED599582-7803-40DF-AB74-75136DDA8A65}" type="pres">
      <dgm:prSet presAssocID="{D965AA0E-16E1-484A-B1CC-67A538879F05}" presName="childShape" presStyleCnt="0"/>
      <dgm:spPr/>
      <dgm:t>
        <a:bodyPr/>
        <a:lstStyle/>
        <a:p>
          <a:endParaRPr lang="en-US"/>
        </a:p>
      </dgm:t>
    </dgm:pt>
    <dgm:pt modelId="{1A38D960-6B7E-4275-B1AA-356068C05F20}" type="pres">
      <dgm:prSet presAssocID="{437DFC35-C785-40FB-B62F-DD7674F7DB5C}" presName="root" presStyleCnt="0"/>
      <dgm:spPr/>
      <dgm:t>
        <a:bodyPr/>
        <a:lstStyle/>
        <a:p>
          <a:endParaRPr lang="en-US"/>
        </a:p>
      </dgm:t>
    </dgm:pt>
    <dgm:pt modelId="{73CDBDB6-86A3-47C8-A97D-094CB876FFA2}" type="pres">
      <dgm:prSet presAssocID="{437DFC35-C785-40FB-B62F-DD7674F7DB5C}" presName="rootComposite" presStyleCnt="0"/>
      <dgm:spPr/>
      <dgm:t>
        <a:bodyPr/>
        <a:lstStyle/>
        <a:p>
          <a:endParaRPr lang="en-US"/>
        </a:p>
      </dgm:t>
    </dgm:pt>
    <dgm:pt modelId="{0785B8DD-BC5F-4DC2-A8F6-4ED99341B0E6}" type="pres">
      <dgm:prSet presAssocID="{437DFC35-C785-40FB-B62F-DD7674F7DB5C}" presName="rootText" presStyleLbl="node1" presStyleIdx="1" presStyleCnt="5" custLinFactNeighborX="1146" custLinFactNeighborY="472"/>
      <dgm:spPr/>
      <dgm:t>
        <a:bodyPr/>
        <a:lstStyle/>
        <a:p>
          <a:endParaRPr lang="en-US"/>
        </a:p>
      </dgm:t>
    </dgm:pt>
    <dgm:pt modelId="{79F80F0E-B617-4DD7-83CE-977D1CA60163}" type="pres">
      <dgm:prSet presAssocID="{437DFC35-C785-40FB-B62F-DD7674F7DB5C}" presName="rootConnector" presStyleLbl="node1" presStyleIdx="1" presStyleCnt="5"/>
      <dgm:spPr/>
      <dgm:t>
        <a:bodyPr/>
        <a:lstStyle/>
        <a:p>
          <a:endParaRPr lang="en-US"/>
        </a:p>
      </dgm:t>
    </dgm:pt>
    <dgm:pt modelId="{F1D06A69-E2BD-49D0-A8F7-549D84F69A29}" type="pres">
      <dgm:prSet presAssocID="{437DFC35-C785-40FB-B62F-DD7674F7DB5C}" presName="childShape" presStyleCnt="0"/>
      <dgm:spPr/>
      <dgm:t>
        <a:bodyPr/>
        <a:lstStyle/>
        <a:p>
          <a:endParaRPr lang="en-US"/>
        </a:p>
      </dgm:t>
    </dgm:pt>
    <dgm:pt modelId="{50F6C165-8A31-404A-9ACB-B68BB306BE89}" type="pres">
      <dgm:prSet presAssocID="{25B9D762-6E0F-4A8F-B25D-3BC5B525CF6C}" presName="root" presStyleCnt="0"/>
      <dgm:spPr/>
      <dgm:t>
        <a:bodyPr/>
        <a:lstStyle/>
        <a:p>
          <a:endParaRPr lang="en-US"/>
        </a:p>
      </dgm:t>
    </dgm:pt>
    <dgm:pt modelId="{F1BA6A6B-DD37-4DE0-A6C2-095CFCA46432}" type="pres">
      <dgm:prSet presAssocID="{25B9D762-6E0F-4A8F-B25D-3BC5B525CF6C}" presName="rootComposite" presStyleCnt="0"/>
      <dgm:spPr/>
      <dgm:t>
        <a:bodyPr/>
        <a:lstStyle/>
        <a:p>
          <a:endParaRPr lang="en-US"/>
        </a:p>
      </dgm:t>
    </dgm:pt>
    <dgm:pt modelId="{CFD2CD4F-C387-4A32-BD27-2EE16B98331B}" type="pres">
      <dgm:prSet presAssocID="{25B9D762-6E0F-4A8F-B25D-3BC5B525CF6C}" presName="rootText" presStyleLbl="node1" presStyleIdx="2" presStyleCnt="5" custLinFactNeighborX="0" custLinFactNeighborY="472"/>
      <dgm:spPr/>
      <dgm:t>
        <a:bodyPr/>
        <a:lstStyle/>
        <a:p>
          <a:endParaRPr lang="en-US"/>
        </a:p>
      </dgm:t>
    </dgm:pt>
    <dgm:pt modelId="{D3286B58-9BED-4E96-8894-C6075539A479}" type="pres">
      <dgm:prSet presAssocID="{25B9D762-6E0F-4A8F-B25D-3BC5B525CF6C}" presName="rootConnector" presStyleLbl="node1" presStyleIdx="2" presStyleCnt="5"/>
      <dgm:spPr/>
      <dgm:t>
        <a:bodyPr/>
        <a:lstStyle/>
        <a:p>
          <a:endParaRPr lang="en-US"/>
        </a:p>
      </dgm:t>
    </dgm:pt>
    <dgm:pt modelId="{D66192ED-174F-451C-B21C-178E58FE0DC9}" type="pres">
      <dgm:prSet presAssocID="{25B9D762-6E0F-4A8F-B25D-3BC5B525CF6C}" presName="childShape" presStyleCnt="0"/>
      <dgm:spPr/>
      <dgm:t>
        <a:bodyPr/>
        <a:lstStyle/>
        <a:p>
          <a:endParaRPr lang="en-US"/>
        </a:p>
      </dgm:t>
    </dgm:pt>
    <dgm:pt modelId="{0403C533-C88A-47A8-A433-085439684E65}" type="pres">
      <dgm:prSet presAssocID="{A0E4D834-1EAF-4860-B078-74CD184AD03C}" presName="root" presStyleCnt="0"/>
      <dgm:spPr/>
      <dgm:t>
        <a:bodyPr/>
        <a:lstStyle/>
        <a:p>
          <a:endParaRPr lang="en-US"/>
        </a:p>
      </dgm:t>
    </dgm:pt>
    <dgm:pt modelId="{8837020E-982F-4569-9519-826E61515055}" type="pres">
      <dgm:prSet presAssocID="{A0E4D834-1EAF-4860-B078-74CD184AD03C}" presName="rootComposite" presStyleCnt="0"/>
      <dgm:spPr/>
      <dgm:t>
        <a:bodyPr/>
        <a:lstStyle/>
        <a:p>
          <a:endParaRPr lang="en-US"/>
        </a:p>
      </dgm:t>
    </dgm:pt>
    <dgm:pt modelId="{9E0B1F13-1838-4CBF-B9E4-7DB8C0CC55A0}" type="pres">
      <dgm:prSet presAssocID="{A0E4D834-1EAF-4860-B078-74CD184AD03C}" presName="rootText" presStyleLbl="node1" presStyleIdx="3" presStyleCnt="5" custLinFactNeighborX="-1244" custLinFactNeighborY="1033"/>
      <dgm:spPr/>
      <dgm:t>
        <a:bodyPr/>
        <a:lstStyle/>
        <a:p>
          <a:endParaRPr lang="en-US"/>
        </a:p>
      </dgm:t>
    </dgm:pt>
    <dgm:pt modelId="{9844816A-6E43-4256-BADA-7F81CBDDEA30}" type="pres">
      <dgm:prSet presAssocID="{A0E4D834-1EAF-4860-B078-74CD184AD03C}" presName="rootConnector" presStyleLbl="node1" presStyleIdx="3" presStyleCnt="5"/>
      <dgm:spPr/>
      <dgm:t>
        <a:bodyPr/>
        <a:lstStyle/>
        <a:p>
          <a:endParaRPr lang="en-US"/>
        </a:p>
      </dgm:t>
    </dgm:pt>
    <dgm:pt modelId="{054ADF79-8502-47AC-BC94-6D8CFBAA47FF}" type="pres">
      <dgm:prSet presAssocID="{A0E4D834-1EAF-4860-B078-74CD184AD03C}" presName="childShape" presStyleCnt="0"/>
      <dgm:spPr/>
      <dgm:t>
        <a:bodyPr/>
        <a:lstStyle/>
        <a:p>
          <a:endParaRPr lang="en-US"/>
        </a:p>
      </dgm:t>
    </dgm:pt>
    <dgm:pt modelId="{F3B69D12-5A43-4053-B708-DB63ED8A0482}" type="pres">
      <dgm:prSet presAssocID="{BC48F879-0FD3-443B-8718-F5B0BDC03A14}" presName="root" presStyleCnt="0"/>
      <dgm:spPr/>
      <dgm:t>
        <a:bodyPr/>
        <a:lstStyle/>
        <a:p>
          <a:endParaRPr lang="en-US"/>
        </a:p>
      </dgm:t>
    </dgm:pt>
    <dgm:pt modelId="{8EE46807-C195-48E8-8E7C-406573812271}" type="pres">
      <dgm:prSet presAssocID="{BC48F879-0FD3-443B-8718-F5B0BDC03A14}" presName="rootComposite" presStyleCnt="0"/>
      <dgm:spPr/>
      <dgm:t>
        <a:bodyPr/>
        <a:lstStyle/>
        <a:p>
          <a:endParaRPr lang="en-US"/>
        </a:p>
      </dgm:t>
    </dgm:pt>
    <dgm:pt modelId="{B083EA45-6E65-4132-A869-371A918F4AA3}" type="pres">
      <dgm:prSet presAssocID="{BC48F879-0FD3-443B-8718-F5B0BDC03A14}" presName="rootText" presStyleLbl="node1" presStyleIdx="4" presStyleCnt="5" custLinFactNeighborX="196" custLinFactNeighborY="472"/>
      <dgm:spPr/>
      <dgm:t>
        <a:bodyPr/>
        <a:lstStyle/>
        <a:p>
          <a:endParaRPr lang="en-US"/>
        </a:p>
      </dgm:t>
    </dgm:pt>
    <dgm:pt modelId="{F9D26FFC-27AE-402C-9C34-99D5D95E02E0}" type="pres">
      <dgm:prSet presAssocID="{BC48F879-0FD3-443B-8718-F5B0BDC03A14}" presName="rootConnector" presStyleLbl="node1" presStyleIdx="4" presStyleCnt="5"/>
      <dgm:spPr/>
      <dgm:t>
        <a:bodyPr/>
        <a:lstStyle/>
        <a:p>
          <a:endParaRPr lang="en-US"/>
        </a:p>
      </dgm:t>
    </dgm:pt>
    <dgm:pt modelId="{A30B1650-D093-4E4B-8E16-DB361230E7B3}" type="pres">
      <dgm:prSet presAssocID="{BC48F879-0FD3-443B-8718-F5B0BDC03A14}" presName="childShape" presStyleCnt="0"/>
      <dgm:spPr/>
      <dgm:t>
        <a:bodyPr/>
        <a:lstStyle/>
        <a:p>
          <a:endParaRPr lang="en-US"/>
        </a:p>
      </dgm:t>
    </dgm:pt>
  </dgm:ptLst>
  <dgm:cxnLst>
    <dgm:cxn modelId="{1803D304-F1AD-41A6-98DA-A15AF3709A54}" srcId="{4B448B0F-D41D-4A0D-8C64-AE3F37F0D3FD}" destId="{25B9D762-6E0F-4A8F-B25D-3BC5B525CF6C}" srcOrd="2" destOrd="0" parTransId="{2D66D4D2-3A33-4CCD-8C25-04881E159BAA}" sibTransId="{873243D5-A041-42E2-899B-856B77BC045C}"/>
    <dgm:cxn modelId="{302AE6FC-191D-4D5E-A7CC-2854E70F60AA}" type="presOf" srcId="{25B9D762-6E0F-4A8F-B25D-3BC5B525CF6C}" destId="{D3286B58-9BED-4E96-8894-C6075539A479}" srcOrd="1" destOrd="0" presId="urn:microsoft.com/office/officeart/2005/8/layout/hierarchy3"/>
    <dgm:cxn modelId="{3E239B03-AA42-4D9B-A438-485AD0796C14}" type="presOf" srcId="{D965AA0E-16E1-484A-B1CC-67A538879F05}" destId="{5AF55B48-06D5-43C5-AA96-87E383EB90D2}" srcOrd="1" destOrd="0" presId="urn:microsoft.com/office/officeart/2005/8/layout/hierarchy3"/>
    <dgm:cxn modelId="{29784312-E9BF-406B-96CD-9C0CACA8AF3B}" srcId="{4B448B0F-D41D-4A0D-8C64-AE3F37F0D3FD}" destId="{BC48F879-0FD3-443B-8718-F5B0BDC03A14}" srcOrd="4" destOrd="0" parTransId="{58263FB7-FA76-4914-967B-A5C918868F6B}" sibTransId="{B3EB1F36-26E9-4D42-A295-049C48EF0CE2}"/>
    <dgm:cxn modelId="{509F1137-D522-4909-8996-48177E41BB6F}" type="presOf" srcId="{A0E4D834-1EAF-4860-B078-74CD184AD03C}" destId="{9844816A-6E43-4256-BADA-7F81CBDDEA30}" srcOrd="1" destOrd="0" presId="urn:microsoft.com/office/officeart/2005/8/layout/hierarchy3"/>
    <dgm:cxn modelId="{257ADF58-0607-4304-8091-0AE9F32C0A73}" type="presOf" srcId="{25B9D762-6E0F-4A8F-B25D-3BC5B525CF6C}" destId="{CFD2CD4F-C387-4A32-BD27-2EE16B98331B}" srcOrd="0" destOrd="0" presId="urn:microsoft.com/office/officeart/2005/8/layout/hierarchy3"/>
    <dgm:cxn modelId="{6C9A2E18-C69B-44FF-9558-4304C23F8AA9}" type="presOf" srcId="{BC48F879-0FD3-443B-8718-F5B0BDC03A14}" destId="{F9D26FFC-27AE-402C-9C34-99D5D95E02E0}" srcOrd="1" destOrd="0" presId="urn:microsoft.com/office/officeart/2005/8/layout/hierarchy3"/>
    <dgm:cxn modelId="{0E1D4878-1132-4BAD-88EA-B22A947B431E}" srcId="{4B448B0F-D41D-4A0D-8C64-AE3F37F0D3FD}" destId="{A0E4D834-1EAF-4860-B078-74CD184AD03C}" srcOrd="3" destOrd="0" parTransId="{3A153290-389F-4F97-BFD1-0DE070362358}" sibTransId="{3E62B6C5-95D4-4375-9D67-F7A22BB907DA}"/>
    <dgm:cxn modelId="{7409F026-5470-4812-8D8E-4B8E0ED6F90D}" type="presOf" srcId="{BC48F879-0FD3-443B-8718-F5B0BDC03A14}" destId="{B083EA45-6E65-4132-A869-371A918F4AA3}" srcOrd="0" destOrd="0" presId="urn:microsoft.com/office/officeart/2005/8/layout/hierarchy3"/>
    <dgm:cxn modelId="{C081EFEF-D440-4FFD-90CD-52AE6B53864E}" srcId="{4B448B0F-D41D-4A0D-8C64-AE3F37F0D3FD}" destId="{437DFC35-C785-40FB-B62F-DD7674F7DB5C}" srcOrd="1" destOrd="0" parTransId="{0BAED246-3484-4A74-B6C0-DD7910EAB519}" sibTransId="{EBD38709-E38E-454F-A736-D656DECDB5C3}"/>
    <dgm:cxn modelId="{AF5CA171-B03A-405F-8C44-CA8DF97FAF93}" type="presOf" srcId="{437DFC35-C785-40FB-B62F-DD7674F7DB5C}" destId="{79F80F0E-B617-4DD7-83CE-977D1CA60163}" srcOrd="1" destOrd="0" presId="urn:microsoft.com/office/officeart/2005/8/layout/hierarchy3"/>
    <dgm:cxn modelId="{2A234038-CA23-4411-A5DC-ACED0E94A1A4}" type="presOf" srcId="{D965AA0E-16E1-484A-B1CC-67A538879F05}" destId="{862952AD-D5AC-4FAE-B0E8-9953A8ED4A9D}" srcOrd="0" destOrd="0" presId="urn:microsoft.com/office/officeart/2005/8/layout/hierarchy3"/>
    <dgm:cxn modelId="{62D22B74-82B0-4B62-9CA0-2034DF74D9EC}" type="presOf" srcId="{4B448B0F-D41D-4A0D-8C64-AE3F37F0D3FD}" destId="{DB1A7131-896E-49DF-9C1A-B82411E697F3}" srcOrd="0" destOrd="0" presId="urn:microsoft.com/office/officeart/2005/8/layout/hierarchy3"/>
    <dgm:cxn modelId="{6CF908B4-5E2C-446E-9A2B-CDD72B97B991}" type="presOf" srcId="{A0E4D834-1EAF-4860-B078-74CD184AD03C}" destId="{9E0B1F13-1838-4CBF-B9E4-7DB8C0CC55A0}" srcOrd="0" destOrd="0" presId="urn:microsoft.com/office/officeart/2005/8/layout/hierarchy3"/>
    <dgm:cxn modelId="{1E305DDD-0F83-4797-90F6-75FDA69B1634}" srcId="{4B448B0F-D41D-4A0D-8C64-AE3F37F0D3FD}" destId="{D965AA0E-16E1-484A-B1CC-67A538879F05}" srcOrd="0" destOrd="0" parTransId="{5B07CCD0-8F07-4095-9531-7073E9866020}" sibTransId="{115B7A06-74ED-452E-8E33-B9583D81B1E8}"/>
    <dgm:cxn modelId="{186807D4-310B-4233-818E-C63B1F261175}" type="presOf" srcId="{437DFC35-C785-40FB-B62F-DD7674F7DB5C}" destId="{0785B8DD-BC5F-4DC2-A8F6-4ED99341B0E6}" srcOrd="0" destOrd="0" presId="urn:microsoft.com/office/officeart/2005/8/layout/hierarchy3"/>
    <dgm:cxn modelId="{ADD8E54D-897E-44C7-AB3A-069D706287F5}" type="presParOf" srcId="{DB1A7131-896E-49DF-9C1A-B82411E697F3}" destId="{14965F33-A650-4B21-B460-1651B54D2BAC}" srcOrd="0" destOrd="0" presId="urn:microsoft.com/office/officeart/2005/8/layout/hierarchy3"/>
    <dgm:cxn modelId="{20A30812-FD11-4343-B8AE-79EC1A556158}" type="presParOf" srcId="{14965F33-A650-4B21-B460-1651B54D2BAC}" destId="{EE66C1B2-BEED-4C92-AD94-0A3F07F8CDCD}" srcOrd="0" destOrd="0" presId="urn:microsoft.com/office/officeart/2005/8/layout/hierarchy3"/>
    <dgm:cxn modelId="{CA593FCC-BF54-44DA-B346-1D4C200584F8}" type="presParOf" srcId="{EE66C1B2-BEED-4C92-AD94-0A3F07F8CDCD}" destId="{862952AD-D5AC-4FAE-B0E8-9953A8ED4A9D}" srcOrd="0" destOrd="0" presId="urn:microsoft.com/office/officeart/2005/8/layout/hierarchy3"/>
    <dgm:cxn modelId="{A3F22173-98CF-4CCF-951B-DC6DC13B4FE7}" type="presParOf" srcId="{EE66C1B2-BEED-4C92-AD94-0A3F07F8CDCD}" destId="{5AF55B48-06D5-43C5-AA96-87E383EB90D2}" srcOrd="1" destOrd="0" presId="urn:microsoft.com/office/officeart/2005/8/layout/hierarchy3"/>
    <dgm:cxn modelId="{DA5A2780-4DF4-413C-A193-AFA48955ABC8}" type="presParOf" srcId="{14965F33-A650-4B21-B460-1651B54D2BAC}" destId="{ED599582-7803-40DF-AB74-75136DDA8A65}" srcOrd="1" destOrd="0" presId="urn:microsoft.com/office/officeart/2005/8/layout/hierarchy3"/>
    <dgm:cxn modelId="{4DF286FE-38F6-48A4-AD7C-3600A72FBC39}" type="presParOf" srcId="{DB1A7131-896E-49DF-9C1A-B82411E697F3}" destId="{1A38D960-6B7E-4275-B1AA-356068C05F20}" srcOrd="1" destOrd="0" presId="urn:microsoft.com/office/officeart/2005/8/layout/hierarchy3"/>
    <dgm:cxn modelId="{B4526104-56E7-4DB2-BC70-97347B8D9C87}" type="presParOf" srcId="{1A38D960-6B7E-4275-B1AA-356068C05F20}" destId="{73CDBDB6-86A3-47C8-A97D-094CB876FFA2}" srcOrd="0" destOrd="0" presId="urn:microsoft.com/office/officeart/2005/8/layout/hierarchy3"/>
    <dgm:cxn modelId="{23B5DD40-2A5A-4E9E-A500-3A57193CE455}" type="presParOf" srcId="{73CDBDB6-86A3-47C8-A97D-094CB876FFA2}" destId="{0785B8DD-BC5F-4DC2-A8F6-4ED99341B0E6}" srcOrd="0" destOrd="0" presId="urn:microsoft.com/office/officeart/2005/8/layout/hierarchy3"/>
    <dgm:cxn modelId="{96CA3600-03C6-4CD7-B1BA-DAF67C03E8FB}" type="presParOf" srcId="{73CDBDB6-86A3-47C8-A97D-094CB876FFA2}" destId="{79F80F0E-B617-4DD7-83CE-977D1CA60163}" srcOrd="1" destOrd="0" presId="urn:microsoft.com/office/officeart/2005/8/layout/hierarchy3"/>
    <dgm:cxn modelId="{66D9EC9B-5E5E-45D6-B9D4-EE284F13E033}" type="presParOf" srcId="{1A38D960-6B7E-4275-B1AA-356068C05F20}" destId="{F1D06A69-E2BD-49D0-A8F7-549D84F69A29}" srcOrd="1" destOrd="0" presId="urn:microsoft.com/office/officeart/2005/8/layout/hierarchy3"/>
    <dgm:cxn modelId="{22ED8C2E-9CFB-426D-A960-A9A855AAB325}" type="presParOf" srcId="{DB1A7131-896E-49DF-9C1A-B82411E697F3}" destId="{50F6C165-8A31-404A-9ACB-B68BB306BE89}" srcOrd="2" destOrd="0" presId="urn:microsoft.com/office/officeart/2005/8/layout/hierarchy3"/>
    <dgm:cxn modelId="{DD5E0AB0-CD89-4453-8D00-E8BF633DADEA}" type="presParOf" srcId="{50F6C165-8A31-404A-9ACB-B68BB306BE89}" destId="{F1BA6A6B-DD37-4DE0-A6C2-095CFCA46432}" srcOrd="0" destOrd="0" presId="urn:microsoft.com/office/officeart/2005/8/layout/hierarchy3"/>
    <dgm:cxn modelId="{88057BE0-E234-49DD-8A58-8A7D67701227}" type="presParOf" srcId="{F1BA6A6B-DD37-4DE0-A6C2-095CFCA46432}" destId="{CFD2CD4F-C387-4A32-BD27-2EE16B98331B}" srcOrd="0" destOrd="0" presId="urn:microsoft.com/office/officeart/2005/8/layout/hierarchy3"/>
    <dgm:cxn modelId="{0D411398-090F-416F-B998-32F484C8BF9F}" type="presParOf" srcId="{F1BA6A6B-DD37-4DE0-A6C2-095CFCA46432}" destId="{D3286B58-9BED-4E96-8894-C6075539A479}" srcOrd="1" destOrd="0" presId="urn:microsoft.com/office/officeart/2005/8/layout/hierarchy3"/>
    <dgm:cxn modelId="{D2AD28B1-3462-4B9C-B4AE-AEBF91C09A99}" type="presParOf" srcId="{50F6C165-8A31-404A-9ACB-B68BB306BE89}" destId="{D66192ED-174F-451C-B21C-178E58FE0DC9}" srcOrd="1" destOrd="0" presId="urn:microsoft.com/office/officeart/2005/8/layout/hierarchy3"/>
    <dgm:cxn modelId="{9B1F2321-DB3E-4776-A350-E60C2C0FCE87}" type="presParOf" srcId="{DB1A7131-896E-49DF-9C1A-B82411E697F3}" destId="{0403C533-C88A-47A8-A433-085439684E65}" srcOrd="3" destOrd="0" presId="urn:microsoft.com/office/officeart/2005/8/layout/hierarchy3"/>
    <dgm:cxn modelId="{95B5A8DB-F199-42F4-B3D3-C8B5AC4F8C05}" type="presParOf" srcId="{0403C533-C88A-47A8-A433-085439684E65}" destId="{8837020E-982F-4569-9519-826E61515055}" srcOrd="0" destOrd="0" presId="urn:microsoft.com/office/officeart/2005/8/layout/hierarchy3"/>
    <dgm:cxn modelId="{E6EAEAB0-4B81-4A79-A0B1-712852D6323F}" type="presParOf" srcId="{8837020E-982F-4569-9519-826E61515055}" destId="{9E0B1F13-1838-4CBF-B9E4-7DB8C0CC55A0}" srcOrd="0" destOrd="0" presId="urn:microsoft.com/office/officeart/2005/8/layout/hierarchy3"/>
    <dgm:cxn modelId="{EC6B31A2-32FA-4D14-98E7-CC73D50C3831}" type="presParOf" srcId="{8837020E-982F-4569-9519-826E61515055}" destId="{9844816A-6E43-4256-BADA-7F81CBDDEA30}" srcOrd="1" destOrd="0" presId="urn:microsoft.com/office/officeart/2005/8/layout/hierarchy3"/>
    <dgm:cxn modelId="{1A2400F9-E4E5-4AFA-8ED7-4C0CA42B452B}" type="presParOf" srcId="{0403C533-C88A-47A8-A433-085439684E65}" destId="{054ADF79-8502-47AC-BC94-6D8CFBAA47FF}" srcOrd="1" destOrd="0" presId="urn:microsoft.com/office/officeart/2005/8/layout/hierarchy3"/>
    <dgm:cxn modelId="{F70E5696-6FBB-4650-929F-33AD2479C55A}" type="presParOf" srcId="{DB1A7131-896E-49DF-9C1A-B82411E697F3}" destId="{F3B69D12-5A43-4053-B708-DB63ED8A0482}" srcOrd="4" destOrd="0" presId="urn:microsoft.com/office/officeart/2005/8/layout/hierarchy3"/>
    <dgm:cxn modelId="{A88B1352-BEDB-467C-9218-6FC7660E79BE}" type="presParOf" srcId="{F3B69D12-5A43-4053-B708-DB63ED8A0482}" destId="{8EE46807-C195-48E8-8E7C-406573812271}" srcOrd="0" destOrd="0" presId="urn:microsoft.com/office/officeart/2005/8/layout/hierarchy3"/>
    <dgm:cxn modelId="{38C17914-597A-4AA4-9436-07636806F83A}" type="presParOf" srcId="{8EE46807-C195-48E8-8E7C-406573812271}" destId="{B083EA45-6E65-4132-A869-371A918F4AA3}" srcOrd="0" destOrd="0" presId="urn:microsoft.com/office/officeart/2005/8/layout/hierarchy3"/>
    <dgm:cxn modelId="{C3D9F8F8-5C33-4A02-9BDD-2B9F77B65C9D}" type="presParOf" srcId="{8EE46807-C195-48E8-8E7C-406573812271}" destId="{F9D26FFC-27AE-402C-9C34-99D5D95E02E0}" srcOrd="1" destOrd="0" presId="urn:microsoft.com/office/officeart/2005/8/layout/hierarchy3"/>
    <dgm:cxn modelId="{13F63F0E-7B11-40E2-9502-C29C929214B8}" type="presParOf" srcId="{F3B69D12-5A43-4053-B708-DB63ED8A0482}" destId="{A30B1650-D093-4E4B-8E16-DB361230E7B3}" srcOrd="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2952AD-D5AC-4FAE-B0E8-9953A8ED4A9D}">
      <dsp:nvSpPr>
        <dsp:cNvPr id="0" name=""/>
        <dsp:cNvSpPr/>
      </dsp:nvSpPr>
      <dsp:spPr>
        <a:xfrm>
          <a:off x="23189" y="1976462"/>
          <a:ext cx="1446386" cy="723193"/>
        </a:xfrm>
        <a:prstGeom prst="roundRect">
          <a:avLst>
            <a:gd name="adj" fmla="val 10000"/>
          </a:avLst>
        </a:prstGeom>
        <a:solidFill>
          <a:schemeClr val="accent4"/>
        </a:solidFill>
        <a:ln w="48500" cap="flat" cmpd="thickThin" algn="ctr">
          <a:solidFill>
            <a:schemeClr val="lt1"/>
          </a:solidFill>
          <a:prstDash val="solid"/>
        </a:ln>
        <a:effectLst>
          <a:outerShdw blurRad="45000" dist="25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Segoe UI" pitchFamily="34" charset="0"/>
              <a:ea typeface="Segoe UI" pitchFamily="34" charset="0"/>
              <a:cs typeface="Segoe UI" pitchFamily="34" charset="0"/>
            </a:rPr>
            <a:t>People</a:t>
          </a:r>
          <a:endParaRPr lang="en-US" sz="2000" b="1" kern="1200" dirty="0">
            <a:latin typeface="Segoe UI" pitchFamily="34" charset="0"/>
            <a:ea typeface="Segoe UI" pitchFamily="34" charset="0"/>
            <a:cs typeface="Segoe UI" pitchFamily="34" charset="0"/>
          </a:endParaRPr>
        </a:p>
      </dsp:txBody>
      <dsp:txXfrm>
        <a:off x="23189" y="1976462"/>
        <a:ext cx="1446386" cy="723193"/>
      </dsp:txXfrm>
    </dsp:sp>
    <dsp:sp modelId="{0785B8DD-BC5F-4DC2-A8F6-4ED99341B0E6}">
      <dsp:nvSpPr>
        <dsp:cNvPr id="0" name=""/>
        <dsp:cNvSpPr/>
      </dsp:nvSpPr>
      <dsp:spPr>
        <a:xfrm>
          <a:off x="1828799" y="1976462"/>
          <a:ext cx="1446386" cy="723193"/>
        </a:xfrm>
        <a:prstGeom prst="roundRect">
          <a:avLst>
            <a:gd name="adj" fmla="val 10000"/>
          </a:avLst>
        </a:prstGeom>
        <a:solidFill>
          <a:schemeClr val="accent4"/>
        </a:solidFill>
        <a:ln w="48500" cap="flat" cmpd="thickThin" algn="ctr">
          <a:solidFill>
            <a:schemeClr val="lt1"/>
          </a:solidFill>
          <a:prstDash val="solid"/>
        </a:ln>
        <a:effectLst>
          <a:outerShdw blurRad="45000" dist="25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Segoe UI" pitchFamily="34" charset="0"/>
              <a:ea typeface="Segoe UI" pitchFamily="34" charset="0"/>
              <a:cs typeface="Segoe UI" pitchFamily="34" charset="0"/>
            </a:rPr>
            <a:t>Product</a:t>
          </a:r>
          <a:endParaRPr lang="en-US" sz="2000" b="1" kern="1200" dirty="0">
            <a:latin typeface="Segoe UI" pitchFamily="34" charset="0"/>
            <a:ea typeface="Segoe UI" pitchFamily="34" charset="0"/>
            <a:cs typeface="Segoe UI" pitchFamily="34" charset="0"/>
          </a:endParaRPr>
        </a:p>
      </dsp:txBody>
      <dsp:txXfrm>
        <a:off x="1828799" y="1976462"/>
        <a:ext cx="1446386" cy="723193"/>
      </dsp:txXfrm>
    </dsp:sp>
    <dsp:sp modelId="{CFD2CD4F-C387-4A32-BD27-2EE16B98331B}">
      <dsp:nvSpPr>
        <dsp:cNvPr id="0" name=""/>
        <dsp:cNvSpPr/>
      </dsp:nvSpPr>
      <dsp:spPr>
        <a:xfrm>
          <a:off x="3620206" y="1976462"/>
          <a:ext cx="1446386" cy="723193"/>
        </a:xfrm>
        <a:prstGeom prst="roundRect">
          <a:avLst>
            <a:gd name="adj" fmla="val 10000"/>
          </a:avLst>
        </a:prstGeom>
        <a:solidFill>
          <a:schemeClr val="accent4"/>
        </a:solidFill>
        <a:ln w="48500" cap="flat" cmpd="thickThin" algn="ctr">
          <a:solidFill>
            <a:schemeClr val="lt1"/>
          </a:solidFill>
          <a:prstDash val="solid"/>
        </a:ln>
        <a:effectLst>
          <a:outerShdw blurRad="45000" dist="25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Segoe UI" pitchFamily="34" charset="0"/>
              <a:ea typeface="Segoe UI" pitchFamily="34" charset="0"/>
              <a:cs typeface="Segoe UI" pitchFamily="34" charset="0"/>
            </a:rPr>
            <a:t>Place</a:t>
          </a:r>
          <a:endParaRPr lang="en-US" sz="2000" b="1" kern="1200" dirty="0">
            <a:latin typeface="Segoe UI" pitchFamily="34" charset="0"/>
            <a:ea typeface="Segoe UI" pitchFamily="34" charset="0"/>
            <a:cs typeface="Segoe UI" pitchFamily="34" charset="0"/>
          </a:endParaRPr>
        </a:p>
      </dsp:txBody>
      <dsp:txXfrm>
        <a:off x="3620206" y="1976462"/>
        <a:ext cx="1446386" cy="723193"/>
      </dsp:txXfrm>
    </dsp:sp>
    <dsp:sp modelId="{9E0B1F13-1838-4CBF-B9E4-7DB8C0CC55A0}">
      <dsp:nvSpPr>
        <dsp:cNvPr id="0" name=""/>
        <dsp:cNvSpPr/>
      </dsp:nvSpPr>
      <dsp:spPr>
        <a:xfrm>
          <a:off x="5410196" y="1980520"/>
          <a:ext cx="1446386" cy="723193"/>
        </a:xfrm>
        <a:prstGeom prst="roundRect">
          <a:avLst>
            <a:gd name="adj" fmla="val 10000"/>
          </a:avLst>
        </a:prstGeom>
        <a:solidFill>
          <a:schemeClr val="accent4"/>
        </a:solidFill>
        <a:ln w="48500" cap="flat" cmpd="thickThin" algn="ctr">
          <a:solidFill>
            <a:schemeClr val="lt1"/>
          </a:solidFill>
          <a:prstDash val="solid"/>
        </a:ln>
        <a:effectLst>
          <a:outerShdw blurRad="45000" dist="25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Segoe UI" pitchFamily="34" charset="0"/>
              <a:ea typeface="Segoe UI" pitchFamily="34" charset="0"/>
              <a:cs typeface="Segoe UI" pitchFamily="34" charset="0"/>
            </a:rPr>
            <a:t>Price</a:t>
          </a:r>
          <a:endParaRPr lang="en-US" sz="2000" b="1" kern="1200" dirty="0">
            <a:latin typeface="Segoe UI" pitchFamily="34" charset="0"/>
            <a:ea typeface="Segoe UI" pitchFamily="34" charset="0"/>
            <a:cs typeface="Segoe UI" pitchFamily="34" charset="0"/>
          </a:endParaRPr>
        </a:p>
      </dsp:txBody>
      <dsp:txXfrm>
        <a:off x="5410196" y="1980520"/>
        <a:ext cx="1446386" cy="723193"/>
      </dsp:txXfrm>
    </dsp:sp>
    <dsp:sp modelId="{B083EA45-6E65-4132-A869-371A918F4AA3}">
      <dsp:nvSpPr>
        <dsp:cNvPr id="0" name=""/>
        <dsp:cNvSpPr/>
      </dsp:nvSpPr>
      <dsp:spPr>
        <a:xfrm>
          <a:off x="7239007" y="1976462"/>
          <a:ext cx="1446386" cy="723193"/>
        </a:xfrm>
        <a:prstGeom prst="roundRect">
          <a:avLst>
            <a:gd name="adj" fmla="val 10000"/>
          </a:avLst>
        </a:prstGeom>
        <a:solidFill>
          <a:schemeClr val="accent4"/>
        </a:solidFill>
        <a:ln w="48500" cap="flat" cmpd="thickThin" algn="ctr">
          <a:solidFill>
            <a:schemeClr val="lt1"/>
          </a:solidFill>
          <a:prstDash val="solid"/>
        </a:ln>
        <a:effectLst>
          <a:outerShdw blurRad="45000" dist="25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Segoe UI" pitchFamily="34" charset="0"/>
              <a:ea typeface="Segoe UI" pitchFamily="34" charset="0"/>
              <a:cs typeface="Segoe UI" pitchFamily="34" charset="0"/>
            </a:rPr>
            <a:t>Promotion</a:t>
          </a:r>
          <a:endParaRPr lang="en-US" sz="2000" b="1" kern="1200" dirty="0">
            <a:latin typeface="Segoe UI" pitchFamily="34" charset="0"/>
            <a:ea typeface="Segoe UI" pitchFamily="34" charset="0"/>
            <a:cs typeface="Segoe UI" pitchFamily="34" charset="0"/>
          </a:endParaRPr>
        </a:p>
      </dsp:txBody>
      <dsp:txXfrm>
        <a:off x="7239007" y="1976462"/>
        <a:ext cx="1446386" cy="7231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3177" tIns="46589" rIns="93177" bIns="46589" numCol="1" anchor="t" anchorCtr="0" compatLnSpc="1">
            <a:prstTxWarp prst="textNoShape">
              <a:avLst/>
            </a:prstTxWarp>
          </a:bodyPr>
          <a:lstStyle>
            <a:lvl1pPr>
              <a:defRPr sz="1200" dirty="0">
                <a:latin typeface="Calibri" pitchFamily="-112"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12" charset="0"/>
                <a:cs typeface="Arial" charset="0"/>
              </a:defRPr>
            </a:lvl1pPr>
          </a:lstStyle>
          <a:p>
            <a:pPr>
              <a:defRPr/>
            </a:pPr>
            <a:fld id="{2A206657-A301-42DD-A851-0DC7975FA211}" type="datetime1">
              <a:rPr lang="en-US"/>
              <a:pPr>
                <a:defRPr/>
              </a:pPr>
              <a:t>1/12/2012</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wrap="square" lIns="93177" tIns="46589" rIns="93177" bIns="46589" numCol="1" anchor="b" anchorCtr="0" compatLnSpc="1">
            <a:prstTxWarp prst="textNoShape">
              <a:avLst/>
            </a:prstTxWarp>
          </a:bodyPr>
          <a:lstStyle>
            <a:lvl1pPr>
              <a:defRPr sz="1200" dirty="0">
                <a:latin typeface="Calibri" pitchFamily="-112"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12" charset="0"/>
                <a:cs typeface="Arial" charset="0"/>
              </a:defRPr>
            </a:lvl1pPr>
          </a:lstStyle>
          <a:p>
            <a:pPr>
              <a:defRPr/>
            </a:pPr>
            <a:fld id="{D0F00D36-3AB1-4341-8126-4824F9ACC14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3177" tIns="46589" rIns="93177" bIns="46589" numCol="1" anchor="t" anchorCtr="0" compatLnSpc="1">
            <a:prstTxWarp prst="textNoShape">
              <a:avLst/>
            </a:prstTxWarp>
          </a:bodyPr>
          <a:lstStyle>
            <a:lvl1pPr>
              <a:defRPr sz="1200" dirty="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pitchFamily="34" charset="0"/>
                <a:cs typeface="Arial" pitchFamily="34" charset="0"/>
              </a:defRPr>
            </a:lvl1pPr>
          </a:lstStyle>
          <a:p>
            <a:pPr>
              <a:defRPr/>
            </a:pPr>
            <a:fld id="{09649FEC-B51F-4F21-8A35-BA2DE031A87A}" type="datetime1">
              <a:rPr lang="en-US"/>
              <a:pPr>
                <a:defRPr/>
              </a:pPr>
              <a:t>1/12/2012</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wrap="square" lIns="93177" tIns="46589" rIns="93177" bIns="46589" numCol="1" anchor="b" anchorCtr="0" compatLnSpc="1">
            <a:prstTxWarp prst="textNoShape">
              <a:avLst/>
            </a:prstTxWarp>
          </a:bodyPr>
          <a:lstStyle>
            <a:lvl1pPr>
              <a:defRPr sz="1200" dirty="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pitchFamily="34" charset="0"/>
                <a:cs typeface="Arial" pitchFamily="34" charset="0"/>
              </a:defRPr>
            </a:lvl1pPr>
          </a:lstStyle>
          <a:p>
            <a:pPr>
              <a:defRPr/>
            </a:pPr>
            <a:fld id="{BE328D0E-696A-4C1D-B338-B7A3D023E3F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34" charset="0"/>
        <a:ea typeface="ＭＳ Ｐゴシック" pitchFamily="-112" charset="-128"/>
        <a:cs typeface="Arial" pitchFamily="34" charset="0"/>
      </a:defRPr>
    </a:lvl1pPr>
    <a:lvl2pPr marL="457200" algn="l" rtl="0" eaLnBrk="0" fontAlgn="base" hangingPunct="0">
      <a:spcBef>
        <a:spcPct val="30000"/>
      </a:spcBef>
      <a:spcAft>
        <a:spcPct val="0"/>
      </a:spcAft>
      <a:defRPr sz="900" kern="1200">
        <a:solidFill>
          <a:schemeClr val="tx1"/>
        </a:solidFill>
        <a:latin typeface="Georgia" pitchFamily="18"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328D0E-696A-4C1D-B338-B7A3D023E3F6}"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How to develop your marketing mix is covered in Section 8.1 (pgs. 211-222). </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8.1: “Marketing Plan” and “Pricing Strategy.” In </a:t>
            </a:r>
            <a:r>
              <a:rPr lang="en-US" dirty="0" err="1" smtClean="0">
                <a:ea typeface="ＭＳ Ｐゴシック" pitchFamily="34" charset="-128"/>
              </a:rPr>
              <a:t>BizTech</a:t>
            </a:r>
            <a:r>
              <a:rPr lang="en-US" dirty="0" smtClean="0">
                <a:ea typeface="ＭＳ Ｐゴシック" pitchFamily="34" charset="-128"/>
              </a:rPr>
              <a:t> or pgs. 274-280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5 Ps</a:t>
            </a:r>
          </a:p>
          <a:p>
            <a:pPr>
              <a:lnSpc>
                <a:spcPct val="80000"/>
              </a:lnSpc>
            </a:pPr>
            <a:r>
              <a:rPr lang="en-US" dirty="0" smtClean="0">
                <a:ea typeface="ＭＳ Ｐゴシック" pitchFamily="34" charset="-128"/>
              </a:rPr>
              <a:t>This slide allows you to explain the rationale for each of your 5 Ps. There will be room for further explanation. Don’t put all your thoughts on this slide. Use it to highlight key words.</a:t>
            </a:r>
          </a:p>
          <a:p>
            <a:pPr>
              <a:lnSpc>
                <a:spcPct val="80000"/>
              </a:lnSpc>
              <a:buFontTx/>
              <a:buChar char="•"/>
            </a:pPr>
            <a:r>
              <a:rPr lang="en-US" dirty="0" smtClean="0">
                <a:ea typeface="ＭＳ Ｐゴシック" pitchFamily="34" charset="-128"/>
              </a:rPr>
              <a:t> </a:t>
            </a:r>
            <a:r>
              <a:rPr lang="en-US" u="sng" dirty="0" smtClean="0">
                <a:ea typeface="ＭＳ Ｐゴシック" pitchFamily="34" charset="-128"/>
              </a:rPr>
              <a:t>People</a:t>
            </a:r>
            <a:r>
              <a:rPr lang="en-US" dirty="0" smtClean="0">
                <a:ea typeface="ＭＳ Ｐゴシック" pitchFamily="34" charset="-128"/>
              </a:rPr>
              <a:t>: Explain who your business serves and what employees are required to carry out the marketing plan. (Example: “Customers: Students using phones. Marketing employees: People who can know the student phone market.”)</a:t>
            </a:r>
          </a:p>
          <a:p>
            <a:pPr>
              <a:lnSpc>
                <a:spcPct val="80000"/>
              </a:lnSpc>
              <a:buFontTx/>
              <a:buChar char="•"/>
            </a:pPr>
            <a:r>
              <a:rPr lang="en-US" dirty="0" smtClean="0">
                <a:ea typeface="ＭＳ Ｐゴシック" pitchFamily="34" charset="-128"/>
              </a:rPr>
              <a:t> </a:t>
            </a:r>
            <a:r>
              <a:rPr lang="en-US" u="sng" dirty="0" smtClean="0">
                <a:ea typeface="ＭＳ Ｐゴシック" pitchFamily="34" charset="-128"/>
              </a:rPr>
              <a:t>Product</a:t>
            </a:r>
            <a:r>
              <a:rPr lang="en-US" dirty="0" smtClean="0">
                <a:ea typeface="ＭＳ Ｐゴシック" pitchFamily="34" charset="-128"/>
              </a:rPr>
              <a:t>: Explain the major benefit of your product or service. (Example: “T-shirts with Velcro pockets. No more broken phones!”)</a:t>
            </a:r>
          </a:p>
          <a:p>
            <a:pPr>
              <a:lnSpc>
                <a:spcPct val="80000"/>
              </a:lnSpc>
              <a:buFontTx/>
              <a:buChar char="•"/>
            </a:pPr>
            <a:r>
              <a:rPr lang="en-US" dirty="0" smtClean="0">
                <a:ea typeface="ＭＳ Ｐゴシック" pitchFamily="34" charset="-128"/>
              </a:rPr>
              <a:t> </a:t>
            </a:r>
            <a:r>
              <a:rPr lang="en-US" u="sng" dirty="0" smtClean="0">
                <a:ea typeface="ＭＳ Ｐゴシック" pitchFamily="34" charset="-128"/>
              </a:rPr>
              <a:t>Place</a:t>
            </a:r>
            <a:r>
              <a:rPr lang="en-US" dirty="0" smtClean="0">
                <a:ea typeface="ＭＳ Ｐゴシック" pitchFamily="34" charset="-128"/>
              </a:rPr>
              <a:t>: Explain why you chose this place. (Example: “Direct sales at events. Create word of mouth.”)</a:t>
            </a:r>
          </a:p>
          <a:p>
            <a:pPr>
              <a:lnSpc>
                <a:spcPct val="80000"/>
              </a:lnSpc>
              <a:buFontTx/>
              <a:buChar char="•"/>
            </a:pPr>
            <a:r>
              <a:rPr lang="en-US" dirty="0" smtClean="0">
                <a:ea typeface="ＭＳ Ｐゴシック" pitchFamily="34" charset="-128"/>
              </a:rPr>
              <a:t> </a:t>
            </a:r>
            <a:r>
              <a:rPr lang="en-US" u="sng" dirty="0" smtClean="0">
                <a:ea typeface="ＭＳ Ｐゴシック" pitchFamily="34" charset="-128"/>
              </a:rPr>
              <a:t>Price</a:t>
            </a:r>
            <a:r>
              <a:rPr lang="en-US" dirty="0" smtClean="0">
                <a:ea typeface="ＭＳ Ｐゴシック" pitchFamily="34" charset="-128"/>
              </a:rPr>
              <a:t>: List the price and explain why you chose it. (Example: “$15, Great value for colorful, all-cotton T-shirt.”)</a:t>
            </a:r>
          </a:p>
          <a:p>
            <a:pPr>
              <a:lnSpc>
                <a:spcPct val="80000"/>
              </a:lnSpc>
              <a:buFontTx/>
              <a:buChar char="•"/>
            </a:pPr>
            <a:r>
              <a:rPr lang="en-US" dirty="0" smtClean="0">
                <a:ea typeface="ＭＳ Ｐゴシック" pitchFamily="34" charset="-128"/>
              </a:rPr>
              <a:t> </a:t>
            </a:r>
            <a:r>
              <a:rPr lang="en-US" u="sng" dirty="0" smtClean="0">
                <a:ea typeface="ＭＳ Ｐゴシック" pitchFamily="34" charset="-128"/>
              </a:rPr>
              <a:t>Promotion</a:t>
            </a:r>
            <a:r>
              <a:rPr lang="en-US" dirty="0" smtClean="0">
                <a:ea typeface="ＭＳ Ｐゴシック" pitchFamily="34" charset="-128"/>
              </a:rPr>
              <a:t>: Explain your strategy for creating awareness of your product/service. (Example: “Concerts, sporting events, Web campaigns, contests”)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8" y="8772525"/>
            <a:ext cx="3038475" cy="461963"/>
          </a:xfrm>
          <a:prstGeom prst="rect">
            <a:avLst/>
          </a:prstGeom>
          <a:noFill/>
          <a:ln w="9525">
            <a:noFill/>
            <a:miter lim="800000"/>
            <a:headEnd/>
            <a:tailEnd/>
          </a:ln>
        </p:spPr>
        <p:txBody>
          <a:bodyPr lIns="93177" tIns="46589" rIns="93177" bIns="46589" anchor="b"/>
          <a:lstStyle/>
          <a:p>
            <a:pPr algn="r"/>
            <a:fld id="{680E81B1-FC6B-4818-9802-0299D4D9B5D9}" type="slidenum">
              <a:rPr lang="en-US" sz="1200">
                <a:latin typeface="Calibri" pitchFamily="34" charset="0"/>
              </a:rPr>
              <a:pPr algn="r"/>
              <a:t>11</a:t>
            </a:fld>
            <a:endParaRPr lang="en-US" sz="1200">
              <a:latin typeface="Calibri"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xfrm>
            <a:off x="935038" y="4240213"/>
            <a:ext cx="5140325" cy="4154487"/>
          </a:xfrm>
          <a:noFill/>
        </p:spPr>
        <p:txBody>
          <a:bodyPr/>
          <a:lstStyle/>
          <a:p>
            <a:pPr>
              <a:lnSpc>
                <a:spcPct val="80000"/>
              </a:lnSpc>
            </a:pPr>
            <a:r>
              <a:rPr lang="en-US" b="1" u="sng" smtClean="0">
                <a:ea typeface="ＭＳ Ｐゴシック" pitchFamily="34" charset="-128"/>
              </a:rPr>
              <a:t>Student Notes:</a:t>
            </a:r>
            <a:endParaRPr lang="en-US" smtClean="0">
              <a:ea typeface="ＭＳ Ｐゴシック" pitchFamily="34" charset="-128"/>
            </a:endParaRPr>
          </a:p>
          <a:p>
            <a:pPr>
              <a:lnSpc>
                <a:spcPct val="80000"/>
              </a:lnSpc>
              <a:buFontTx/>
              <a:buChar char="•"/>
            </a:pPr>
            <a:r>
              <a:rPr lang="en-US" smtClean="0">
                <a:ea typeface="ＭＳ Ｐゴシック" pitchFamily="34" charset="-128"/>
              </a:rPr>
              <a:t> Variable expenses are covered in Section 10.1 (pgs. 272-273).</a:t>
            </a:r>
          </a:p>
          <a:p>
            <a:pPr>
              <a:lnSpc>
                <a:spcPct val="80000"/>
              </a:lnSpc>
              <a:buFontTx/>
              <a:buChar char="•"/>
            </a:pPr>
            <a:r>
              <a:rPr lang="en-US" smtClean="0">
                <a:ea typeface="ＭＳ Ｐゴシック" pitchFamily="34" charset="-128"/>
              </a:rPr>
              <a:t> Units of sale are discussed in Section 10.2 (pgs. 275-276)</a:t>
            </a:r>
          </a:p>
          <a:p>
            <a:pPr>
              <a:lnSpc>
                <a:spcPct val="80000"/>
              </a:lnSpc>
              <a:buFontTx/>
              <a:buChar char="•"/>
            </a:pPr>
            <a:r>
              <a:rPr lang="en-US" smtClean="0">
                <a:ea typeface="ＭＳ Ｐゴシック" pitchFamily="34" charset="-128"/>
              </a:rPr>
              <a:t> “COGS (per Unit)” will be used in the next slide, “Economics of One Unit.”</a:t>
            </a:r>
            <a:endParaRPr lang="en-US" i="1" smtClean="0">
              <a:ea typeface="ＭＳ Ｐゴシック" pitchFamily="34" charset="-128"/>
            </a:endParaRPr>
          </a:p>
          <a:p>
            <a:pPr>
              <a:lnSpc>
                <a:spcPct val="80000"/>
              </a:lnSpc>
            </a:pPr>
            <a:endParaRPr lang="en-US" i="1" smtClean="0">
              <a:ea typeface="ＭＳ Ｐゴシック" pitchFamily="34" charset="-128"/>
            </a:endParaRPr>
          </a:p>
          <a:p>
            <a:pPr>
              <a:lnSpc>
                <a:spcPct val="80000"/>
              </a:lnSpc>
            </a:pPr>
            <a:r>
              <a:rPr lang="en-US" i="1" smtClean="0">
                <a:ea typeface="ＭＳ Ｐゴシック" pitchFamily="34" charset="-128"/>
              </a:rPr>
              <a:t>Labor Costs</a:t>
            </a:r>
            <a:endParaRPr lang="en-US" smtClean="0">
              <a:ea typeface="ＭＳ Ｐゴシック" pitchFamily="34" charset="-128"/>
            </a:endParaRPr>
          </a:p>
          <a:p>
            <a:pPr>
              <a:lnSpc>
                <a:spcPct val="80000"/>
              </a:lnSpc>
              <a:buFontTx/>
              <a:buChar char="•"/>
            </a:pPr>
            <a:r>
              <a:rPr lang="en-US" smtClean="0">
                <a:ea typeface="ＭＳ Ｐゴシック" pitchFamily="34" charset="-128"/>
              </a:rPr>
              <a:t> This calculation only include the time spent actually building a product or providing a service. It does not include such things as time spent passing out flyers, selling, shopping for materials, sweeping floors, or billing customers. </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Types of Businesses</a:t>
            </a:r>
          </a:p>
          <a:p>
            <a:pPr>
              <a:lnSpc>
                <a:spcPct val="80000"/>
              </a:lnSpc>
              <a:buFontTx/>
              <a:buChar char="•"/>
            </a:pPr>
            <a:r>
              <a:rPr lang="en-US" smtClean="0">
                <a:ea typeface="ＭＳ Ｐゴシック" pitchFamily="34" charset="-128"/>
              </a:rPr>
              <a:t> Service businesses might not have any materials cost. Don’t show “Materials,” if materials are not part of your unit of sale.</a:t>
            </a:r>
          </a:p>
          <a:p>
            <a:pPr>
              <a:lnSpc>
                <a:spcPct val="80000"/>
              </a:lnSpc>
              <a:buFontTx/>
              <a:buChar char="•"/>
            </a:pPr>
            <a:r>
              <a:rPr lang="en-US" smtClean="0">
                <a:ea typeface="ＭＳ Ｐゴシック" pitchFamily="34" charset="-128"/>
              </a:rPr>
              <a:t> Wholesale and retail businesses typically don’t have any labor costs. Don’t show “Labor,” if labor is not part of you unit of sale.</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COGS</a:t>
            </a:r>
          </a:p>
          <a:p>
            <a:pPr>
              <a:lnSpc>
                <a:spcPct val="80000"/>
              </a:lnSpc>
              <a:buFontTx/>
              <a:buChar char="•"/>
            </a:pPr>
            <a:r>
              <a:rPr lang="en-US" smtClean="0">
                <a:ea typeface="ＭＳ Ｐゴシック" pitchFamily="34" charset="-128"/>
              </a:rPr>
              <a:t> COGS (“Cost of Goods Sold”) is appropriate for wholesale and retail businesses. For services businesses, change this to “COSS” (“Cost of Services Sold”). For manufacturing businesses, change this to “COGMS” (Cost of Goods Manufactured and Sold”).</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Business Plan Exercises</a:t>
            </a:r>
          </a:p>
          <a:p>
            <a:pPr>
              <a:lnSpc>
                <a:spcPct val="80000"/>
              </a:lnSpc>
            </a:pPr>
            <a:r>
              <a:rPr lang="en-US" smtClean="0">
                <a:ea typeface="ＭＳ Ｐゴシック" pitchFamily="34" charset="-128"/>
              </a:rPr>
              <a:t>This slide relates to the following business plan exercises:</a:t>
            </a:r>
          </a:p>
          <a:p>
            <a:pPr>
              <a:lnSpc>
                <a:spcPct val="80000"/>
              </a:lnSpc>
              <a:buFontTx/>
              <a:buChar char="•"/>
            </a:pPr>
            <a:r>
              <a:rPr lang="en-US" smtClean="0">
                <a:ea typeface="ＭＳ Ｐゴシック" pitchFamily="34" charset="-128"/>
              </a:rPr>
              <a:t> Section 10.2: “Economics of One Unit of Sale” and “Estimating Variable Expenses.” In BizTech or pgs. 297-298 in the </a:t>
            </a:r>
            <a:r>
              <a:rPr lang="en-US" i="1" smtClean="0">
                <a:ea typeface="ＭＳ Ｐゴシック" pitchFamily="34" charset="-128"/>
              </a:rPr>
              <a:t>Business Plan Project (Student Activity Workbook)</a:t>
            </a:r>
            <a:r>
              <a:rPr lang="en-US" smtClean="0">
                <a:ea typeface="ＭＳ Ｐゴシック" pitchFamily="34" charset="-128"/>
              </a:rPr>
              <a:t>.</a:t>
            </a:r>
          </a:p>
          <a:p>
            <a:pPr>
              <a:lnSpc>
                <a:spcPct val="80000"/>
              </a:lnSpc>
              <a:buFontTx/>
              <a:buChar char="•"/>
            </a:pPr>
            <a:endParaRPr lang="en-US" smtClean="0">
              <a:ea typeface="ＭＳ Ｐゴシック" pitchFamily="34" charset="-128"/>
            </a:endParaRPr>
          </a:p>
          <a:p>
            <a:pPr>
              <a:lnSpc>
                <a:spcPct val="80000"/>
              </a:lnSpc>
            </a:pPr>
            <a:r>
              <a:rPr lang="en-US" i="1" smtClean="0">
                <a:ea typeface="ＭＳ Ｐゴシック" pitchFamily="34" charset="-128"/>
              </a:rPr>
              <a:t>Preparing Your Final Slide</a:t>
            </a:r>
          </a:p>
          <a:p>
            <a:pPr>
              <a:lnSpc>
                <a:spcPct val="80000"/>
              </a:lnSpc>
              <a:buFontTx/>
              <a:buChar char="•"/>
            </a:pPr>
            <a:r>
              <a:rPr lang="en-US" smtClean="0">
                <a:ea typeface="ＭＳ Ｐゴシック" pitchFamily="34" charset="-128"/>
              </a:rPr>
              <a:t> Formulas are shown in red type. Replace the red formula with the appropriate calculation (make sure to change the font color to black).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The economics of One Unit of Sale is covered in Section 10.2 (pgs. 275-282).</a:t>
            </a:r>
          </a:p>
          <a:p>
            <a:pPr>
              <a:lnSpc>
                <a:spcPct val="80000"/>
              </a:lnSpc>
              <a:buFontTx/>
              <a:buChar char="•"/>
            </a:pPr>
            <a:r>
              <a:rPr lang="en-US" dirty="0" smtClean="0">
                <a:ea typeface="ＭＳ Ｐゴシック" pitchFamily="34" charset="-128"/>
              </a:rPr>
              <a:t> “COGS (per Unit)” is calculated in the previous slide, “Cost of Materials/Labor.”</a:t>
            </a:r>
          </a:p>
          <a:p>
            <a:pPr>
              <a:lnSpc>
                <a:spcPct val="80000"/>
              </a:lnSpc>
              <a:buFontTx/>
              <a:buChar char="•"/>
            </a:pPr>
            <a:r>
              <a:rPr lang="en-US" dirty="0" smtClean="0">
                <a:ea typeface="ＭＳ Ｐゴシック" pitchFamily="34" charset="-128"/>
              </a:rPr>
              <a:t> “Contribution Margin” is discussed on page 276 of the textbook. It is the amount per unit remaining after all the variable expenses are subtracted from the sales price.</a:t>
            </a:r>
          </a:p>
          <a:p>
            <a:pPr>
              <a:lnSpc>
                <a:spcPct val="80000"/>
              </a:lnSpc>
              <a:buFontTx/>
              <a:buChar char="•"/>
            </a:pPr>
            <a:endParaRPr lang="en-US" i="1" dirty="0" smtClean="0">
              <a:ea typeface="ＭＳ Ｐゴシック" pitchFamily="34" charset="-128"/>
            </a:endParaRPr>
          </a:p>
          <a:p>
            <a:pPr>
              <a:lnSpc>
                <a:spcPct val="80000"/>
              </a:lnSpc>
            </a:pPr>
            <a:r>
              <a:rPr lang="en-US" i="1" dirty="0" smtClean="0">
                <a:ea typeface="ＭＳ Ｐゴシック" pitchFamily="34" charset="-128"/>
              </a:rPr>
              <a:t>Definition of a Unit</a:t>
            </a:r>
          </a:p>
          <a:p>
            <a:pPr>
              <a:lnSpc>
                <a:spcPct val="80000"/>
              </a:lnSpc>
              <a:buFontTx/>
              <a:buChar char="•"/>
            </a:pPr>
            <a:r>
              <a:rPr lang="en-US" dirty="0" smtClean="0">
                <a:ea typeface="ＭＳ Ｐゴシック" pitchFamily="34" charset="-128"/>
              </a:rPr>
              <a:t> This is what the customer actually buys from you. It is the minimum number and type of product or service you are willing to sell to a customer. For example, if you are selling sunglasses, your unit of sale would be one pair of sunglasses.</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COGS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COGS (“Cost of Goods Sold”) is appropriate for wholesale and retail businesses. For services businesses, change this to “COSS” (“Cost of Services Sold”). For manufacturing businesses, change this to “COGMS” (Cost of Goods Manufactured and Sold”).</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Other Variable Expenses (per Unit)</a:t>
            </a:r>
          </a:p>
          <a:p>
            <a:pPr>
              <a:lnSpc>
                <a:spcPct val="80000"/>
              </a:lnSpc>
              <a:buFontTx/>
              <a:buChar char="•"/>
            </a:pPr>
            <a:r>
              <a:rPr lang="en-US" dirty="0" smtClean="0">
                <a:ea typeface="ＭＳ Ｐゴシック" pitchFamily="34" charset="-128"/>
              </a:rPr>
              <a:t> This includes such things as commissions and shipping &amp; handling. </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Addition/Subtraction Process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Add the Total COGS (per Unit) and the Other Variable Expenses (per Unit) to calculate the Total Variable Expenses (per Unit). </a:t>
            </a:r>
          </a:p>
          <a:p>
            <a:pPr>
              <a:lnSpc>
                <a:spcPct val="80000"/>
              </a:lnSpc>
              <a:buFontTx/>
              <a:buChar char="•"/>
            </a:pPr>
            <a:r>
              <a:rPr lang="en-US" dirty="0" smtClean="0">
                <a:ea typeface="ＭＳ Ｐゴシック" pitchFamily="34" charset="-128"/>
              </a:rPr>
              <a:t> Subtract the Total Variable Expenses (per Unit) from the Selling Price (per Unit) to calculate the Contribution Margin (per Unit).</a:t>
            </a:r>
          </a:p>
          <a:p>
            <a:pPr>
              <a:lnSpc>
                <a:spcPct val="80000"/>
              </a:lnSpc>
            </a:pPr>
            <a:r>
              <a:rPr lang="en-US" dirty="0" smtClean="0">
                <a:ea typeface="ＭＳ Ｐゴシック" pitchFamily="34" charset="-128"/>
              </a:rPr>
              <a:t> </a:t>
            </a: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10.2: “Economics of One Unit of Sale.” In </a:t>
            </a:r>
            <a:r>
              <a:rPr lang="en-US" dirty="0" err="1" smtClean="0">
                <a:ea typeface="ＭＳ Ｐゴシック" pitchFamily="34" charset="-128"/>
              </a:rPr>
              <a:t>BizTech</a:t>
            </a:r>
            <a:r>
              <a:rPr lang="en-US" dirty="0" smtClean="0">
                <a:ea typeface="ＭＳ Ｐゴシック" pitchFamily="34" charset="-128"/>
              </a:rPr>
              <a:t> or pg. 298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a:lstStyle/>
          <a:p>
            <a:pPr>
              <a:lnSpc>
                <a:spcPct val="80000"/>
              </a:lnSpc>
            </a:pPr>
            <a:r>
              <a:rPr lang="en-US" b="1" u="sng" smtClean="0">
                <a:ea typeface="ＭＳ Ｐゴシック" pitchFamily="34" charset="-128"/>
              </a:rPr>
              <a:t>Student Notes:</a:t>
            </a:r>
          </a:p>
          <a:p>
            <a:pPr>
              <a:lnSpc>
                <a:spcPct val="80000"/>
              </a:lnSpc>
              <a:buFontTx/>
              <a:buChar char="•"/>
            </a:pPr>
            <a:r>
              <a:rPr lang="en-US" smtClean="0">
                <a:ea typeface="ＭＳ Ｐゴシック" pitchFamily="34" charset="-128"/>
              </a:rPr>
              <a:t> Fixed expenses are covered in Section 10.1 (pgs. 269-272).</a:t>
            </a:r>
          </a:p>
          <a:p>
            <a:pPr>
              <a:lnSpc>
                <a:spcPct val="80000"/>
              </a:lnSpc>
              <a:buFontTx/>
              <a:buChar char="•"/>
            </a:pPr>
            <a:r>
              <a:rPr lang="en-US" smtClean="0">
                <a:ea typeface="ＭＳ Ｐゴシック" pitchFamily="34" charset="-128"/>
              </a:rPr>
              <a:t> The “Projected Yearly Income Statement” slide refers to these fixed expenses as “operating expenses.” </a:t>
            </a:r>
          </a:p>
          <a:p>
            <a:pPr>
              <a:lnSpc>
                <a:spcPct val="80000"/>
              </a:lnSpc>
              <a:buFontTx/>
              <a:buChar char="•"/>
            </a:pPr>
            <a:r>
              <a:rPr lang="en-US" smtClean="0">
                <a:ea typeface="ＭＳ Ｐゴシック" pitchFamily="34" charset="-128"/>
              </a:rPr>
              <a:t> To learn what typical salaries are for your employees go to http://www.salary.com/</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Business Plan Exercises</a:t>
            </a:r>
            <a:endParaRPr lang="en-US" smtClean="0">
              <a:ea typeface="ＭＳ Ｐゴシック" pitchFamily="34" charset="-128"/>
            </a:endParaRPr>
          </a:p>
          <a:p>
            <a:pPr>
              <a:lnSpc>
                <a:spcPct val="8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10.1: “Fixed Operating Costs.” In BizTech or pgs. 295-296 in the </a:t>
            </a:r>
            <a:r>
              <a:rPr lang="en-US" i="1" smtClean="0">
                <a:ea typeface="ＭＳ Ｐゴシック" pitchFamily="34" charset="-128"/>
              </a:rPr>
              <a:t>Business Plan Project (Student Activity Workbook)</a:t>
            </a:r>
            <a:r>
              <a:rPr lang="en-US" smtClean="0">
                <a:ea typeface="ＭＳ Ｐゴシック" pitchFamily="34" charset="-128"/>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a:lstStyle/>
          <a:p>
            <a:pPr>
              <a:lnSpc>
                <a:spcPct val="80000"/>
              </a:lnSpc>
            </a:pPr>
            <a:r>
              <a:rPr lang="en-US" b="1" u="sng" smtClean="0">
                <a:ea typeface="ＭＳ Ｐゴシック" pitchFamily="34" charset="-128"/>
              </a:rPr>
              <a:t>Student Notes</a:t>
            </a:r>
            <a:r>
              <a:rPr lang="en-US" b="1" smtClean="0">
                <a:ea typeface="ＭＳ Ｐゴシック" pitchFamily="34" charset="-128"/>
              </a:rPr>
              <a:t>:</a:t>
            </a:r>
          </a:p>
          <a:p>
            <a:pPr>
              <a:lnSpc>
                <a:spcPct val="80000"/>
              </a:lnSpc>
            </a:pPr>
            <a:r>
              <a:rPr lang="en-US" smtClean="0">
                <a:ea typeface="ＭＳ Ｐゴシック" pitchFamily="34" charset="-128"/>
              </a:rPr>
              <a:t> Time management is covered on pages 102-103.</a:t>
            </a:r>
          </a:p>
          <a:p>
            <a:pPr>
              <a:lnSpc>
                <a:spcPct val="80000"/>
              </a:lnSpc>
            </a:pPr>
            <a:r>
              <a:rPr lang="en-US" smtClean="0">
                <a:ea typeface="ＭＳ Ｐゴシック" pitchFamily="34" charset="-128"/>
              </a:rPr>
              <a:t> The amount of hours you can spend on your new business directly affects other important decision making (such as your yearly projected sales, selling price per unit, monthly break-even, etc.).</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Adding Your Data</a:t>
            </a:r>
          </a:p>
          <a:p>
            <a:pPr>
              <a:lnSpc>
                <a:spcPct val="80000"/>
              </a:lnSpc>
            </a:pPr>
            <a:r>
              <a:rPr lang="en-US" smtClean="0">
                <a:ea typeface="ＭＳ Ｐゴシック" pitchFamily="34" charset="-128"/>
              </a:rPr>
              <a:t> This Slide contains sample data only. To change your times: If you are using PowerPoint 2007 and 2010: Right-click on any of the bars in the chart and select Edit data. A spreadsheet appears containing the data used in the chart. Edit the data and close the spreadsheet. The bar chart will be changed. If you are using PowerPoint 2003: Right-click on the chart and select Chart Object/Edit data. Click the data sheet tab and edit your the data. When you close the spreadsheet, the bar chart will be changed </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Determining Your Capacity</a:t>
            </a:r>
          </a:p>
          <a:p>
            <a:pPr>
              <a:lnSpc>
                <a:spcPct val="80000"/>
              </a:lnSpc>
            </a:pPr>
            <a:r>
              <a:rPr lang="en-US" smtClean="0">
                <a:ea typeface="ＭＳ Ｐゴシック" pitchFamily="34" charset="-128"/>
              </a:rPr>
              <a:t> Once you have defined the number of hours you have to work at your new business each week, determine how much time you will spend managing the business, selling to customers, and building the product or providing the service. For example, imagine a retail manufacturer of T-shirts who plans to spend 10 hours a week work in on the business. If it takes 1 hour to make a T-shirt, only 10 T-shirts can be made per week. This assumes that all the allotted time is spent making shirts. You need to consider the time it takes to sell shirts as well as managing the business (keeping records, making flyers, shopping for supplies, etc.). Perhaps only 6 hours a week can be spent making T-shirts, with the rest of the time spent managing the business and selling shirts. Your capacity for the month would be 24 T-shirts.</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Increasing Your Capacity </a:t>
            </a:r>
          </a:p>
          <a:p>
            <a:pPr>
              <a:lnSpc>
                <a:spcPct val="80000"/>
              </a:lnSpc>
            </a:pPr>
            <a:r>
              <a:rPr lang="en-US" smtClean="0">
                <a:ea typeface="ＭＳ Ｐゴシック" pitchFamily="34" charset="-128"/>
              </a:rPr>
              <a:t> You can increase your capacity by working more hours at the business or by hiring people to do work that you would normally do (which, of course, increases your costs).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a:lstStyle/>
          <a:p>
            <a:pPr>
              <a:lnSpc>
                <a:spcPct val="80000"/>
              </a:lnSpc>
            </a:pPr>
            <a:r>
              <a:rPr lang="en-US" sz="900" b="1" u="sng" smtClean="0">
                <a:ea typeface="ＭＳ Ｐゴシック" pitchFamily="34" charset="-128"/>
              </a:rPr>
              <a:t>Student Notes:</a:t>
            </a:r>
          </a:p>
          <a:p>
            <a:pPr>
              <a:lnSpc>
                <a:spcPct val="80000"/>
              </a:lnSpc>
              <a:buFontTx/>
              <a:buChar char="•"/>
            </a:pPr>
            <a:r>
              <a:rPr lang="en-US" sz="900" smtClean="0">
                <a:ea typeface="ＭＳ Ｐゴシック" pitchFamily="34" charset="-128"/>
              </a:rPr>
              <a:t> Estimating sales is covered in Section 9.2 (pgs. 249-258).</a:t>
            </a:r>
          </a:p>
          <a:p>
            <a:pPr>
              <a:lnSpc>
                <a:spcPct val="80000"/>
              </a:lnSpc>
              <a:buFontTx/>
              <a:buChar char="•"/>
            </a:pPr>
            <a:r>
              <a:rPr lang="en-US" sz="900" smtClean="0">
                <a:ea typeface="ＭＳ Ｐゴシック" pitchFamily="34" charset="-128"/>
              </a:rPr>
              <a:t> Monthly sales projections are directly related to your capacity (discussed on Slide 16). </a:t>
            </a:r>
          </a:p>
          <a:p>
            <a:pPr>
              <a:lnSpc>
                <a:spcPct val="80000"/>
              </a:lnSpc>
              <a:buFontTx/>
              <a:buChar char="•"/>
            </a:pPr>
            <a:r>
              <a:rPr lang="en-US" sz="900" smtClean="0">
                <a:ea typeface="ＭＳ Ｐゴシック" pitchFamily="34" charset="-128"/>
              </a:rPr>
              <a:t> Your monthly sales projections will directly relate to the “Projected Yearly Income Statement” slide.</a:t>
            </a:r>
          </a:p>
          <a:p>
            <a:pPr>
              <a:lnSpc>
                <a:spcPct val="80000"/>
              </a:lnSpc>
              <a:buFontTx/>
              <a:buChar char="•"/>
            </a:pPr>
            <a:r>
              <a:rPr lang="en-US" sz="900" smtClean="0">
                <a:ea typeface="ＭＳ Ｐゴシック" pitchFamily="34" charset="-128"/>
              </a:rPr>
              <a:t> For the purpose of this slide show, show only the monthly sales projections for your first year.</a:t>
            </a:r>
          </a:p>
          <a:p>
            <a:pPr>
              <a:lnSpc>
                <a:spcPct val="80000"/>
              </a:lnSpc>
            </a:pPr>
            <a:endParaRPr lang="en-US" sz="900" i="1" smtClean="0">
              <a:ea typeface="ＭＳ Ｐゴシック" pitchFamily="34" charset="-128"/>
            </a:endParaRPr>
          </a:p>
          <a:p>
            <a:pPr>
              <a:lnSpc>
                <a:spcPct val="80000"/>
              </a:lnSpc>
            </a:pPr>
            <a:r>
              <a:rPr lang="en-US" sz="900" i="1" smtClean="0">
                <a:ea typeface="ＭＳ Ｐゴシック" pitchFamily="34" charset="-128"/>
              </a:rPr>
              <a:t>Business Plan Exercises</a:t>
            </a:r>
            <a:endParaRPr lang="en-US" sz="900" smtClean="0">
              <a:ea typeface="ＭＳ Ｐゴシック" pitchFamily="34" charset="-128"/>
            </a:endParaRPr>
          </a:p>
          <a:p>
            <a:pPr>
              <a:lnSpc>
                <a:spcPct val="80000"/>
              </a:lnSpc>
            </a:pPr>
            <a:r>
              <a:rPr lang="en-US" sz="900" smtClean="0">
                <a:ea typeface="ＭＳ Ｐゴシック" pitchFamily="34" charset="-128"/>
              </a:rPr>
              <a:t>This slide relates to the following business plan exercises:</a:t>
            </a:r>
            <a:endParaRPr lang="en-US" sz="900" i="1" smtClean="0">
              <a:ea typeface="ＭＳ Ｐゴシック" pitchFamily="34" charset="-128"/>
            </a:endParaRPr>
          </a:p>
          <a:p>
            <a:pPr>
              <a:lnSpc>
                <a:spcPct val="80000"/>
              </a:lnSpc>
              <a:buFontTx/>
              <a:buChar char="•"/>
            </a:pPr>
            <a:r>
              <a:rPr lang="en-US" sz="900" smtClean="0">
                <a:ea typeface="ＭＳ Ｐゴシック" pitchFamily="34" charset="-128"/>
              </a:rPr>
              <a:t> Section 9.2: “Sales Forecasting.” In BizTech or pg. 291-294 in the </a:t>
            </a:r>
            <a:r>
              <a:rPr lang="en-US" sz="900" i="1" smtClean="0">
                <a:ea typeface="ＭＳ Ｐゴシック" pitchFamily="34" charset="-128"/>
              </a:rPr>
              <a:t>Business Plan Project (Student Activity Workbook)</a:t>
            </a:r>
            <a:r>
              <a:rPr lang="en-US" sz="900" smtClean="0">
                <a:ea typeface="ＭＳ Ｐゴシック" pitchFamily="34" charset="-128"/>
              </a:rPr>
              <a:t>.</a:t>
            </a:r>
          </a:p>
          <a:p>
            <a:pPr>
              <a:lnSpc>
                <a:spcPct val="80000"/>
              </a:lnSpc>
            </a:pPr>
            <a:endParaRPr lang="en-US" sz="900" i="1" smtClean="0">
              <a:ea typeface="ＭＳ Ｐゴシック" pitchFamily="34" charset="-128"/>
            </a:endParaRPr>
          </a:p>
          <a:p>
            <a:pPr>
              <a:lnSpc>
                <a:spcPct val="80000"/>
              </a:lnSpc>
            </a:pPr>
            <a:r>
              <a:rPr lang="en-US" sz="900" i="1" smtClean="0">
                <a:ea typeface="ＭＳ Ｐゴシック" pitchFamily="34" charset="-128"/>
              </a:rPr>
              <a:t>Adding Your Sales Information</a:t>
            </a:r>
            <a:endParaRPr lang="en-US" sz="900" smtClean="0">
              <a:ea typeface="ＭＳ Ｐゴシック" pitchFamily="34" charset="-128"/>
            </a:endParaRPr>
          </a:p>
          <a:p>
            <a:pPr>
              <a:lnSpc>
                <a:spcPct val="80000"/>
              </a:lnSpc>
              <a:buFontTx/>
              <a:buChar char="•"/>
            </a:pPr>
            <a:r>
              <a:rPr lang="en-US" sz="900" smtClean="0">
                <a:ea typeface="ＭＳ Ｐゴシック" pitchFamily="34" charset="-128"/>
              </a:rPr>
              <a:t> This Slide contains sample data only. To change the “Units Sold” amounts on the graph,  right-click on the chart, choose Worksheet Object/Edit, and select the Sales Projections Data sheet. Click the Sales Chart tab when you are finished, then click anywhere outside the Sales Chart to return to your Slide.</a:t>
            </a:r>
          </a:p>
          <a:p>
            <a:pPr>
              <a:lnSpc>
                <a:spcPct val="80000"/>
              </a:lnSpc>
            </a:pPr>
            <a:endParaRPr lang="en-US" sz="900" smtClean="0">
              <a:ea typeface="ＭＳ Ｐゴシック" pitchFamily="34" charset="-128"/>
            </a:endParaRPr>
          </a:p>
          <a:p>
            <a:pPr>
              <a:lnSpc>
                <a:spcPct val="80000"/>
              </a:lnSpc>
            </a:pPr>
            <a:r>
              <a:rPr lang="en-US" sz="900" i="1" smtClean="0">
                <a:ea typeface="ＭＳ Ｐゴシック" pitchFamily="34" charset="-128"/>
              </a:rPr>
              <a:t>Multiple Products</a:t>
            </a:r>
            <a:endParaRPr lang="en-US" sz="900" smtClean="0">
              <a:ea typeface="ＭＳ Ｐゴシック" pitchFamily="34" charset="-128"/>
            </a:endParaRPr>
          </a:p>
          <a:p>
            <a:pPr>
              <a:lnSpc>
                <a:spcPct val="80000"/>
              </a:lnSpc>
              <a:buFontTx/>
              <a:buChar char="•"/>
            </a:pPr>
            <a:r>
              <a:rPr lang="en-US" sz="900" smtClean="0">
                <a:ea typeface="ＭＳ Ｐゴシック" pitchFamily="34" charset="-128"/>
              </a:rPr>
              <a:t> If you have multiple products, you could chart only your primary product or, if your products were comparably priced, you could add all your products sold in a month and chart that amount. If you are more skilled with Excel, and have only a few products, you could use a separate color to represent sales of each product. (But don’t forget to use a legend to identify the colors representing the various products.)</a:t>
            </a:r>
          </a:p>
          <a:p>
            <a:pPr>
              <a:lnSpc>
                <a:spcPct val="80000"/>
              </a:lnSpc>
            </a:pPr>
            <a:endParaRPr lang="en-US" sz="900" smtClean="0">
              <a:ea typeface="ＭＳ Ｐゴシック" pitchFamily="34" charset="-128"/>
            </a:endParaRPr>
          </a:p>
          <a:p>
            <a:pPr>
              <a:lnSpc>
                <a:spcPct val="80000"/>
              </a:lnSpc>
            </a:pPr>
            <a:r>
              <a:rPr lang="en-US" sz="900" i="1" smtClean="0">
                <a:ea typeface="ＭＳ Ｐゴシック" pitchFamily="34" charset="-128"/>
              </a:rPr>
              <a:t>Sales Assumptions</a:t>
            </a:r>
          </a:p>
          <a:p>
            <a:pPr>
              <a:lnSpc>
                <a:spcPct val="80000"/>
              </a:lnSpc>
            </a:pPr>
            <a:r>
              <a:rPr lang="en-US" sz="900" smtClean="0">
                <a:ea typeface="ＭＳ Ｐゴシック" pitchFamily="34" charset="-128"/>
              </a:rPr>
              <a:t>Along with your capacity (see Slide 16), keep these sales assumption in mind as you build your sales projections. You should explain them as you discuss your projections.</a:t>
            </a:r>
          </a:p>
          <a:p>
            <a:pPr>
              <a:lnSpc>
                <a:spcPct val="80000"/>
              </a:lnSpc>
              <a:buFontTx/>
              <a:buChar char="•"/>
            </a:pPr>
            <a:r>
              <a:rPr lang="en-US" sz="900" smtClean="0">
                <a:ea typeface="ＭＳ Ｐゴシック" pitchFamily="34" charset="-128"/>
              </a:rPr>
              <a:t> “Extent of Market Interest.” How interested is your target market in your product or service? Will it sell in a high or low volume. Why? Is it new and trendy? A high-end exclusive product likely to sell in low quantities? A low-cost mainstream product likely to sell in high quantities?</a:t>
            </a:r>
          </a:p>
          <a:p>
            <a:pPr>
              <a:lnSpc>
                <a:spcPct val="80000"/>
              </a:lnSpc>
              <a:buFontTx/>
              <a:buChar char="•"/>
            </a:pPr>
            <a:r>
              <a:rPr lang="en-US" sz="900" smtClean="0">
                <a:ea typeface="ＭＳ Ｐゴシック" pitchFamily="34" charset="-128"/>
              </a:rPr>
              <a:t> “Seasonality.” Are there times of the year when sales will be higher or lower than other times? When is the busiest time for you? The least busy?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pPr>
              <a:lnSpc>
                <a:spcPct val="90000"/>
              </a:lnSpc>
            </a:pPr>
            <a:r>
              <a:rPr lang="en-US" b="1" u="sng" dirty="0" smtClean="0">
                <a:ea typeface="ＭＳ Ｐゴシック" pitchFamily="34" charset="-128"/>
              </a:rPr>
              <a:t>Student Notes:</a:t>
            </a:r>
          </a:p>
          <a:p>
            <a:pPr>
              <a:lnSpc>
                <a:spcPct val="90000"/>
              </a:lnSpc>
              <a:buFontTx/>
              <a:buChar char="•"/>
            </a:pPr>
            <a:r>
              <a:rPr lang="en-US" dirty="0" smtClean="0">
                <a:ea typeface="ＭＳ Ｐゴシック" pitchFamily="34" charset="-128"/>
              </a:rPr>
              <a:t> Income statements are covered in Section 12.2 (pgs. 333-336).</a:t>
            </a:r>
          </a:p>
          <a:p>
            <a:pPr>
              <a:lnSpc>
                <a:spcPct val="90000"/>
              </a:lnSpc>
              <a:buFontTx/>
              <a:buChar char="•"/>
            </a:pPr>
            <a:r>
              <a:rPr lang="en-US" dirty="0" smtClean="0">
                <a:ea typeface="ＭＳ Ｐゴシック" pitchFamily="34" charset="-128"/>
              </a:rPr>
              <a:t> Your Monthly Fixed Expenses comes from the “Average Monthly Fixed Expenses” slide.</a:t>
            </a:r>
          </a:p>
          <a:p>
            <a:pPr>
              <a:lnSpc>
                <a:spcPct val="90000"/>
              </a:lnSpc>
            </a:pPr>
            <a:endParaRPr lang="en-US" dirty="0" smtClean="0">
              <a:ea typeface="ＭＳ Ｐゴシック" pitchFamily="34" charset="-128"/>
            </a:endParaRPr>
          </a:p>
          <a:p>
            <a:pPr>
              <a:lnSpc>
                <a:spcPct val="90000"/>
              </a:lnSpc>
            </a:pPr>
            <a:r>
              <a:rPr lang="en-US" i="1" dirty="0" smtClean="0">
                <a:ea typeface="ＭＳ Ｐゴシック" pitchFamily="34" charset="-128"/>
              </a:rPr>
              <a:t>Business Plan Exercises</a:t>
            </a:r>
          </a:p>
          <a:p>
            <a:pPr>
              <a:lnSpc>
                <a:spcPct val="90000"/>
              </a:lnSpc>
            </a:pPr>
            <a:r>
              <a:rPr lang="en-US" dirty="0" smtClean="0">
                <a:ea typeface="ＭＳ Ｐゴシック" pitchFamily="34" charset="-128"/>
              </a:rPr>
              <a:t>This slide relates to the following business plan exercises:</a:t>
            </a:r>
          </a:p>
          <a:p>
            <a:pPr>
              <a:lnSpc>
                <a:spcPct val="90000"/>
              </a:lnSpc>
              <a:buFontTx/>
              <a:buChar char="•"/>
            </a:pPr>
            <a:r>
              <a:rPr lang="en-US" dirty="0" smtClean="0">
                <a:ea typeface="ＭＳ Ｐゴシック" pitchFamily="34" charset="-128"/>
              </a:rPr>
              <a:t> Section 12.2: “Break-Even Analysis” and “Break-Even Point.” In </a:t>
            </a:r>
            <a:r>
              <a:rPr lang="en-US" dirty="0" err="1" smtClean="0">
                <a:ea typeface="ＭＳ Ｐゴシック" pitchFamily="34" charset="-128"/>
              </a:rPr>
              <a:t>BizTech</a:t>
            </a:r>
            <a:r>
              <a:rPr lang="en-US" dirty="0" smtClean="0">
                <a:ea typeface="ＭＳ Ｐゴシック" pitchFamily="34" charset="-128"/>
              </a:rPr>
              <a:t> or pg. 307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
        <p:nvSpPr>
          <p:cNvPr id="53252" name="Slide Number Placeholder 3"/>
          <p:cNvSpPr>
            <a:spLocks noGrp="1"/>
          </p:cNvSpPr>
          <p:nvPr>
            <p:ph type="sldNum" sz="quarter" idx="5"/>
          </p:nvPr>
        </p:nvSpPr>
        <p:spPr bwMode="auto">
          <a:noFill/>
          <a:ln>
            <a:miter lim="800000"/>
            <a:headEnd/>
            <a:tailEnd/>
          </a:ln>
        </p:spPr>
        <p:txBody>
          <a:bodyPr/>
          <a:lstStyle/>
          <a:p>
            <a:fld id="{0DC1958F-FFDB-4DF4-8AB9-BCDDCE8F8128}" type="slidenum">
              <a:rPr lang="en-US" smtClean="0">
                <a:latin typeface="Calibri" pitchFamily="34" charset="0"/>
              </a:rPr>
              <a:pPr/>
              <a:t>16</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p:txBody>
          <a:bodyPr>
            <a:normAutofit lnSpcReduction="10000"/>
          </a:bodyPr>
          <a:lstStyle/>
          <a:p>
            <a:pPr>
              <a:lnSpc>
                <a:spcPct val="80000"/>
              </a:lnSpc>
              <a:defRPr/>
            </a:pPr>
            <a:r>
              <a:rPr lang="en-US" b="1" u="sng" dirty="0" smtClean="0">
                <a:latin typeface="Arial" charset="0"/>
                <a:ea typeface="ＭＳ Ｐゴシック"/>
                <a:cs typeface="Arial" charset="0"/>
              </a:rPr>
              <a:t>Student Notes:</a:t>
            </a:r>
          </a:p>
          <a:p>
            <a:pPr>
              <a:lnSpc>
                <a:spcPct val="80000"/>
              </a:lnSpc>
              <a:buFontTx/>
              <a:buChar char="•"/>
              <a:defRPr/>
            </a:pPr>
            <a:r>
              <a:rPr lang="en-US" dirty="0" smtClean="0">
                <a:latin typeface="Arial" charset="0"/>
                <a:ea typeface="ＭＳ Ｐゴシック"/>
                <a:cs typeface="Arial" charset="0"/>
              </a:rPr>
              <a:t> Income statements are covered in Section 11.1 (pgs. 289-303).</a:t>
            </a:r>
          </a:p>
          <a:p>
            <a:pPr>
              <a:lnSpc>
                <a:spcPct val="80000"/>
              </a:lnSpc>
              <a:buFontTx/>
              <a:buChar char="•"/>
              <a:defRPr/>
            </a:pPr>
            <a:r>
              <a:rPr lang="en-US" dirty="0" smtClean="0">
                <a:latin typeface="Arial" charset="0"/>
                <a:ea typeface="ＭＳ Ｐゴシック"/>
                <a:cs typeface="Arial" charset="0"/>
              </a:rPr>
              <a:t> The “Monthly Sales Projections” slide relates directly to the number of units you plan to sell.</a:t>
            </a:r>
          </a:p>
          <a:p>
            <a:pPr>
              <a:lnSpc>
                <a:spcPct val="80000"/>
              </a:lnSpc>
              <a:buFontTx/>
              <a:buChar char="•"/>
              <a:defRPr/>
            </a:pPr>
            <a:r>
              <a:rPr lang="en-US" dirty="0" smtClean="0">
                <a:latin typeface="Arial" charset="0"/>
                <a:ea typeface="ＭＳ Ｐゴシック"/>
                <a:cs typeface="Arial" charset="0"/>
              </a:rPr>
              <a:t> Your Variable Expenses per Unit comes from the “Economics of One Unit” slide.</a:t>
            </a:r>
          </a:p>
          <a:p>
            <a:pPr>
              <a:lnSpc>
                <a:spcPct val="80000"/>
              </a:lnSpc>
              <a:buFontTx/>
              <a:buChar char="•"/>
              <a:defRPr/>
            </a:pPr>
            <a:r>
              <a:rPr lang="en-US" dirty="0" smtClean="0">
                <a:latin typeface="Arial" charset="0"/>
                <a:ea typeface="ＭＳ Ｐゴシック"/>
                <a:cs typeface="Arial" charset="0"/>
              </a:rPr>
              <a:t> Your Monthly Fixed Expenses comes from the “Average Monthly Fixed Expense” slide.</a:t>
            </a:r>
          </a:p>
          <a:p>
            <a:pPr>
              <a:lnSpc>
                <a:spcPct val="80000"/>
              </a:lnSpc>
              <a:buFontTx/>
              <a:buChar char="•"/>
              <a:defRPr/>
            </a:pPr>
            <a:r>
              <a:rPr lang="en-US" dirty="0" smtClean="0">
                <a:latin typeface="Arial" charset="0"/>
                <a:ea typeface="ＭＳ Ｐゴシック"/>
                <a:cs typeface="Arial" charset="0"/>
              </a:rPr>
              <a:t> For the purpose of this slide show, show only the monthly sales projections for your first year.</a:t>
            </a:r>
          </a:p>
          <a:p>
            <a:pPr>
              <a:lnSpc>
                <a:spcPct val="80000"/>
              </a:lnSpc>
              <a:defRPr/>
            </a:pPr>
            <a:endParaRPr lang="en-US" dirty="0" smtClean="0">
              <a:latin typeface="Arial" charset="0"/>
              <a:ea typeface="ＭＳ Ｐゴシック"/>
              <a:cs typeface="Arial" charset="0"/>
            </a:endParaRPr>
          </a:p>
          <a:p>
            <a:pPr>
              <a:lnSpc>
                <a:spcPct val="80000"/>
              </a:lnSpc>
              <a:defRPr/>
            </a:pPr>
            <a:r>
              <a:rPr lang="en-US" i="1" dirty="0" smtClean="0">
                <a:latin typeface="Arial" charset="0"/>
                <a:ea typeface="ＭＳ Ｐゴシック"/>
                <a:cs typeface="Arial" charset="0"/>
              </a:rPr>
              <a:t>Business Plan Exercises</a:t>
            </a:r>
            <a:endParaRPr lang="en-US" dirty="0" smtClean="0">
              <a:latin typeface="Arial" charset="0"/>
              <a:ea typeface="ＭＳ Ｐゴシック"/>
              <a:cs typeface="Arial" charset="0"/>
            </a:endParaRPr>
          </a:p>
          <a:p>
            <a:pPr>
              <a:lnSpc>
                <a:spcPct val="80000"/>
              </a:lnSpc>
              <a:defRPr/>
            </a:pPr>
            <a:r>
              <a:rPr lang="en-US" dirty="0" smtClean="0">
                <a:latin typeface="Arial" charset="0"/>
                <a:ea typeface="ＭＳ Ｐゴシック"/>
                <a:cs typeface="Arial" charset="0"/>
              </a:rPr>
              <a:t>This slide relates to the following business plan exercises:</a:t>
            </a:r>
            <a:endParaRPr lang="en-US" i="1" dirty="0" smtClean="0">
              <a:latin typeface="Arial" charset="0"/>
              <a:ea typeface="ＭＳ Ｐゴシック"/>
              <a:cs typeface="Arial" charset="0"/>
            </a:endParaRPr>
          </a:p>
          <a:p>
            <a:pPr>
              <a:lnSpc>
                <a:spcPct val="80000"/>
              </a:lnSpc>
              <a:buFontTx/>
              <a:buChar char="•"/>
              <a:defRPr/>
            </a:pPr>
            <a:r>
              <a:rPr lang="en-US" dirty="0" smtClean="0">
                <a:latin typeface="Arial" charset="0"/>
                <a:ea typeface="ＭＳ Ｐゴシック"/>
                <a:cs typeface="Arial" charset="0"/>
              </a:rPr>
              <a:t> Section 11.1: “Income Statements and Cash Flow.” In BizTech or pg. 299-303 in the </a:t>
            </a:r>
            <a:r>
              <a:rPr lang="en-US" i="1" dirty="0" smtClean="0">
                <a:latin typeface="Arial" charset="0"/>
                <a:ea typeface="ＭＳ Ｐゴシック"/>
                <a:cs typeface="Arial" charset="0"/>
              </a:rPr>
              <a:t>Business Plan Project (Student Activity Workbook)</a:t>
            </a:r>
            <a:r>
              <a:rPr lang="en-US" dirty="0" smtClean="0">
                <a:latin typeface="Arial" charset="0"/>
                <a:ea typeface="ＭＳ Ｐゴシック"/>
                <a:cs typeface="Arial" charset="0"/>
              </a:rPr>
              <a:t>.</a:t>
            </a:r>
          </a:p>
          <a:p>
            <a:pPr>
              <a:lnSpc>
                <a:spcPct val="80000"/>
              </a:lnSpc>
              <a:defRPr/>
            </a:pPr>
            <a:endParaRPr lang="en-US" i="1" dirty="0" smtClean="0">
              <a:latin typeface="Arial" charset="0"/>
              <a:ea typeface="ＭＳ Ｐゴシック"/>
              <a:cs typeface="Arial" charset="0"/>
            </a:endParaRPr>
          </a:p>
          <a:p>
            <a:pPr>
              <a:lnSpc>
                <a:spcPct val="80000"/>
              </a:lnSpc>
              <a:defRPr/>
            </a:pPr>
            <a:r>
              <a:rPr lang="en-US" i="1" dirty="0" smtClean="0">
                <a:latin typeface="Arial" charset="0"/>
                <a:ea typeface="ＭＳ Ｐゴシック"/>
                <a:cs typeface="Arial" charset="0"/>
              </a:rPr>
              <a:t>Multiple Products</a:t>
            </a:r>
            <a:endParaRPr lang="en-US" dirty="0" smtClean="0">
              <a:latin typeface="Arial" charset="0"/>
              <a:ea typeface="ＭＳ Ｐゴシック"/>
              <a:cs typeface="Arial" charset="0"/>
            </a:endParaRPr>
          </a:p>
          <a:p>
            <a:pPr>
              <a:lnSpc>
                <a:spcPct val="80000"/>
              </a:lnSpc>
              <a:buFontTx/>
              <a:buChar char="•"/>
              <a:defRPr/>
            </a:pPr>
            <a:r>
              <a:rPr lang="en-US" dirty="0" smtClean="0">
                <a:latin typeface="Arial" charset="0"/>
                <a:ea typeface="ＭＳ Ｐゴシック"/>
                <a:cs typeface="Arial" charset="0"/>
              </a:rPr>
              <a:t> If you have multiple products, project the sales of each product and add these together to obtain your total sales. Then multiply each product’s COGS by the number of units of that product you will sell, and add these all together for your Total COGS. </a:t>
            </a:r>
          </a:p>
          <a:p>
            <a:pPr>
              <a:lnSpc>
                <a:spcPct val="80000"/>
              </a:lnSpc>
              <a:defRPr/>
            </a:pPr>
            <a:r>
              <a:rPr lang="en-US" dirty="0" smtClean="0">
                <a:latin typeface="Arial" charset="0"/>
                <a:ea typeface="ＭＳ Ｐゴシック"/>
                <a:cs typeface="Arial" charset="0"/>
              </a:rPr>
              <a:t> </a:t>
            </a:r>
          </a:p>
          <a:p>
            <a:pPr>
              <a:lnSpc>
                <a:spcPct val="80000"/>
              </a:lnSpc>
              <a:defRPr/>
            </a:pPr>
            <a:r>
              <a:rPr lang="en-US" i="1" dirty="0" smtClean="0">
                <a:latin typeface="Arial" charset="0"/>
                <a:ea typeface="ＭＳ Ｐゴシック"/>
                <a:cs typeface="Arial" charset="0"/>
              </a:rPr>
              <a:t>If Your Net Profit is Huge</a:t>
            </a:r>
          </a:p>
          <a:p>
            <a:pPr>
              <a:lnSpc>
                <a:spcPct val="80000"/>
              </a:lnSpc>
              <a:buFontTx/>
              <a:buChar char="•"/>
              <a:defRPr/>
            </a:pPr>
            <a:r>
              <a:rPr lang="en-US" dirty="0" smtClean="0">
                <a:latin typeface="Arial" charset="0"/>
                <a:ea typeface="ＭＳ Ｐゴシック"/>
                <a:cs typeface="Arial" charset="0"/>
              </a:rPr>
              <a:t> Double-check your sales projections to make sure they are realistic.</a:t>
            </a:r>
          </a:p>
          <a:p>
            <a:pPr>
              <a:lnSpc>
                <a:spcPct val="80000"/>
              </a:lnSpc>
              <a:buFontTx/>
              <a:buChar char="•"/>
              <a:defRPr/>
            </a:pPr>
            <a:r>
              <a:rPr lang="en-US" dirty="0" smtClean="0">
                <a:latin typeface="Arial" charset="0"/>
                <a:ea typeface="ＭＳ Ｐゴシック"/>
                <a:cs typeface="Arial" charset="0"/>
              </a:rPr>
              <a:t> Add more costs into running the business (for example, rent to parents, paying a portion of the utilities, etc.)</a:t>
            </a:r>
          </a:p>
          <a:p>
            <a:pPr>
              <a:lnSpc>
                <a:spcPct val="80000"/>
              </a:lnSpc>
              <a:buFontTx/>
              <a:buChar char="•"/>
              <a:defRPr/>
            </a:pPr>
            <a:r>
              <a:rPr lang="en-US" dirty="0" smtClean="0">
                <a:latin typeface="Arial" charset="0"/>
                <a:ea typeface="ＭＳ Ｐゴシック"/>
                <a:cs typeface="Arial" charset="0"/>
              </a:rPr>
              <a:t> Consider additional costs that can enhance the business (monthly insurance fees, brochure development, Website hosting, etc.)</a:t>
            </a:r>
          </a:p>
          <a:p>
            <a:pPr>
              <a:lnSpc>
                <a:spcPct val="80000"/>
              </a:lnSpc>
              <a:defRPr/>
            </a:pPr>
            <a:r>
              <a:rPr lang="en-US" dirty="0" smtClean="0">
                <a:latin typeface="Arial" charset="0"/>
                <a:ea typeface="ＭＳ Ｐゴシック"/>
                <a:cs typeface="Arial" charset="0"/>
              </a:rPr>
              <a:t> </a:t>
            </a:r>
          </a:p>
          <a:p>
            <a:pPr>
              <a:lnSpc>
                <a:spcPct val="80000"/>
              </a:lnSpc>
              <a:defRPr/>
            </a:pPr>
            <a:r>
              <a:rPr lang="en-US" i="1" dirty="0" smtClean="0">
                <a:latin typeface="Arial" charset="0"/>
                <a:ea typeface="ＭＳ Ｐゴシック"/>
                <a:cs typeface="Arial" charset="0"/>
              </a:rPr>
              <a:t>Preparing Your Final Slide</a:t>
            </a:r>
            <a:endParaRPr lang="en-US" dirty="0" smtClean="0">
              <a:latin typeface="Arial" charset="0"/>
              <a:ea typeface="ＭＳ Ｐゴシック"/>
              <a:cs typeface="Arial" charset="0"/>
            </a:endParaRPr>
          </a:p>
          <a:p>
            <a:pPr>
              <a:lnSpc>
                <a:spcPct val="80000"/>
              </a:lnSpc>
              <a:defRPr/>
            </a:pPr>
            <a:r>
              <a:rPr lang="en-US" dirty="0" smtClean="0">
                <a:latin typeface="Arial" charset="0"/>
                <a:ea typeface="ＭＳ Ｐゴシック"/>
                <a:cs typeface="Arial" charset="0"/>
              </a:rPr>
              <a:t>Delete the first column showing the red row labels. Replace the red formulas with the appropriate calculation (make sure to change the font color to black).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a:lstStyle/>
          <a:p>
            <a:pPr>
              <a:lnSpc>
                <a:spcPct val="80000"/>
              </a:lnSpc>
            </a:pPr>
            <a:r>
              <a:rPr lang="en-US" sz="800" b="1" u="sng" smtClean="0">
                <a:ea typeface="ＭＳ Ｐゴシック" pitchFamily="34" charset="-128"/>
              </a:rPr>
              <a:t>Student Notes:</a:t>
            </a:r>
          </a:p>
          <a:p>
            <a:pPr>
              <a:lnSpc>
                <a:spcPct val="80000"/>
              </a:lnSpc>
              <a:buFontTx/>
              <a:buChar char="•"/>
            </a:pPr>
            <a:r>
              <a:rPr lang="en-US" sz="800" smtClean="0">
                <a:ea typeface="ＭＳ Ｐゴシック" pitchFamily="34" charset="-128"/>
              </a:rPr>
              <a:t> Start-up investment is covered in Section 13.1 (pgs. 347-353).</a:t>
            </a:r>
          </a:p>
          <a:p>
            <a:pPr>
              <a:lnSpc>
                <a:spcPct val="80000"/>
              </a:lnSpc>
              <a:buFontTx/>
              <a:buChar char="•"/>
            </a:pPr>
            <a:r>
              <a:rPr lang="en-US" sz="800" smtClean="0">
                <a:ea typeface="ＭＳ Ｐゴシック" pitchFamily="34" charset="-128"/>
              </a:rPr>
              <a:t> Monthly fixed expenses (used in calculating your Reserve for Fixed Expenses) comes from the “Average Monthly Fixed Expenses” slide.</a:t>
            </a:r>
          </a:p>
          <a:p>
            <a:pPr>
              <a:lnSpc>
                <a:spcPct val="80000"/>
              </a:lnSpc>
            </a:pPr>
            <a:endParaRPr lang="en-US" sz="800" smtClean="0">
              <a:ea typeface="ＭＳ Ｐゴシック" pitchFamily="34" charset="-128"/>
            </a:endParaRPr>
          </a:p>
          <a:p>
            <a:pPr>
              <a:lnSpc>
                <a:spcPct val="80000"/>
              </a:lnSpc>
            </a:pPr>
            <a:r>
              <a:rPr lang="en-US" sz="800" i="1" smtClean="0">
                <a:ea typeface="ＭＳ Ｐゴシック" pitchFamily="34" charset="-128"/>
              </a:rPr>
              <a:t>Business Plan Exercises</a:t>
            </a:r>
            <a:endParaRPr lang="en-US" sz="800" smtClean="0">
              <a:ea typeface="ＭＳ Ｐゴシック" pitchFamily="34" charset="-128"/>
            </a:endParaRPr>
          </a:p>
          <a:p>
            <a:pPr>
              <a:lnSpc>
                <a:spcPct val="80000"/>
              </a:lnSpc>
            </a:pPr>
            <a:r>
              <a:rPr lang="en-US" sz="800" smtClean="0">
                <a:ea typeface="ＭＳ Ｐゴシック" pitchFamily="34" charset="-128"/>
              </a:rPr>
              <a:t>This slide relates to the following business plan exercises:</a:t>
            </a:r>
            <a:endParaRPr lang="en-US" sz="800" i="1" smtClean="0">
              <a:ea typeface="ＭＳ Ｐゴシック" pitchFamily="34" charset="-128"/>
            </a:endParaRPr>
          </a:p>
          <a:p>
            <a:pPr>
              <a:lnSpc>
                <a:spcPct val="80000"/>
              </a:lnSpc>
              <a:buFontTx/>
              <a:buChar char="•"/>
            </a:pPr>
            <a:r>
              <a:rPr lang="en-US" sz="800" smtClean="0">
                <a:ea typeface="ＭＳ Ｐゴシック" pitchFamily="34" charset="-128"/>
              </a:rPr>
              <a:t> Section 13.1: “Start-Up Investment.” In BizTech or pgs. 308-309 in the </a:t>
            </a:r>
            <a:r>
              <a:rPr lang="en-US" sz="800" i="1" smtClean="0">
                <a:ea typeface="ＭＳ Ｐゴシック" pitchFamily="34" charset="-128"/>
              </a:rPr>
              <a:t>Business Plan Project (Student Activity Workbook)</a:t>
            </a:r>
            <a:r>
              <a:rPr lang="en-US" sz="800" smtClean="0">
                <a:ea typeface="ＭＳ Ｐゴシック" pitchFamily="34" charset="-128"/>
              </a:rPr>
              <a:t>.</a:t>
            </a:r>
          </a:p>
          <a:p>
            <a:pPr>
              <a:lnSpc>
                <a:spcPct val="80000"/>
              </a:lnSpc>
            </a:pPr>
            <a:endParaRPr lang="en-US" sz="800" i="1" smtClean="0">
              <a:ea typeface="ＭＳ Ｐゴシック" pitchFamily="34" charset="-128"/>
            </a:endParaRPr>
          </a:p>
          <a:p>
            <a:pPr>
              <a:lnSpc>
                <a:spcPct val="80000"/>
              </a:lnSpc>
            </a:pPr>
            <a:r>
              <a:rPr lang="en-US" sz="800" i="1" smtClean="0">
                <a:ea typeface="ＭＳ Ｐゴシック" pitchFamily="34" charset="-128"/>
              </a:rPr>
              <a:t>Start-Up Expenditures</a:t>
            </a:r>
          </a:p>
          <a:p>
            <a:pPr>
              <a:lnSpc>
                <a:spcPct val="80000"/>
              </a:lnSpc>
              <a:buFontTx/>
              <a:buChar char="•"/>
            </a:pPr>
            <a:r>
              <a:rPr lang="en-US" sz="800" smtClean="0">
                <a:ea typeface="ＭＳ Ｐゴシック" pitchFamily="34" charset="-128"/>
              </a:rPr>
              <a:t> It’s easy to underestimate the types of things you need to start a business. This can include: the initial inventory, your first run of marketing materials, initial office supplies, business registration fees, insurance fees, legal fees, copyright or trademark registration. Classes, certifications, licenses, etc. High start-up expenditures are a common barrier to starting many types of businesses. If you predict that you’ll be highly profitable, build in more start-up expenditures. This will make the business appear more realistic to judges or investors.</a:t>
            </a:r>
          </a:p>
          <a:p>
            <a:pPr>
              <a:lnSpc>
                <a:spcPct val="80000"/>
              </a:lnSpc>
            </a:pPr>
            <a:endParaRPr lang="en-US" sz="800" smtClean="0">
              <a:ea typeface="ＭＳ Ｐゴシック" pitchFamily="34" charset="-128"/>
            </a:endParaRPr>
          </a:p>
          <a:p>
            <a:pPr>
              <a:lnSpc>
                <a:spcPct val="80000"/>
              </a:lnSpc>
            </a:pPr>
            <a:r>
              <a:rPr lang="en-US" sz="800" i="1" smtClean="0">
                <a:ea typeface="ＭＳ Ｐゴシック" pitchFamily="34" charset="-128"/>
              </a:rPr>
              <a:t>Emergency Fund</a:t>
            </a:r>
            <a:endParaRPr lang="en-US" sz="800" smtClean="0">
              <a:ea typeface="ＭＳ Ｐゴシック" pitchFamily="34" charset="-128"/>
            </a:endParaRPr>
          </a:p>
          <a:p>
            <a:pPr>
              <a:lnSpc>
                <a:spcPct val="80000"/>
              </a:lnSpc>
              <a:buFontTx/>
              <a:buChar char="•"/>
            </a:pPr>
            <a:r>
              <a:rPr lang="en-US" sz="800" smtClean="0">
                <a:ea typeface="ＭＳ Ｐゴシック" pitchFamily="34" charset="-128"/>
              </a:rPr>
              <a:t> Experts say this should be half the amount of the Total Start-Up Expenditures.</a:t>
            </a:r>
          </a:p>
          <a:p>
            <a:pPr>
              <a:lnSpc>
                <a:spcPct val="80000"/>
              </a:lnSpc>
            </a:pPr>
            <a:r>
              <a:rPr lang="en-US" sz="800" smtClean="0">
                <a:ea typeface="ＭＳ Ｐゴシック" pitchFamily="34" charset="-128"/>
              </a:rPr>
              <a:t> </a:t>
            </a:r>
          </a:p>
          <a:p>
            <a:pPr>
              <a:lnSpc>
                <a:spcPct val="80000"/>
              </a:lnSpc>
            </a:pPr>
            <a:r>
              <a:rPr lang="en-US" sz="800" i="1" smtClean="0">
                <a:ea typeface="ＭＳ Ｐゴシック" pitchFamily="34" charset="-128"/>
              </a:rPr>
              <a:t>Reserve for Cash Reserves</a:t>
            </a:r>
            <a:endParaRPr lang="en-US" sz="800" smtClean="0">
              <a:ea typeface="ＭＳ Ｐゴシック" pitchFamily="34" charset="-128"/>
            </a:endParaRPr>
          </a:p>
          <a:p>
            <a:pPr>
              <a:lnSpc>
                <a:spcPct val="80000"/>
              </a:lnSpc>
              <a:buFontTx/>
              <a:buChar char="•"/>
            </a:pPr>
            <a:r>
              <a:rPr lang="en-US" sz="800" smtClean="0">
                <a:ea typeface="ＭＳ Ｐゴシック" pitchFamily="34" charset="-128"/>
              </a:rPr>
              <a:t> Experts say this should be enough to cover your fixed expenses for at least three months. So, to calculate your Average Monthly Fixed Expenses (from Slide 15) by 3.</a:t>
            </a:r>
          </a:p>
          <a:p>
            <a:pPr>
              <a:lnSpc>
                <a:spcPct val="80000"/>
              </a:lnSpc>
            </a:pPr>
            <a:r>
              <a:rPr lang="en-US" sz="800" smtClean="0">
                <a:ea typeface="ＭＳ Ｐゴシック" pitchFamily="34" charset="-128"/>
              </a:rPr>
              <a:t> </a:t>
            </a:r>
          </a:p>
          <a:p>
            <a:pPr>
              <a:lnSpc>
                <a:spcPct val="80000"/>
              </a:lnSpc>
            </a:pPr>
            <a:r>
              <a:rPr lang="en-US" sz="800" i="1" smtClean="0">
                <a:ea typeface="ＭＳ Ｐゴシック" pitchFamily="34" charset="-128"/>
              </a:rPr>
              <a:t>Valuing Your Time</a:t>
            </a:r>
          </a:p>
          <a:p>
            <a:pPr>
              <a:lnSpc>
                <a:spcPct val="80000"/>
              </a:lnSpc>
              <a:buFontTx/>
              <a:buChar char="•"/>
            </a:pPr>
            <a:r>
              <a:rPr lang="en-US" sz="800" smtClean="0">
                <a:ea typeface="ＭＳ Ｐゴシック" pitchFamily="34" charset="-128"/>
              </a:rPr>
              <a:t> Entrepreneurs should always place a value on their time. Estimate how much time you’ll spend planning and developing your business before you sell your first product or service. Multiply this by an hourly rate that you would get working at a job. This is the dollar amount of the time invested in starting your business. It’s your “sweat equity.” You can mention your sweat equity in you presentation as a way to indicate how passionate you are about the idea and its potential. However, it’s the price that an entrepreneur pays for launching a new venture. It would be unrealistic to seek compensation for your sweat equity. The success of your business will be your compensation! </a:t>
            </a:r>
          </a:p>
          <a:p>
            <a:pPr>
              <a:lnSpc>
                <a:spcPct val="80000"/>
              </a:lnSpc>
            </a:pPr>
            <a:endParaRPr lang="en-US" sz="800" i="1" smtClean="0">
              <a:ea typeface="ＭＳ Ｐゴシック" pitchFamily="34" charset="-128"/>
            </a:endParaRPr>
          </a:p>
          <a:p>
            <a:pPr>
              <a:lnSpc>
                <a:spcPct val="80000"/>
              </a:lnSpc>
            </a:pPr>
            <a:r>
              <a:rPr lang="en-US" sz="800" i="1" smtClean="0">
                <a:ea typeface="ＭＳ Ｐゴシック" pitchFamily="34" charset="-128"/>
              </a:rPr>
              <a:t>Preparing Your Final Slide</a:t>
            </a:r>
            <a:endParaRPr lang="en-US" sz="800" smtClean="0">
              <a:ea typeface="ＭＳ Ｐゴシック" pitchFamily="34" charset="-128"/>
            </a:endParaRPr>
          </a:p>
          <a:p>
            <a:pPr>
              <a:lnSpc>
                <a:spcPct val="80000"/>
              </a:lnSpc>
              <a:buFontTx/>
              <a:buChar char="•"/>
            </a:pPr>
            <a:r>
              <a:rPr lang="en-US" sz="800" smtClean="0">
                <a:ea typeface="ＭＳ Ｐゴシック" pitchFamily="34" charset="-128"/>
              </a:rPr>
              <a:t> Calculate your Total Start-Up Investment by adding A, B, and C. Make sure to show it with a dollar sign. Delete the red formula and the red letters from your final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ROI and ROS are covered in Section 12.1 (pgs. 321-331).</a:t>
            </a:r>
          </a:p>
          <a:p>
            <a:pPr>
              <a:lnSpc>
                <a:spcPct val="80000"/>
              </a:lnSpc>
              <a:buFontTx/>
              <a:buChar char="•"/>
            </a:pPr>
            <a:r>
              <a:rPr lang="en-US" dirty="0" smtClean="0">
                <a:ea typeface="ＭＳ Ｐゴシック" pitchFamily="34" charset="-128"/>
              </a:rPr>
              <a:t> The “Projected Yearly Income Statement” slide relates directly to these two ratios.</a:t>
            </a:r>
          </a:p>
          <a:p>
            <a:pPr>
              <a:lnSpc>
                <a:spcPct val="80000"/>
              </a:lnSpc>
              <a:buFontTx/>
              <a:buChar char="•"/>
            </a:pPr>
            <a:r>
              <a:rPr lang="en-US" dirty="0" smtClean="0">
                <a:ea typeface="ＭＳ Ｐゴシック" pitchFamily="34" charset="-128"/>
              </a:rPr>
              <a:t> The “Start-Up Investment” amount comes from the previous slide, “Start-Up Investment.”</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p>
          <a:p>
            <a:pPr>
              <a:lnSpc>
                <a:spcPct val="80000"/>
              </a:lnSpc>
              <a:buFontTx/>
              <a:buChar char="•"/>
            </a:pPr>
            <a:r>
              <a:rPr lang="en-US" dirty="0" smtClean="0">
                <a:ea typeface="ＭＳ Ｐゴシック" pitchFamily="34" charset="-128"/>
              </a:rPr>
              <a:t> Section 12.1: “Return on Sales (ROS)” and “Return on Investment (ROI).” In </a:t>
            </a:r>
            <a:r>
              <a:rPr lang="en-US" dirty="0" err="1" smtClean="0">
                <a:ea typeface="ＭＳ Ｐゴシック" pitchFamily="34" charset="-128"/>
              </a:rPr>
              <a:t>BizTech</a:t>
            </a:r>
            <a:r>
              <a:rPr lang="en-US" dirty="0" smtClean="0">
                <a:ea typeface="ＭＳ Ｐゴシック" pitchFamily="34" charset="-128"/>
              </a:rPr>
              <a:t> or pg. 306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ROS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Return on Sales enables you to communicate how efficiently you’re creating wealth. The “Dollar Equivalent” shows the amount of profit you earn for every dollar of sales. For example, a 30% ROS would mean that $0.30 of every dollar is profit. </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Preparing Your Final Slide</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In the red formulas, fill in the appropriate amounts for your business and change the font color of the red formula to black. (The top, black formula remains on your final slide so you will have a record of the formula you used to calculate your ROS and ROI.).</a:t>
            </a:r>
          </a:p>
        </p:txBody>
      </p:sp>
      <p:sp>
        <p:nvSpPr>
          <p:cNvPr id="56324" name="Slide Number Placeholder 3"/>
          <p:cNvSpPr>
            <a:spLocks noGrp="1"/>
          </p:cNvSpPr>
          <p:nvPr>
            <p:ph type="sldNum" sz="quarter" idx="5"/>
          </p:nvPr>
        </p:nvSpPr>
        <p:spPr bwMode="auto">
          <a:noFill/>
          <a:ln>
            <a:miter lim="800000"/>
            <a:headEnd/>
            <a:tailEnd/>
          </a:ln>
        </p:spPr>
        <p:txBody>
          <a:bodyPr/>
          <a:lstStyle/>
          <a:p>
            <a:fld id="{A43694EC-F33E-48DC-88DB-2D3D4EB68670}"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a:lstStyle/>
          <a:p>
            <a:pPr>
              <a:lnSpc>
                <a:spcPct val="90000"/>
              </a:lnSpc>
            </a:pPr>
            <a:r>
              <a:rPr lang="en-US" b="1" i="1" u="sng" dirty="0" smtClean="0">
                <a:ea typeface="ＭＳ Ｐゴシック" pitchFamily="34" charset="-128"/>
              </a:rPr>
              <a:t>Student Notes:</a:t>
            </a:r>
          </a:p>
          <a:p>
            <a:pPr>
              <a:lnSpc>
                <a:spcPct val="90000"/>
              </a:lnSpc>
              <a:buFontTx/>
              <a:buChar char="•"/>
            </a:pPr>
            <a:r>
              <a:rPr lang="en-US" dirty="0" smtClean="0">
                <a:ea typeface="ＭＳ Ｐゴシック" pitchFamily="34" charset="-128"/>
              </a:rPr>
              <a:t> Make sure your business’s name is clearly shown. Try to show it on one line, without squeezing. If you break your business name over a few lines, make sure to think about where you break the business name. </a:t>
            </a:r>
          </a:p>
          <a:p>
            <a:pPr>
              <a:lnSpc>
                <a:spcPct val="90000"/>
              </a:lnSpc>
              <a:buFontTx/>
              <a:buChar char="•"/>
            </a:pPr>
            <a:r>
              <a:rPr lang="en-US" dirty="0" smtClean="0">
                <a:ea typeface="ＭＳ Ｐゴシック" pitchFamily="34" charset="-128"/>
              </a:rPr>
              <a:t> </a:t>
            </a:r>
            <a:r>
              <a:rPr lang="en-US" i="1" dirty="0" smtClean="0">
                <a:ea typeface="ＭＳ Ｐゴシック" pitchFamily="34" charset="-128"/>
              </a:rPr>
              <a:t>Optional:</a:t>
            </a:r>
            <a:r>
              <a:rPr lang="en-US" dirty="0" smtClean="0">
                <a:ea typeface="ＭＳ Ｐゴシック" pitchFamily="34" charset="-128"/>
              </a:rPr>
              <a:t> Add a few words to describe the type of business if it isn’t obvious from the name. </a:t>
            </a:r>
            <a:r>
              <a:rPr lang="en-US" i="1" dirty="0" smtClean="0">
                <a:ea typeface="ＭＳ Ｐゴシック" pitchFamily="34" charset="-128"/>
              </a:rPr>
              <a:t>Example:</a:t>
            </a:r>
            <a:r>
              <a:rPr lang="en-US" dirty="0" smtClean="0">
                <a:ea typeface="ＭＳ Ｐゴシック" pitchFamily="34" charset="-128"/>
              </a:rPr>
              <a:t> If your business name is “Green Things” you could add “A Landscape Design Company.”</a:t>
            </a:r>
          </a:p>
          <a:p>
            <a:pPr>
              <a:lnSpc>
                <a:spcPct val="90000"/>
              </a:lnSpc>
              <a:buFontTx/>
              <a:buChar char="•"/>
            </a:pPr>
            <a:r>
              <a:rPr lang="en-US" dirty="0" smtClean="0">
                <a:ea typeface="ＭＳ Ｐゴシック" pitchFamily="34" charset="-128"/>
              </a:rPr>
              <a:t> If your business is a partnership or a corporation, you may need to list multiple entrepreneurs on this slide. </a:t>
            </a:r>
          </a:p>
          <a:p>
            <a:pPr>
              <a:lnSpc>
                <a:spcPct val="90000"/>
              </a:lnSpc>
              <a:buFontTx/>
              <a:buChar char="•"/>
            </a:pPr>
            <a:r>
              <a:rPr lang="en-US" dirty="0" smtClean="0">
                <a:ea typeface="ＭＳ Ｐゴシック" pitchFamily="34" charset="-128"/>
              </a:rPr>
              <a:t> As you work on your final presentation, feel free to change the font size, if you need to, when you are asked to fill in answers between brackets. Remember, you don't want to make the type too small. Your audience might have difficulty reading your presentations.</a:t>
            </a:r>
          </a:p>
          <a:p>
            <a:pPr>
              <a:lnSpc>
                <a:spcPct val="90000"/>
              </a:lnSpc>
              <a:buFontTx/>
              <a:buChar char="•"/>
            </a:pPr>
            <a:r>
              <a:rPr lang="en-US" dirty="0" smtClean="0">
                <a:ea typeface="ＭＳ Ｐゴシック" pitchFamily="34" charset="-128"/>
              </a:rPr>
              <a:t>  For your presentation you can delete all the notes on this template and replace them with notes that will help with your final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a:lstStyle/>
          <a:p>
            <a:pPr>
              <a:lnSpc>
                <a:spcPct val="90000"/>
              </a:lnSpc>
            </a:pPr>
            <a:r>
              <a:rPr lang="en-US" b="1" u="sng" smtClean="0">
                <a:ea typeface="ＭＳ Ｐゴシック" pitchFamily="34" charset="-128"/>
              </a:rPr>
              <a:t>Student Notes:</a:t>
            </a:r>
          </a:p>
          <a:p>
            <a:pPr>
              <a:lnSpc>
                <a:spcPct val="90000"/>
              </a:lnSpc>
              <a:buFontTx/>
              <a:buChar char="•"/>
            </a:pPr>
            <a:r>
              <a:rPr lang="en-US" smtClean="0">
                <a:ea typeface="ＭＳ Ｐゴシック" pitchFamily="34" charset="-128"/>
              </a:rPr>
              <a:t> Obtaining Financing is covered in Section 13.2 (pgs. 355-363).</a:t>
            </a:r>
          </a:p>
          <a:p>
            <a:pPr>
              <a:lnSpc>
                <a:spcPct val="90000"/>
              </a:lnSpc>
              <a:buFontTx/>
              <a:buChar char="•"/>
            </a:pPr>
            <a:r>
              <a:rPr lang="en-US" smtClean="0">
                <a:ea typeface="ＭＳ Ｐゴシック" pitchFamily="34" charset="-128"/>
              </a:rPr>
              <a:t> Total Start-Up Investment comes from the “Start-Up Investment” slide.</a:t>
            </a:r>
          </a:p>
          <a:p>
            <a:pPr>
              <a:lnSpc>
                <a:spcPct val="90000"/>
              </a:lnSpc>
              <a:buFontTx/>
              <a:buChar char="•"/>
            </a:pPr>
            <a:endParaRPr lang="en-US" smtClean="0">
              <a:ea typeface="ＭＳ Ｐゴシック" pitchFamily="34" charset="-128"/>
            </a:endParaRPr>
          </a:p>
          <a:p>
            <a:pPr>
              <a:lnSpc>
                <a:spcPct val="90000"/>
              </a:lnSpc>
            </a:pPr>
            <a:r>
              <a:rPr lang="en-US" i="1" smtClean="0">
                <a:ea typeface="ＭＳ Ｐゴシック" pitchFamily="34" charset="-128"/>
              </a:rPr>
              <a:t>Business Plan Exercises</a:t>
            </a:r>
            <a:endParaRPr lang="en-US" smtClean="0">
              <a:ea typeface="ＭＳ Ｐゴシック" pitchFamily="34" charset="-128"/>
            </a:endParaRPr>
          </a:p>
          <a:p>
            <a:pPr>
              <a:lnSpc>
                <a:spcPct val="9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a:lnSpc>
                <a:spcPct val="90000"/>
              </a:lnSpc>
              <a:buFontTx/>
              <a:buChar char="•"/>
            </a:pPr>
            <a:r>
              <a:rPr lang="en-US" smtClean="0">
                <a:ea typeface="ＭＳ Ｐゴシック" pitchFamily="34" charset="-128"/>
              </a:rPr>
              <a:t> Section 13.2: “Break-Even Analysis” and “Break-Even Point.” In BizTech or pgs. 310-314 in the </a:t>
            </a:r>
            <a:r>
              <a:rPr lang="en-US" i="1" smtClean="0">
                <a:ea typeface="ＭＳ Ｐゴシック" pitchFamily="34" charset="-128"/>
              </a:rPr>
              <a:t>Business Plan Project (Student Activity Workbook)</a:t>
            </a:r>
            <a:r>
              <a:rPr lang="en-US" smtClean="0">
                <a:ea typeface="ＭＳ Ｐゴシック" pitchFamily="34" charset="-128"/>
              </a:rPr>
              <a:t>.</a:t>
            </a:r>
          </a:p>
          <a:p>
            <a:pPr>
              <a:lnSpc>
                <a:spcPct val="90000"/>
              </a:lnSpc>
            </a:pPr>
            <a:endParaRPr lang="en-US" smtClean="0">
              <a:ea typeface="ＭＳ Ｐゴシック" pitchFamily="34" charset="-128"/>
            </a:endParaRPr>
          </a:p>
          <a:p>
            <a:pPr>
              <a:lnSpc>
                <a:spcPct val="90000"/>
              </a:lnSpc>
            </a:pPr>
            <a:r>
              <a:rPr lang="en-US" i="1" smtClean="0">
                <a:ea typeface="ＭＳ Ｐゴシック" pitchFamily="34" charset="-128"/>
              </a:rPr>
              <a:t>Obligations</a:t>
            </a:r>
          </a:p>
          <a:p>
            <a:pPr>
              <a:lnSpc>
                <a:spcPct val="90000"/>
              </a:lnSpc>
              <a:buFontTx/>
              <a:buChar char="•"/>
            </a:pPr>
            <a:r>
              <a:rPr lang="en-US" smtClean="0">
                <a:ea typeface="ＭＳ Ｐゴシック" pitchFamily="34" charset="-128"/>
              </a:rPr>
              <a:t> One thing to keep in mind when you consider financing strategies is what you obligation is to the person or business who provided your financing. A debt must be repaid in a fixed amount of time, in set payments, at a certain rate of interest, no matter whether the business is profitable. Equity is an exchange of capital for ownership in the business. Investors understand that the business may not be profitable, but if it is, they will be entitled to a percentage of the profit. Shareholders may also wish to share in the decision-making for the company.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Social responsibility and philanthropy are covered in Section 5.2 (pgs. 115-128).</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Be Creative</a:t>
            </a:r>
            <a:r>
              <a:rPr lang="en-US" dirty="0" smtClean="0">
                <a:ea typeface="ＭＳ Ｐゴシック" pitchFamily="34" charset="-128"/>
              </a:rPr>
              <a:t> </a:t>
            </a:r>
          </a:p>
          <a:p>
            <a:pPr>
              <a:lnSpc>
                <a:spcPct val="80000"/>
              </a:lnSpc>
              <a:buFontTx/>
              <a:buChar char="•"/>
            </a:pPr>
            <a:r>
              <a:rPr lang="en-US" dirty="0" smtClean="0">
                <a:ea typeface="ＭＳ Ｐゴシック" pitchFamily="34" charset="-128"/>
              </a:rPr>
              <a:t> Start-ups are usually strapped for cash. Be creative in your philanthropy. The effort should be in line with the business or your personal interests. Consider how much your time and talents are worth if they were donated to a particular cause. For example, 5 hours per month of tutoring at $20/hour is an “in-kind donation” of $1,200 a year.</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Assessments</a:t>
            </a:r>
          </a:p>
          <a:p>
            <a:pPr>
              <a:lnSpc>
                <a:spcPct val="80000"/>
              </a:lnSpc>
              <a:buFontTx/>
              <a:buChar char="•"/>
            </a:pPr>
            <a:r>
              <a:rPr lang="en-US" dirty="0" smtClean="0">
                <a:ea typeface="ＭＳ Ｐゴシック" pitchFamily="34" charset="-128"/>
              </a:rPr>
              <a:t> Section 5.1: “Ethical Business Behavior.” In </a:t>
            </a:r>
            <a:r>
              <a:rPr lang="en-US" dirty="0" err="1" smtClean="0">
                <a:ea typeface="ＭＳ Ｐゴシック" pitchFamily="34" charset="-128"/>
              </a:rPr>
              <a:t>BizTech</a:t>
            </a:r>
            <a:r>
              <a:rPr lang="en-US" dirty="0" smtClean="0">
                <a:ea typeface="ＭＳ Ｐゴシック" pitchFamily="34" charset="-128"/>
              </a:rPr>
              <a:t> or pgs. 255-257 in the </a:t>
            </a:r>
            <a:r>
              <a:rPr lang="en-US" i="1" dirty="0" smtClean="0">
                <a:ea typeface="ＭＳ Ｐゴシック" pitchFamily="34" charset="-128"/>
              </a:rPr>
              <a:t>Business Plan Project (Student Activity Workbook)</a:t>
            </a:r>
            <a:r>
              <a:rPr lang="en-US" dirty="0" smtClean="0">
                <a:ea typeface="ＭＳ Ｐゴシック" pitchFamily="34" charset="-128"/>
              </a:rPr>
              <a:t>. </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5.2: “Socially Responsible Business &amp; Philanthropy.” In </a:t>
            </a:r>
            <a:r>
              <a:rPr lang="en-US" dirty="0" err="1" smtClean="0">
                <a:ea typeface="ＭＳ Ｐゴシック" pitchFamily="34" charset="-128"/>
              </a:rPr>
              <a:t>BizTech</a:t>
            </a:r>
            <a:r>
              <a:rPr lang="en-US" dirty="0" smtClean="0">
                <a:ea typeface="ＭＳ Ｐゴシック" pitchFamily="34" charset="-128"/>
              </a:rPr>
              <a:t> or pgs. 258-260 in the </a:t>
            </a:r>
            <a:r>
              <a:rPr lang="en-US" i="1" dirty="0" smtClean="0">
                <a:ea typeface="ＭＳ Ｐゴシック" pitchFamily="34" charset="-128"/>
              </a:rPr>
              <a:t>Business Plan Project (Student Activity Workbook)</a:t>
            </a:r>
            <a:r>
              <a:rPr lang="en-US" dirty="0" smtClean="0">
                <a:ea typeface="ＭＳ Ｐゴシック" pitchFamily="34" charset="-128"/>
              </a:rPr>
              <a:t>. </a:t>
            </a:r>
            <a:endParaRPr lang="en-US" i="1" dirty="0" smtClean="0">
              <a:ea typeface="ＭＳ Ｐゴシック" pitchFamily="34" charset="-128"/>
            </a:endParaRP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5.2: “Social Responsibility.” In </a:t>
            </a:r>
            <a:r>
              <a:rPr lang="en-US" dirty="0" err="1" smtClean="0">
                <a:ea typeface="ＭＳ Ｐゴシック" pitchFamily="34" charset="-128"/>
              </a:rPr>
              <a:t>BizTech</a:t>
            </a:r>
            <a:r>
              <a:rPr lang="en-US" dirty="0" smtClean="0">
                <a:ea typeface="ＭＳ Ｐゴシック" pitchFamily="34" charset="-128"/>
              </a:rPr>
              <a:t> or pg. 261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a:lstStyle/>
          <a:p>
            <a:pPr>
              <a:lnSpc>
                <a:spcPct val="90000"/>
              </a:lnSpc>
            </a:pPr>
            <a:r>
              <a:rPr lang="en-US" b="1" u="sng" dirty="0" smtClean="0">
                <a:ea typeface="ＭＳ Ｐゴシック" pitchFamily="34" charset="-128"/>
              </a:rPr>
              <a:t>Student Notes:</a:t>
            </a:r>
          </a:p>
          <a:p>
            <a:pPr>
              <a:lnSpc>
                <a:spcPct val="90000"/>
              </a:lnSpc>
              <a:buFontTx/>
              <a:buChar char="•"/>
            </a:pPr>
            <a:r>
              <a:rPr lang="en-US" dirty="0" smtClean="0">
                <a:ea typeface="ＭＳ Ｐゴシック" pitchFamily="34" charset="-128"/>
              </a:rPr>
              <a:t> Goal setting is covered in a special section on pages 132-133.</a:t>
            </a:r>
          </a:p>
          <a:p>
            <a:pPr>
              <a:lnSpc>
                <a:spcPct val="90000"/>
              </a:lnSpc>
              <a:buFontTx/>
              <a:buChar char="•"/>
            </a:pPr>
            <a:r>
              <a:rPr lang="en-US" dirty="0" smtClean="0">
                <a:ea typeface="ＭＳ Ｐゴシック" pitchFamily="34" charset="-128"/>
              </a:rPr>
              <a:t> Planning for business growth is covered in Section 21.1 (pgs. 559-566).</a:t>
            </a:r>
          </a:p>
          <a:p>
            <a:pPr>
              <a:lnSpc>
                <a:spcPct val="90000"/>
              </a:lnSpc>
              <a:buFontTx/>
              <a:buChar char="•"/>
            </a:pPr>
            <a:r>
              <a:rPr lang="en-US" dirty="0" smtClean="0">
                <a:ea typeface="ＭＳ Ｐゴシック" pitchFamily="34" charset="-128"/>
              </a:rPr>
              <a:t> The challenges of growth are covered in Section 21.2 (pgs. 567-570).</a:t>
            </a:r>
          </a:p>
          <a:p>
            <a:pPr>
              <a:lnSpc>
                <a:spcPct val="90000"/>
              </a:lnSpc>
              <a:buFontTx/>
              <a:buChar char="•"/>
            </a:pPr>
            <a:r>
              <a:rPr lang="en-US" dirty="0" smtClean="0">
                <a:ea typeface="ＭＳ Ｐゴシック" pitchFamily="34" charset="-128"/>
              </a:rPr>
              <a:t> Exit strategies are covered in Section 22.2 (pgs. 587-598).</a:t>
            </a:r>
          </a:p>
          <a:p>
            <a:pPr>
              <a:lnSpc>
                <a:spcPct val="90000"/>
              </a:lnSpc>
            </a:pPr>
            <a:endParaRPr lang="en-US" dirty="0" smtClean="0">
              <a:ea typeface="ＭＳ Ｐゴシック" pitchFamily="34" charset="-128"/>
            </a:endParaRPr>
          </a:p>
          <a:p>
            <a:pPr>
              <a:lnSpc>
                <a:spcPct val="90000"/>
              </a:lnSpc>
            </a:pPr>
            <a:r>
              <a:rPr lang="en-US" i="1" dirty="0" smtClean="0">
                <a:ea typeface="ＭＳ Ｐゴシック" pitchFamily="34" charset="-128"/>
              </a:rPr>
              <a:t>Short-Term Vs. Long-Term</a:t>
            </a:r>
          </a:p>
          <a:p>
            <a:pPr>
              <a:lnSpc>
                <a:spcPct val="90000"/>
              </a:lnSpc>
              <a:buFontTx/>
              <a:buChar char="•"/>
            </a:pPr>
            <a:r>
              <a:rPr lang="en-US" dirty="0" smtClean="0">
                <a:ea typeface="ＭＳ Ｐゴシック" pitchFamily="34" charset="-128"/>
              </a:rPr>
              <a:t> Short-term goals are those goals that you set for the next one or two years. Long-term goals can focus on goals that range from 3 years or longer. Remember to relate your goals to your business idea. Make sure you take the steps you to take to meet your long-term goals (certificates, permits, licenses, etc.)</a:t>
            </a:r>
          </a:p>
          <a:p>
            <a:pPr>
              <a:lnSpc>
                <a:spcPct val="90000"/>
              </a:lnSpc>
            </a:pPr>
            <a:endParaRPr lang="en-US" dirty="0" smtClean="0">
              <a:ea typeface="ＭＳ Ｐゴシック" pitchFamily="34" charset="-128"/>
            </a:endParaRPr>
          </a:p>
          <a:p>
            <a:pPr>
              <a:lnSpc>
                <a:spcPct val="9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9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90000"/>
              </a:lnSpc>
              <a:buFontTx/>
              <a:buChar char="•"/>
            </a:pPr>
            <a:r>
              <a:rPr lang="en-US" dirty="0" smtClean="0">
                <a:ea typeface="ＭＳ Ｐゴシック" pitchFamily="34" charset="-128"/>
              </a:rPr>
              <a:t> Section 21.1: “Planning for Business Growth.” In </a:t>
            </a:r>
            <a:r>
              <a:rPr lang="en-US" dirty="0" err="1" smtClean="0">
                <a:ea typeface="ＭＳ Ｐゴシック" pitchFamily="34" charset="-128"/>
              </a:rPr>
              <a:t>BizTech</a:t>
            </a:r>
            <a:r>
              <a:rPr lang="en-US" dirty="0" smtClean="0">
                <a:ea typeface="ＭＳ Ｐゴシック" pitchFamily="34" charset="-128"/>
              </a:rPr>
              <a:t> or pgs. 351–352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90000"/>
              </a:lnSpc>
              <a:buFontTx/>
              <a:buChar char="•"/>
            </a:pPr>
            <a:r>
              <a:rPr lang="en-US" dirty="0" smtClean="0">
                <a:ea typeface="ＭＳ Ｐゴシック" pitchFamily="34" charset="-128"/>
              </a:rPr>
              <a:t> Section 21.2: “Challenges of Growth.” In </a:t>
            </a:r>
            <a:r>
              <a:rPr lang="en-US" dirty="0" err="1" smtClean="0">
                <a:ea typeface="ＭＳ Ｐゴシック" pitchFamily="34" charset="-128"/>
              </a:rPr>
              <a:t>BizTech</a:t>
            </a:r>
            <a:r>
              <a:rPr lang="en-US" dirty="0" smtClean="0">
                <a:ea typeface="ＭＳ Ｐゴシック" pitchFamily="34" charset="-128"/>
              </a:rPr>
              <a:t> or pgs. 353–355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90000"/>
              </a:lnSpc>
              <a:buFontTx/>
              <a:buChar char="•"/>
            </a:pPr>
            <a:r>
              <a:rPr lang="en-US" dirty="0" smtClean="0">
                <a:ea typeface="ＭＳ Ｐゴシック" pitchFamily="34" charset="-128"/>
              </a:rPr>
              <a:t> Section 22.1: “Franchising &amp; Licensing.”” In </a:t>
            </a:r>
            <a:r>
              <a:rPr lang="en-US" dirty="0" err="1" smtClean="0">
                <a:ea typeface="ＭＳ Ｐゴシック" pitchFamily="34" charset="-128"/>
              </a:rPr>
              <a:t>BizTech</a:t>
            </a:r>
            <a:r>
              <a:rPr lang="en-US" dirty="0" smtClean="0">
                <a:ea typeface="ＭＳ Ｐゴシック" pitchFamily="34" charset="-128"/>
              </a:rPr>
              <a:t> or pg. 356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90000"/>
              </a:lnSpc>
              <a:buFontTx/>
              <a:buChar char="•"/>
            </a:pPr>
            <a:r>
              <a:rPr lang="en-US" dirty="0" smtClean="0">
                <a:ea typeface="ＭＳ Ｐゴシック" pitchFamily="34" charset="-128"/>
              </a:rPr>
              <a:t> Section 22.2: “Exit Strategies.” In </a:t>
            </a:r>
            <a:r>
              <a:rPr lang="en-US" dirty="0" err="1" smtClean="0">
                <a:ea typeface="ＭＳ Ｐゴシック" pitchFamily="34" charset="-128"/>
              </a:rPr>
              <a:t>BizTech</a:t>
            </a:r>
            <a:r>
              <a:rPr lang="en-US" dirty="0" smtClean="0">
                <a:ea typeface="ＭＳ Ｐゴシック" pitchFamily="34" charset="-128"/>
              </a:rPr>
              <a:t> or pgs. 357–362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a:lstStyle/>
          <a:p>
            <a:r>
              <a:rPr lang="en-US" b="1" u="sng" smtClean="0">
                <a:ea typeface="ＭＳ Ｐゴシック" pitchFamily="34" charset="-128"/>
              </a:rPr>
              <a:t>Student Notes:</a:t>
            </a:r>
          </a:p>
          <a:p>
            <a:pPr>
              <a:buFontTx/>
              <a:buChar char="•"/>
            </a:pPr>
            <a:r>
              <a:rPr lang="en-US" smtClean="0">
                <a:ea typeface="ＭＳ Ｐゴシック" pitchFamily="34" charset="-128"/>
              </a:rPr>
              <a:t> Remember to thank your audience.</a:t>
            </a:r>
          </a:p>
          <a:p>
            <a:pPr>
              <a:buFontTx/>
              <a:buChar char="•"/>
            </a:pPr>
            <a:r>
              <a:rPr lang="en-US" smtClean="0">
                <a:ea typeface="ＭＳ Ｐゴシック" pitchFamily="34" charset="-128"/>
              </a:rPr>
              <a:t> This is your last chance to remind the audience of your company’s slogan and its name. Say them slowly. Don’t rush through your closing screen.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a:lstStyle/>
          <a:p>
            <a:pPr>
              <a:lnSpc>
                <a:spcPct val="80000"/>
              </a:lnSpc>
            </a:pPr>
            <a:r>
              <a:rPr lang="en-US" b="1" i="1" u="sng" smtClean="0">
                <a:ea typeface="ＭＳ Ｐゴシック" pitchFamily="34" charset="-128"/>
              </a:rPr>
              <a:t>Student Notes:</a:t>
            </a:r>
          </a:p>
          <a:p>
            <a:pPr>
              <a:lnSpc>
                <a:spcPct val="80000"/>
              </a:lnSpc>
              <a:buFontTx/>
              <a:buChar char="•"/>
            </a:pPr>
            <a:r>
              <a:rPr lang="en-US" smtClean="0">
                <a:ea typeface="ＭＳ Ｐゴシック" pitchFamily="34" charset="-128"/>
              </a:rPr>
              <a:t> Sometimes judges (or investors) don’t know exactly what you are selling. You have the opportunity in this slide to present your product or service in a clear and compelling way. Sell it! You can show sample products, your brochures, portfolios, or flyers. You need to articulate the unique features of your product or service and how it will benefit your customers. It’s show time during this slide!</a:t>
            </a:r>
          </a:p>
          <a:p>
            <a:pPr>
              <a:lnSpc>
                <a:spcPct val="80000"/>
              </a:lnSpc>
              <a:buFontTx/>
              <a:buChar char="•"/>
            </a:pPr>
            <a:r>
              <a:rPr lang="en-US" smtClean="0">
                <a:ea typeface="ＭＳ Ｐゴシック" pitchFamily="34" charset="-128"/>
              </a:rPr>
              <a:t> Mission statements are covered on pg. 194.</a:t>
            </a:r>
          </a:p>
          <a:p>
            <a:pPr>
              <a:lnSpc>
                <a:spcPct val="80000"/>
              </a:lnSpc>
              <a:buFontTx/>
              <a:buChar char="•"/>
            </a:pPr>
            <a:r>
              <a:rPr lang="en-US" smtClean="0">
                <a:ea typeface="ＭＳ Ｐゴシック" pitchFamily="34" charset="-128"/>
              </a:rPr>
              <a:t> Recognizing business opportunities is covered on pgs. 147-160</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Business Plan Exercises</a:t>
            </a:r>
          </a:p>
          <a:p>
            <a:pPr>
              <a:lnSpc>
                <a:spcPct val="80000"/>
              </a:lnSpc>
            </a:pPr>
            <a:r>
              <a:rPr lang="en-US" smtClean="0">
                <a:ea typeface="ＭＳ Ｐゴシック" pitchFamily="34" charset="-128"/>
              </a:rPr>
              <a:t>This slide relates to the following business plan exercises: </a:t>
            </a:r>
          </a:p>
          <a:p>
            <a:pPr>
              <a:lnSpc>
                <a:spcPct val="80000"/>
              </a:lnSpc>
              <a:buFontTx/>
              <a:buChar char="•"/>
            </a:pPr>
            <a:r>
              <a:rPr lang="en-US" smtClean="0">
                <a:ea typeface="ＭＳ Ｐゴシック" pitchFamily="34" charset="-128"/>
              </a:rPr>
              <a:t> Section 4.1: “Business Communications.” In BizTech or pg. 251 in the </a:t>
            </a:r>
            <a:r>
              <a:rPr lang="en-US" i="1" smtClean="0">
                <a:ea typeface="ＭＳ Ｐゴシック" pitchFamily="34" charset="-128"/>
              </a:rPr>
              <a:t>Business Plan Project (Student Activity Workbook)</a:t>
            </a:r>
            <a:r>
              <a:rPr lang="en-US" smtClean="0">
                <a:ea typeface="ＭＳ Ｐゴシック" pitchFamily="34" charset="-128"/>
              </a:rPr>
              <a:t>. Helps you develop a motto, slogan, or mission and your business card.</a:t>
            </a:r>
          </a:p>
          <a:p>
            <a:pPr>
              <a:lnSpc>
                <a:spcPct val="80000"/>
              </a:lnSpc>
              <a:buFontTx/>
              <a:buChar char="•"/>
            </a:pPr>
            <a:r>
              <a:rPr lang="en-US" smtClean="0">
                <a:ea typeface="ＭＳ Ｐゴシック" pitchFamily="34" charset="-128"/>
              </a:rPr>
              <a:t> If you are using the </a:t>
            </a:r>
            <a:r>
              <a:rPr lang="en-US" i="1" smtClean="0">
                <a:ea typeface="ＭＳ Ｐゴシック" pitchFamily="34" charset="-128"/>
              </a:rPr>
              <a:t>Business Plan Project</a:t>
            </a:r>
            <a:r>
              <a:rPr lang="en-US" smtClean="0">
                <a:ea typeface="ＭＳ Ｐゴシック" pitchFamily="34" charset="-128"/>
              </a:rPr>
              <a:t> (in the </a:t>
            </a:r>
            <a:r>
              <a:rPr lang="en-US" i="1" smtClean="0">
                <a:ea typeface="ＭＳ Ｐゴシック" pitchFamily="34" charset="-128"/>
              </a:rPr>
              <a:t>Student Activity Workbook</a:t>
            </a:r>
            <a:r>
              <a:rPr lang="en-US" smtClean="0">
                <a:ea typeface="ＭＳ Ｐゴシック" pitchFamily="34" charset="-128"/>
              </a:rPr>
              <a:t>), do the exercise on pg. 264, “Begin Filling in Your Business Plan.”</a:t>
            </a:r>
          </a:p>
          <a:p>
            <a:pPr>
              <a:lnSpc>
                <a:spcPct val="80000"/>
              </a:lnSpc>
              <a:buFontTx/>
              <a:buChar char="•"/>
            </a:pPr>
            <a:r>
              <a:rPr lang="en-US" smtClean="0">
                <a:ea typeface="ＭＳ Ｐゴシック" pitchFamily="34" charset="-128"/>
              </a:rPr>
              <a:t> Section 6.2: “Business Opportunity.” In BizTech or pgs. 265-266 in the </a:t>
            </a:r>
            <a:r>
              <a:rPr lang="en-US" i="1" smtClean="0">
                <a:ea typeface="ＭＳ Ｐゴシック" pitchFamily="34" charset="-128"/>
              </a:rPr>
              <a:t>Business Plan Project (Student Activity Workbook)</a:t>
            </a:r>
            <a:r>
              <a:rPr lang="en-US" smtClean="0">
                <a:ea typeface="ＭＳ Ｐゴシック" pitchFamily="34" charset="-128"/>
              </a:rPr>
              <a:t>. Leads you through a SWOT analysis of your business opportunity.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a:lnSpc>
                <a:spcPct val="80000"/>
              </a:lnSpc>
            </a:pPr>
            <a:r>
              <a:rPr lang="en-US" b="1" i="1" u="sng" smtClean="0">
                <a:ea typeface="ＭＳ Ｐゴシック" pitchFamily="34" charset="-128"/>
              </a:rPr>
              <a:t>Student Notes:</a:t>
            </a:r>
          </a:p>
          <a:p>
            <a:pPr>
              <a:lnSpc>
                <a:spcPct val="80000"/>
              </a:lnSpc>
            </a:pPr>
            <a:r>
              <a:rPr lang="en-US" i="1" smtClean="0">
                <a:ea typeface="ＭＳ Ｐゴシック" pitchFamily="34" charset="-128"/>
              </a:rPr>
              <a:t>Types of Business</a:t>
            </a:r>
          </a:p>
          <a:p>
            <a:pPr>
              <a:lnSpc>
                <a:spcPct val="80000"/>
              </a:lnSpc>
              <a:buFontTx/>
              <a:buChar char="•"/>
            </a:pPr>
            <a:r>
              <a:rPr lang="en-US" smtClean="0">
                <a:ea typeface="ＭＳ Ｐゴシック" pitchFamily="34" charset="-128"/>
              </a:rPr>
              <a:t> Your business might be a combination of two types of business or more. For example, if your business makes baskets,  it would be considered a manufacturing business. If you also sell directly to consumers, you would be a retail company as well. And, if you offer lower prices for bulk orders to a local store, you also operate as a wholesale business. So you would be a retail-wholesale-manufacturer. (Covered in Section 3.1, pgs. 51-55.)</a:t>
            </a:r>
          </a:p>
          <a:p>
            <a:pPr>
              <a:lnSpc>
                <a:spcPct val="80000"/>
              </a:lnSpc>
              <a:buFontTx/>
              <a:buChar char="•"/>
            </a:pPr>
            <a:r>
              <a:rPr lang="en-US" smtClean="0">
                <a:ea typeface="ＭＳ Ｐゴシック" pitchFamily="34" charset="-128"/>
              </a:rPr>
              <a:t> Most student businesses are either a sole proprietorship or a partnership. (Covered in Section 3.2, pgs. 56-65.)</a:t>
            </a:r>
          </a:p>
          <a:p>
            <a:pPr>
              <a:lnSpc>
                <a:spcPct val="80000"/>
              </a:lnSpc>
              <a:buFontTx/>
              <a:buChar char="•"/>
            </a:pPr>
            <a:r>
              <a:rPr lang="en-US" smtClean="0">
                <a:ea typeface="ＭＳ Ｐゴシック" pitchFamily="34" charset="-128"/>
              </a:rPr>
              <a:t> The type of business you choose will affect the Economics of One Unit (Slide 14) and the Projected Annual Income Statement (Slide 19).</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Assessments</a:t>
            </a:r>
          </a:p>
          <a:p>
            <a:pPr>
              <a:lnSpc>
                <a:spcPct val="80000"/>
              </a:lnSpc>
            </a:pPr>
            <a:r>
              <a:rPr lang="en-US" smtClean="0">
                <a:ea typeface="ＭＳ Ｐゴシック" pitchFamily="34" charset="-128"/>
              </a:rPr>
              <a:t>You can complete these self assessments (either in BizTech or the </a:t>
            </a:r>
            <a:r>
              <a:rPr lang="en-US" i="1" smtClean="0">
                <a:ea typeface="ＭＳ Ｐゴシック" pitchFamily="34" charset="-128"/>
              </a:rPr>
              <a:t>Business Plan Project</a:t>
            </a:r>
            <a:r>
              <a:rPr lang="en-US" smtClean="0">
                <a:ea typeface="ＭＳ Ｐゴシック" pitchFamily="34" charset="-128"/>
              </a:rPr>
              <a:t> in your </a:t>
            </a:r>
            <a:r>
              <a:rPr lang="en-US" i="1" smtClean="0">
                <a:ea typeface="ＭＳ Ｐゴシック" pitchFamily="34" charset="-128"/>
              </a:rPr>
              <a:t>Student Activity Workbook ) </a:t>
            </a:r>
            <a:r>
              <a:rPr lang="en-US" smtClean="0">
                <a:ea typeface="ＭＳ Ｐゴシック" pitchFamily="34" charset="-128"/>
              </a:rPr>
              <a:t>to evaluate your response to various types of business and business ownership.</a:t>
            </a:r>
          </a:p>
          <a:p>
            <a:pPr>
              <a:lnSpc>
                <a:spcPct val="80000"/>
              </a:lnSpc>
              <a:buFontTx/>
              <a:buChar char="•"/>
            </a:pPr>
            <a:r>
              <a:rPr lang="en-US" smtClean="0">
                <a:ea typeface="ＭＳ Ｐゴシック" pitchFamily="34" charset="-128"/>
              </a:rPr>
              <a:t> Section 3.1: “Type of Business.”  In BizTech or pgs. 240-242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3.2: “Type of Business Ownership.”  In BizTech, or pgs. 244-246 in the </a:t>
            </a:r>
            <a:r>
              <a:rPr lang="en-US" i="1" smtClean="0">
                <a:ea typeface="ＭＳ Ｐゴシック" pitchFamily="34" charset="-128"/>
              </a:rPr>
              <a:t>Business Plan Project (Student Activity Workbook)</a:t>
            </a:r>
            <a:r>
              <a:rPr lang="en-US" smtClean="0">
                <a:ea typeface="ＭＳ Ｐゴシック" pitchFamily="34" charset="-128"/>
              </a:rPr>
              <a:t>.</a:t>
            </a:r>
          </a:p>
          <a:p>
            <a:pPr>
              <a:lnSpc>
                <a:spcPct val="80000"/>
              </a:lnSpc>
              <a:buFontTx/>
              <a:buChar char="•"/>
            </a:pPr>
            <a:endParaRPr lang="en-US" smtClean="0">
              <a:ea typeface="ＭＳ Ｐゴシック" pitchFamily="34" charset="-128"/>
            </a:endParaRPr>
          </a:p>
          <a:p>
            <a:pPr>
              <a:lnSpc>
                <a:spcPct val="80000"/>
              </a:lnSpc>
            </a:pPr>
            <a:r>
              <a:rPr lang="en-US" i="1" smtClean="0">
                <a:ea typeface="ＭＳ Ｐゴシック" pitchFamily="34" charset="-128"/>
              </a:rPr>
              <a:t>Business Plan Exercises</a:t>
            </a:r>
          </a:p>
          <a:p>
            <a:pPr>
              <a:lnSpc>
                <a:spcPct val="8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3.1: “Type of Business.” In BizTech or pg. 243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3.2: “Type of Business Ownership.” In BizTech or pg. 247 in the </a:t>
            </a:r>
            <a:r>
              <a:rPr lang="en-US" i="1" smtClean="0">
                <a:ea typeface="ＭＳ Ｐゴシック" pitchFamily="34" charset="-128"/>
              </a:rPr>
              <a:t>Business Plan Project (Student Activity Workbook)</a:t>
            </a:r>
            <a:r>
              <a:rPr lang="en-US" smtClean="0">
                <a:ea typeface="ＭＳ Ｐゴシック" pitchFamily="34" charset="-128"/>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a:lstStyle/>
          <a:p>
            <a:pPr>
              <a:lnSpc>
                <a:spcPct val="90000"/>
              </a:lnSpc>
            </a:pPr>
            <a:r>
              <a:rPr lang="en-US" b="1" i="1" u="sng" smtClean="0">
                <a:ea typeface="ＭＳ Ｐゴシック" pitchFamily="34" charset="-128"/>
              </a:rPr>
              <a:t>Student Notes:</a:t>
            </a:r>
          </a:p>
          <a:p>
            <a:pPr>
              <a:lnSpc>
                <a:spcPct val="90000"/>
              </a:lnSpc>
              <a:buFontTx/>
              <a:buChar char="•"/>
            </a:pPr>
            <a:r>
              <a:rPr lang="en-US" smtClean="0">
                <a:ea typeface="ＭＳ Ｐゴシック" pitchFamily="34" charset="-128"/>
              </a:rPr>
              <a:t> Chapters 1 (pgs. 4-21), 2 (pgs. 26-45), and 4 (pgs. 74-97) deal with the characteristics of an entrepreneur and specific knowledge and skills required by entrepreneurs.</a:t>
            </a:r>
          </a:p>
          <a:p>
            <a:pPr>
              <a:lnSpc>
                <a:spcPct val="90000"/>
              </a:lnSpc>
              <a:buFontTx/>
              <a:buChar char="•"/>
            </a:pPr>
            <a:r>
              <a:rPr lang="en-US" smtClean="0">
                <a:ea typeface="ＭＳ Ｐゴシック" pitchFamily="34" charset="-128"/>
              </a:rPr>
              <a:t> For qualifications, consider what you are passionate about and what unique knowledge you may possess. Assess not only your own skills, but those of your network of friends and family.</a:t>
            </a:r>
          </a:p>
          <a:p>
            <a:pPr>
              <a:lnSpc>
                <a:spcPct val="90000"/>
              </a:lnSpc>
            </a:pPr>
            <a:endParaRPr lang="en-US" smtClean="0">
              <a:ea typeface="ＭＳ Ｐゴシック" pitchFamily="34" charset="-128"/>
            </a:endParaRPr>
          </a:p>
          <a:p>
            <a:pPr>
              <a:lnSpc>
                <a:spcPct val="90000"/>
              </a:lnSpc>
            </a:pPr>
            <a:r>
              <a:rPr lang="en-US" i="1" smtClean="0">
                <a:ea typeface="ＭＳ Ｐゴシック" pitchFamily="34" charset="-128"/>
              </a:rPr>
              <a:t>Assessments</a:t>
            </a:r>
          </a:p>
          <a:p>
            <a:pPr>
              <a:lnSpc>
                <a:spcPct val="90000"/>
              </a:lnSpc>
              <a:buFontTx/>
              <a:buChar char="•"/>
            </a:pPr>
            <a:r>
              <a:rPr lang="en-US" smtClean="0">
                <a:ea typeface="ＭＳ Ｐゴシック" pitchFamily="34" charset="-128"/>
              </a:rPr>
              <a:t> Section 4.1: “Communicating in Business.” In BizTech or pgs. 248-250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a:lnSpc>
                <a:spcPct val="90000"/>
              </a:lnSpc>
              <a:buFontTx/>
              <a:buChar char="•"/>
            </a:pPr>
            <a:r>
              <a:rPr lang="en-US" smtClean="0">
                <a:ea typeface="ＭＳ Ｐゴシック" pitchFamily="34" charset="-128"/>
              </a:rPr>
              <a:t> Section 4.2: “Assessment: Negotiating.”  In BizTech or pgs. 252-253 in the </a:t>
            </a:r>
            <a:r>
              <a:rPr lang="en-US" i="1" smtClean="0">
                <a:ea typeface="ＭＳ Ｐゴシック" pitchFamily="34" charset="-128"/>
              </a:rPr>
              <a:t>Business Plan Project (Student Activity Workbook)</a:t>
            </a:r>
            <a:r>
              <a:rPr lang="en-US" smtClean="0">
                <a:ea typeface="ＭＳ Ｐゴシック" pitchFamily="34" charset="-128"/>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Market research is covered in Section 7.1 (pgs. 167-175).</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Calculating the Target Market</a:t>
            </a:r>
          </a:p>
          <a:p>
            <a:pPr>
              <a:lnSpc>
                <a:spcPct val="80000"/>
              </a:lnSpc>
              <a:buFontTx/>
              <a:buChar char="•"/>
            </a:pPr>
            <a:r>
              <a:rPr lang="en-US" dirty="0" smtClean="0">
                <a:ea typeface="ＭＳ Ｐゴシック" pitchFamily="34" charset="-128"/>
              </a:rPr>
              <a:t> Multiply the Total Population by the percentage of the population with the characteristics of the target market. For example, multiply the Total Population (77,289) by the percent of the population between ages 18 and 34, with an average Household Income of greater than $35,000. (In this case, market research says that this is 32%.) The calculation is: 77,289 x 0.32 = 24,716.</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Calculating the Potential Market Size</a:t>
            </a:r>
          </a:p>
          <a:p>
            <a:pPr>
              <a:lnSpc>
                <a:spcPct val="80000"/>
              </a:lnSpc>
              <a:buFontTx/>
              <a:buChar char="•"/>
            </a:pPr>
            <a:r>
              <a:rPr lang="en-US" dirty="0" smtClean="0">
                <a:ea typeface="ＭＳ Ｐゴシック" pitchFamily="34" charset="-128"/>
              </a:rPr>
              <a:t> Multiply the Target Market by the percentage who would be willing to try the product or service. In this case, 80% of the market sample said they would be willing to try the personal chef service. The calculation is: 24,716 x 0.8 = 19,773. </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Multiple Markets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This slide analyzes one market, but a business can have multiple markets. For the purposes of this business plan, use this slide to analyze </a:t>
            </a:r>
            <a:r>
              <a:rPr lang="en-US" i="1" dirty="0" smtClean="0">
                <a:ea typeface="ＭＳ Ｐゴシック" pitchFamily="34" charset="-128"/>
              </a:rPr>
              <a:t>only</a:t>
            </a:r>
            <a:r>
              <a:rPr lang="en-US" dirty="0" smtClean="0">
                <a:ea typeface="ＭＳ Ｐゴシック" pitchFamily="34" charset="-128"/>
              </a:rPr>
              <a:t> the primary market.  </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Period of Time</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In the course of the five years covered by a typical Business Plan, a business’s market can change. For the purposes of this business plan, use this slide to analyze your primary market for the first year </a:t>
            </a:r>
            <a:r>
              <a:rPr lang="en-US" i="1" dirty="0" smtClean="0">
                <a:ea typeface="ＭＳ Ｐゴシック" pitchFamily="34" charset="-128"/>
              </a:rPr>
              <a:t>only</a:t>
            </a:r>
            <a:r>
              <a:rPr lang="en-US" dirty="0" smtClean="0">
                <a:ea typeface="ＭＳ Ｐゴシック" pitchFamily="34" charset="-128"/>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Targeting your market is covered in Section 7.1 (pgs. 170-171).</a:t>
            </a:r>
          </a:p>
          <a:p>
            <a:pPr>
              <a:lnSpc>
                <a:spcPct val="80000"/>
              </a:lnSpc>
              <a:buFontTx/>
              <a:buChar char="•"/>
            </a:pPr>
            <a:r>
              <a:rPr lang="en-US" dirty="0" smtClean="0">
                <a:ea typeface="ＭＳ Ｐゴシック" pitchFamily="34" charset="-128"/>
              </a:rPr>
              <a:t> The more detail, the better!</a:t>
            </a:r>
          </a:p>
          <a:p>
            <a:pPr>
              <a:lnSpc>
                <a:spcPct val="80000"/>
              </a:lnSpc>
              <a:buFontTx/>
              <a:buChar char="•"/>
            </a:pPr>
            <a:r>
              <a:rPr lang="en-US" dirty="0" smtClean="0">
                <a:ea typeface="ＭＳ Ｐゴシック" pitchFamily="34" charset="-128"/>
              </a:rPr>
              <a:t> Demographics and </a:t>
            </a:r>
            <a:r>
              <a:rPr lang="en-US" dirty="0" err="1" smtClean="0">
                <a:ea typeface="ＭＳ Ｐゴシック" pitchFamily="34" charset="-128"/>
              </a:rPr>
              <a:t>geographics</a:t>
            </a:r>
            <a:r>
              <a:rPr lang="en-US" dirty="0" smtClean="0">
                <a:ea typeface="ＭＳ Ｐゴシック" pitchFamily="34" charset="-128"/>
              </a:rPr>
              <a:t> help communicate who will buy. Sources for demographic and geographic data were shown on the previous slide, “Market Analysis.”</a:t>
            </a:r>
          </a:p>
          <a:p>
            <a:pPr>
              <a:lnSpc>
                <a:spcPct val="80000"/>
              </a:lnSpc>
              <a:buFontTx/>
              <a:buChar char="•"/>
            </a:pPr>
            <a:r>
              <a:rPr lang="en-US" dirty="0" smtClean="0">
                <a:ea typeface="ＭＳ Ｐゴシック" pitchFamily="34" charset="-128"/>
              </a:rPr>
              <a:t> Psychographics communicate what makes your target market want to buy.</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Multiple Market Segments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Often a product or service will be sold to more than one target market segment. For the purposes of this business plan, use only your </a:t>
            </a:r>
            <a:r>
              <a:rPr lang="en-US" i="1" dirty="0" smtClean="0">
                <a:ea typeface="ＭＳ Ｐゴシック" pitchFamily="34" charset="-128"/>
              </a:rPr>
              <a:t>primary</a:t>
            </a:r>
            <a:r>
              <a:rPr lang="en-US" dirty="0" smtClean="0">
                <a:ea typeface="ＭＳ Ｐゴシック" pitchFamily="34" charset="-128"/>
              </a:rPr>
              <a:t> target market.</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Conducting Surveys </a:t>
            </a:r>
          </a:p>
          <a:p>
            <a:pPr>
              <a:lnSpc>
                <a:spcPct val="80000"/>
              </a:lnSpc>
              <a:buFontTx/>
              <a:buChar char="•"/>
            </a:pPr>
            <a:r>
              <a:rPr lang="en-US" dirty="0" smtClean="0">
                <a:ea typeface="ＭＳ Ｐゴシック" pitchFamily="34" charset="-128"/>
              </a:rPr>
              <a:t> You can conduct primary research, such as a written or web-based survey (www.surveymonkey.com), to learn more about your customer’s purchasing behavior. The article, “How Marketing Plans Work,” lists sample questions you can ask to gain psychographic information from customers. It’s available at:</a:t>
            </a:r>
          </a:p>
          <a:p>
            <a:pPr>
              <a:lnSpc>
                <a:spcPct val="80000"/>
              </a:lnSpc>
            </a:pPr>
            <a:r>
              <a:rPr lang="en-US" dirty="0" smtClean="0">
                <a:ea typeface="ＭＳ Ｐゴシック" pitchFamily="34" charset="-128"/>
              </a:rPr>
              <a:t>http://money.howstuffworks.com/marketing-plan14.htm.</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Psychographic Data</a:t>
            </a:r>
          </a:p>
          <a:p>
            <a:pPr>
              <a:lnSpc>
                <a:spcPct val="80000"/>
              </a:lnSpc>
            </a:pPr>
            <a:r>
              <a:rPr lang="en-US" dirty="0" smtClean="0">
                <a:ea typeface="ＭＳ Ｐゴシック" pitchFamily="34" charset="-128"/>
              </a:rPr>
              <a:t>Other sources of psychographic data:</a:t>
            </a:r>
          </a:p>
          <a:p>
            <a:pPr>
              <a:lnSpc>
                <a:spcPct val="80000"/>
              </a:lnSpc>
              <a:buFontTx/>
              <a:buChar char="•"/>
            </a:pPr>
            <a:r>
              <a:rPr lang="en-US" dirty="0" smtClean="0">
                <a:ea typeface="ＭＳ Ｐゴシック" pitchFamily="34" charset="-128"/>
              </a:rPr>
              <a:t> www.quirks.com/topics/psychographic.aspx</a:t>
            </a:r>
          </a:p>
          <a:p>
            <a:pPr>
              <a:lnSpc>
                <a:spcPct val="80000"/>
              </a:lnSpc>
              <a:buFontTx/>
              <a:buChar char="•"/>
            </a:pPr>
            <a:r>
              <a:rPr lang="en-US" dirty="0" smtClean="0">
                <a:ea typeface="ＭＳ Ｐゴシック" pitchFamily="34" charset="-128"/>
              </a:rPr>
              <a:t> www.magportal.com/cgi/search.cgi?Q=psychographic+studies&amp;s=0&amp;c=30&amp;x=31&amp;y=7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a:lstStyle/>
          <a:p>
            <a:pPr>
              <a:lnSpc>
                <a:spcPct val="80000"/>
              </a:lnSpc>
            </a:pPr>
            <a:r>
              <a:rPr lang="en-US" b="1" u="sng" smtClean="0">
                <a:ea typeface="ＭＳ Ｐゴシック" pitchFamily="34" charset="-128"/>
              </a:rPr>
              <a:t>Student Notes:</a:t>
            </a:r>
          </a:p>
          <a:p>
            <a:pPr>
              <a:lnSpc>
                <a:spcPct val="80000"/>
              </a:lnSpc>
              <a:buFontTx/>
              <a:buChar char="•"/>
            </a:pPr>
            <a:r>
              <a:rPr lang="en-US" smtClean="0">
                <a:ea typeface="ＭＳ Ｐゴシック" pitchFamily="34" charset="-128"/>
              </a:rPr>
              <a:t> Targeting your market is covered in Section 7.2 (pgs. 177-186). </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Business Plan Exercises</a:t>
            </a:r>
            <a:endParaRPr lang="en-US" smtClean="0">
              <a:ea typeface="ＭＳ Ｐゴシック" pitchFamily="34" charset="-128"/>
            </a:endParaRPr>
          </a:p>
          <a:p>
            <a:pPr>
              <a:lnSpc>
                <a:spcPct val="8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7.2: “Competition” and “Competitive Advantage.” In BizTech or pgs. 270-273 in the </a:t>
            </a:r>
            <a:r>
              <a:rPr lang="en-US" i="1" smtClean="0">
                <a:ea typeface="ＭＳ Ｐゴシック" pitchFamily="34" charset="-128"/>
              </a:rPr>
              <a:t>Business Plan Project (Student Activity Workbook)</a:t>
            </a:r>
            <a:r>
              <a:rPr lang="en-US" smtClean="0">
                <a:ea typeface="ＭＳ Ｐゴシック" pitchFamily="34" charset="-128"/>
              </a:rPr>
              <a:t>.</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Greatest Strength/Greatest Weakness</a:t>
            </a:r>
          </a:p>
          <a:p>
            <a:pPr>
              <a:lnSpc>
                <a:spcPct val="80000"/>
              </a:lnSpc>
              <a:buFontTx/>
              <a:buChar char="•"/>
            </a:pPr>
            <a:r>
              <a:rPr lang="en-US" smtClean="0">
                <a:ea typeface="ＭＳ Ｐゴシック" pitchFamily="34" charset="-128"/>
              </a:rPr>
              <a:t> In relation to your business, what is your major competitor’s the greatest strength? Greatest weakness?</a:t>
            </a:r>
          </a:p>
          <a:p>
            <a:pPr>
              <a:lnSpc>
                <a:spcPct val="80000"/>
              </a:lnSpc>
              <a:buFontTx/>
              <a:buChar char="•"/>
            </a:pPr>
            <a:r>
              <a:rPr lang="en-US" smtClean="0">
                <a:ea typeface="ＭＳ Ｐゴシック" pitchFamily="34" charset="-128"/>
              </a:rPr>
              <a:t> Your competitive advantage should be positioned to exploit a competitor’s weakness or a consumer need/want being neglected by other competitors. It may include strategy the competition can’t duplicate very easily. It should be sustainable competitive advantage that goes beyond price.</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Possible Research Site</a:t>
            </a:r>
          </a:p>
          <a:p>
            <a:pPr>
              <a:lnSpc>
                <a:spcPct val="80000"/>
              </a:lnSpc>
              <a:buFontTx/>
              <a:buChar char="•"/>
            </a:pPr>
            <a:r>
              <a:rPr lang="en-US" smtClean="0">
                <a:ea typeface="ＭＳ Ｐゴシック" pitchFamily="34" charset="-128"/>
              </a:rPr>
              <a:t> http://finance.yahoo.com – Provides information regarding major companies in various industries, as well as general industry information.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Promoting Your Product is covered in Section 8.2 (pgs. 223-232).</a:t>
            </a:r>
          </a:p>
          <a:p>
            <a:pPr>
              <a:lnSpc>
                <a:spcPct val="80000"/>
              </a:lnSpc>
              <a:buFontTx/>
              <a:buChar char="•"/>
            </a:pPr>
            <a:r>
              <a:rPr lang="en-US" dirty="0" smtClean="0">
                <a:ea typeface="ＭＳ Ｐゴシック" pitchFamily="34" charset="-128"/>
              </a:rPr>
              <a:t> The principles of personal selling are covered in Section 9.1 (pgs. 239-247).</a:t>
            </a:r>
          </a:p>
          <a:p>
            <a:pPr>
              <a:lnSpc>
                <a:spcPct val="80000"/>
              </a:lnSpc>
              <a:buFontTx/>
              <a:buChar char="•"/>
            </a:pPr>
            <a:r>
              <a:rPr lang="en-US" dirty="0" smtClean="0">
                <a:ea typeface="ＭＳ Ｐゴシック" pitchFamily="34" charset="-128"/>
              </a:rPr>
              <a:t> The Total Monthly Promotional Expenses will be shown on the “Average Monthly Fixed Expenses” slide, under “Advertising.”</a:t>
            </a:r>
          </a:p>
          <a:p>
            <a:pPr>
              <a:lnSpc>
                <a:spcPct val="80000"/>
              </a:lnSpc>
              <a:buFontTx/>
              <a:buChar char="•"/>
            </a:pPr>
            <a:r>
              <a:rPr lang="en-US" dirty="0" smtClean="0">
                <a:ea typeface="ＭＳ Ｐゴシック" pitchFamily="34" charset="-128"/>
              </a:rPr>
              <a:t> Write keywords about your plan for using a particular type of promotion in the spaces provided. Show only the types of promotion you will be using. So, for instance, if you don’t plan on using “Sales Promotion,” don’t include it on your slide.</a:t>
            </a:r>
            <a:endParaRPr lang="en-US" i="1" dirty="0" smtClean="0">
              <a:ea typeface="ＭＳ Ｐゴシック" pitchFamily="34" charset="-128"/>
            </a:endParaRP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Other Types of Promotional Expense</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This includes visual merchandising, public relations, and any other type of promotion not covered by the first four types.</a:t>
            </a:r>
            <a:endParaRPr lang="en-US" i="1" dirty="0" smtClean="0">
              <a:ea typeface="ＭＳ Ｐゴシック" pitchFamily="34" charset="-128"/>
            </a:endParaRP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p>
          <a:p>
            <a:pPr>
              <a:lnSpc>
                <a:spcPct val="80000"/>
              </a:lnSpc>
              <a:buFontTx/>
              <a:buChar char="•"/>
            </a:pPr>
            <a:r>
              <a:rPr lang="en-US" dirty="0" smtClean="0">
                <a:ea typeface="ＭＳ Ｐゴシック" pitchFamily="34" charset="-128"/>
              </a:rPr>
              <a:t> Section 8.2: “Promotional Mix.” In </a:t>
            </a:r>
            <a:r>
              <a:rPr lang="en-US" dirty="0" err="1" smtClean="0">
                <a:ea typeface="ＭＳ Ｐゴシック" pitchFamily="34" charset="-128"/>
              </a:rPr>
              <a:t>BizTech</a:t>
            </a:r>
            <a:r>
              <a:rPr lang="en-US" dirty="0" smtClean="0">
                <a:ea typeface="ＭＳ Ｐゴシック" pitchFamily="34" charset="-128"/>
              </a:rPr>
              <a:t> or pgs. 281-287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80000"/>
              </a:lnSpc>
              <a:buFontTx/>
              <a:buChar char="•"/>
            </a:pPr>
            <a:r>
              <a:rPr lang="en-US" dirty="0" smtClean="0">
                <a:ea typeface="ＭＳ Ｐゴシック" pitchFamily="34" charset="-128"/>
              </a:rPr>
              <a:t> Section 9.1: “Selling Your Product or Service.” In </a:t>
            </a:r>
            <a:r>
              <a:rPr lang="en-US" dirty="0" err="1" smtClean="0">
                <a:ea typeface="ＭＳ Ｐゴシック" pitchFamily="34" charset="-128"/>
              </a:rPr>
              <a:t>BizTech</a:t>
            </a:r>
            <a:r>
              <a:rPr lang="en-US" dirty="0" smtClean="0">
                <a:ea typeface="ＭＳ Ｐゴシック" pitchFamily="34" charset="-128"/>
              </a:rPr>
              <a:t> or pgs. 288-290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
        <p:nvSpPr>
          <p:cNvPr id="47108" name="Slide Number Placeholder 3"/>
          <p:cNvSpPr>
            <a:spLocks noGrp="1"/>
          </p:cNvSpPr>
          <p:nvPr>
            <p:ph type="sldNum" sz="quarter" idx="5"/>
          </p:nvPr>
        </p:nvSpPr>
        <p:spPr bwMode="auto">
          <a:noFill/>
          <a:ln>
            <a:miter lim="800000"/>
            <a:headEnd/>
            <a:tailEnd/>
          </a:ln>
        </p:spPr>
        <p:txBody>
          <a:bodyPr/>
          <a:lstStyle/>
          <a:p>
            <a:fld id="{30291B74-C60C-46FA-B07E-2094988FBA24}"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en-US" smtClean="0"/>
              <a:t>Click to edit Master title style</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a:spLocks noGrp="1"/>
          </p:cNvSpPr>
          <p:nvPr>
            <p:ph type="dt" sz="half" idx="10"/>
          </p:nvPr>
        </p:nvSpPr>
        <p:spPr>
          <a:xfrm>
            <a:off x="228600" y="6553200"/>
            <a:ext cx="2133600" cy="287782"/>
          </a:xfrm>
        </p:spPr>
        <p:txBody>
          <a:bodyPr/>
          <a:lstStyle/>
          <a:p>
            <a:pPr>
              <a:defRPr/>
            </a:pPr>
            <a:fld id="{8842A35A-6869-4D33-9BF0-D70A22157EC4}" type="datetime1">
              <a:rPr lang="en-US" smtClean="0"/>
              <a:pPr>
                <a:defRPr/>
              </a:pPr>
              <a:t>1/12/2012</a:t>
            </a:fld>
            <a:endParaRPr lang="en-US"/>
          </a:p>
        </p:txBody>
      </p:sp>
      <p:sp>
        <p:nvSpPr>
          <p:cNvPr id="5" name="Rectangle 4"/>
          <p:cNvSpPr>
            <a:spLocks noGrp="1"/>
          </p:cNvSpPr>
          <p:nvPr>
            <p:ph type="ftr" sz="quarter" idx="11"/>
          </p:nvPr>
        </p:nvSpPr>
        <p:spPr>
          <a:xfrm>
            <a:off x="2895600" y="6553200"/>
            <a:ext cx="3429000" cy="287782"/>
          </a:xfrm>
        </p:spPr>
        <p:txBody>
          <a:bodyPr/>
          <a:lstStyle/>
          <a:p>
            <a:pPr>
              <a:defRPr/>
            </a:pPr>
            <a:endParaRPr lang="en-US"/>
          </a:p>
        </p:txBody>
      </p:sp>
      <p:sp>
        <p:nvSpPr>
          <p:cNvPr id="6" name="Rectangle 5"/>
          <p:cNvSpPr>
            <a:spLocks noGrp="1"/>
          </p:cNvSpPr>
          <p:nvPr>
            <p:ph type="sldNum" sz="quarter" idx="12"/>
          </p:nvPr>
        </p:nvSpPr>
        <p:spPr>
          <a:xfrm>
            <a:off x="6858000" y="6553200"/>
            <a:ext cx="2057400" cy="287782"/>
          </a:xfrm>
        </p:spPr>
        <p:txBody>
          <a:bodyPr/>
          <a:lstStyle/>
          <a:p>
            <a:pPr>
              <a:defRPr/>
            </a:pPr>
            <a:fld id="{448330AE-9EFD-4108-A39E-294FF6F7F02B}"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pPr>
              <a:defRPr/>
            </a:pPr>
            <a:fld id="{A5EDDF0E-B0A7-47E9-A36C-83FA1DBD7EA7}" type="datetime1">
              <a:rPr lang="en-US" smtClean="0"/>
              <a:pPr>
                <a:defRPr/>
              </a:pPr>
              <a:t>1/12/2012</a:t>
            </a:fld>
            <a:endParaRPr lang="en-US"/>
          </a:p>
        </p:txBody>
      </p:sp>
      <p:sp>
        <p:nvSpPr>
          <p:cNvPr id="5" name="Rectangle 4"/>
          <p:cNvSpPr>
            <a:spLocks noGrp="1"/>
          </p:cNvSpPr>
          <p:nvPr>
            <p:ph type="ftr" sz="quarter" idx="11"/>
          </p:nvPr>
        </p:nvSpPr>
        <p:spPr/>
        <p:txBody>
          <a:bodyPr/>
          <a:lstStyle/>
          <a:p>
            <a:pPr>
              <a:defRPr/>
            </a:pPr>
            <a:endParaRPr lang="en-US"/>
          </a:p>
        </p:txBody>
      </p:sp>
      <p:sp>
        <p:nvSpPr>
          <p:cNvPr id="6" name="Rectangle 5"/>
          <p:cNvSpPr>
            <a:spLocks noGrp="1"/>
          </p:cNvSpPr>
          <p:nvPr>
            <p:ph type="sldNum" sz="quarter" idx="12"/>
          </p:nvPr>
        </p:nvSpPr>
        <p:spPr/>
        <p:txBody>
          <a:bodyPr/>
          <a:lstStyle/>
          <a:p>
            <a:pPr>
              <a:defRPr/>
            </a:pPr>
            <a:fld id="{31FB9B63-68EE-42D7-8825-29A03973987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dt" sz="half" idx="10"/>
          </p:nvPr>
        </p:nvSpPr>
        <p:spPr/>
        <p:txBody>
          <a:bodyPr/>
          <a:lstStyle/>
          <a:p>
            <a:pPr>
              <a:defRPr/>
            </a:pPr>
            <a:fld id="{11D6BB59-A86E-47B2-9561-0254DF4B4059}" type="datetime1">
              <a:rPr lang="en-US" smtClean="0"/>
              <a:pPr>
                <a:defRPr/>
              </a:pPr>
              <a:t>1/12/2012</a:t>
            </a:fld>
            <a:endParaRPr lang="en-US"/>
          </a:p>
        </p:txBody>
      </p:sp>
      <p:sp>
        <p:nvSpPr>
          <p:cNvPr id="5" name="Rectangle 4"/>
          <p:cNvSpPr>
            <a:spLocks noGrp="1"/>
          </p:cNvSpPr>
          <p:nvPr>
            <p:ph type="ftr" sz="quarter" idx="11"/>
          </p:nvPr>
        </p:nvSpPr>
        <p:spPr/>
        <p:txBody>
          <a:bodyPr/>
          <a:lstStyle/>
          <a:p>
            <a:pPr>
              <a:defRPr/>
            </a:pPr>
            <a:endParaRPr lang="en-US"/>
          </a:p>
        </p:txBody>
      </p:sp>
      <p:sp>
        <p:nvSpPr>
          <p:cNvPr id="6" name="Rectangle 5"/>
          <p:cNvSpPr>
            <a:spLocks noGrp="1"/>
          </p:cNvSpPr>
          <p:nvPr>
            <p:ph type="sldNum" sz="quarter" idx="12"/>
          </p:nvPr>
        </p:nvSpPr>
        <p:spPr/>
        <p:txBody>
          <a:bodyPr/>
          <a:lstStyle/>
          <a:p>
            <a:pPr>
              <a:defRPr/>
            </a:pPr>
            <a:fld id="{C05EAC0B-D8D5-4EDA-BE36-D3FC523DD329}" type="slidenum">
              <a:rPr lang="en-US" smtClean="0"/>
              <a:pPr>
                <a:defRPr/>
              </a:pPr>
              <a:t>‹#›</a:t>
            </a:fld>
            <a:endParaRPr lang="en-US" dirty="0"/>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n-US" smtClean="0"/>
              <a:t>Click to edit Master title style</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4" name="Title 6"/>
          <p:cNvSpPr txBox="1">
            <a:spLocks/>
          </p:cNvSpPr>
          <p:nvPr userDrawn="1"/>
        </p:nvSpPr>
        <p:spPr>
          <a:xfrm>
            <a:off x="152400" y="1066800"/>
            <a:ext cx="622659" cy="1219200"/>
          </a:xfrm>
          <a:prstGeom prst="rect">
            <a:avLst/>
          </a:prstGeom>
        </p:spPr>
        <p:txBody>
          <a:bodyPr vert="vert270" anchor="ctr">
            <a:normAutofit/>
          </a:bodyPr>
          <a:lstStyle/>
          <a:p>
            <a:pPr fontAlgn="auto">
              <a:spcAft>
                <a:spcPts val="0"/>
              </a:spcAft>
              <a:defRPr/>
            </a:pPr>
            <a:r>
              <a:rPr lang="en-US" sz="2000" dirty="0">
                <a:solidFill>
                  <a:schemeClr val="bg2">
                    <a:lumMod val="50000"/>
                  </a:schemeClr>
                </a:solidFill>
                <a:latin typeface="Corbel" pitchFamily="34" charset="0"/>
                <a:ea typeface="+mj-ea"/>
                <a:cs typeface="+mj-cs"/>
              </a:rPr>
              <a:t>CHAPTER</a:t>
            </a:r>
          </a:p>
        </p:txBody>
      </p:sp>
      <p:sp>
        <p:nvSpPr>
          <p:cNvPr id="5" name="Title 6"/>
          <p:cNvSpPr txBox="1">
            <a:spLocks/>
          </p:cNvSpPr>
          <p:nvPr userDrawn="1"/>
        </p:nvSpPr>
        <p:spPr>
          <a:xfrm>
            <a:off x="876300" y="268288"/>
            <a:ext cx="20193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cs typeface="Arial" charset="0"/>
            </a:endParaRP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6096000" y="2895600"/>
            <a:ext cx="2935288" cy="3810000"/>
          </a:xfrm>
          <a:prstGeom prst="rect">
            <a:avLst/>
          </a:prstGeom>
          <a:noFill/>
          <a:ln w="9525">
            <a:noFill/>
            <a:miter lim="800000"/>
            <a:headEnd/>
            <a:tailEnd/>
          </a:ln>
        </p:spPr>
      </p:pic>
      <p:sp>
        <p:nvSpPr>
          <p:cNvPr id="9" name="Subtitle 8"/>
          <p:cNvSpPr>
            <a:spLocks noGrp="1"/>
          </p:cNvSpPr>
          <p:nvPr>
            <p:ph type="subTitle" idx="1"/>
          </p:nvPr>
        </p:nvSpPr>
        <p:spPr>
          <a:xfrm>
            <a:off x="381000" y="2895600"/>
            <a:ext cx="5486400" cy="3810000"/>
          </a:xfrm>
        </p:spPr>
        <p:txBody>
          <a:bodyPr/>
          <a:lstStyle>
            <a:lvl1pPr marL="0" indent="0" algn="l">
              <a:buNone/>
              <a:defRPr sz="2800" baseline="0">
                <a:solidFill>
                  <a:schemeClr val="bg2">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Title 6"/>
          <p:cNvSpPr>
            <a:spLocks noGrp="1"/>
          </p:cNvSpPr>
          <p:nvPr>
            <p:ph type="title"/>
          </p:nvPr>
        </p:nvSpPr>
        <p:spPr>
          <a:xfrm>
            <a:off x="3200400" y="254122"/>
            <a:ext cx="55626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Title 6"/>
          <p:cNvSpPr txBox="1">
            <a:spLocks/>
          </p:cNvSpPr>
          <p:nvPr userDrawn="1"/>
        </p:nvSpPr>
        <p:spPr>
          <a:xfrm>
            <a:off x="304800" y="1066800"/>
            <a:ext cx="622659" cy="1219200"/>
          </a:xfrm>
          <a:prstGeom prst="rect">
            <a:avLst/>
          </a:prstGeom>
        </p:spPr>
        <p:txBody>
          <a:bodyPr vert="vert270" anchor="ctr">
            <a:normAutofit/>
          </a:bodyPr>
          <a:lstStyle/>
          <a:p>
            <a:pPr fontAlgn="auto">
              <a:spcBef>
                <a:spcPts val="0"/>
              </a:spcBef>
              <a:spcAft>
                <a:spcPts val="0"/>
              </a:spcAft>
              <a:defRPr/>
            </a:pPr>
            <a:r>
              <a:rPr lang="en-US" sz="2000" dirty="0">
                <a:solidFill>
                  <a:schemeClr val="bg2">
                    <a:lumMod val="50000"/>
                  </a:schemeClr>
                </a:solidFill>
                <a:latin typeface="Corbel" pitchFamily="34" charset="0"/>
                <a:ea typeface="+mj-ea"/>
                <a:cs typeface="+mj-cs"/>
              </a:rPr>
              <a:t>SECTION</a:t>
            </a:r>
          </a:p>
        </p:txBody>
      </p:sp>
      <p:cxnSp>
        <p:nvCxnSpPr>
          <p:cNvPr id="5" name="Straight Connector 4"/>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sp>
        <p:nvSpPr>
          <p:cNvPr id="6" name="Title 6"/>
          <p:cNvSpPr txBox="1">
            <a:spLocks/>
          </p:cNvSpPr>
          <p:nvPr userDrawn="1"/>
        </p:nvSpPr>
        <p:spPr bwMode="auto">
          <a:xfrm>
            <a:off x="2667000" y="381000"/>
            <a:ext cx="6169025" cy="2163763"/>
          </a:xfrm>
          <a:prstGeom prst="rect">
            <a:avLst/>
          </a:prstGeom>
          <a:no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z="4100" dirty="0" smtClean="0">
              <a:latin typeface="Lucida Sans" pitchFamily="34" charset="0"/>
            </a:endParaRPr>
          </a:p>
        </p:txBody>
      </p:sp>
      <p:sp>
        <p:nvSpPr>
          <p:cNvPr id="7" name="Title 6"/>
          <p:cNvSpPr txBox="1">
            <a:spLocks/>
          </p:cNvSpPr>
          <p:nvPr userDrawn="1"/>
        </p:nvSpPr>
        <p:spPr>
          <a:xfrm>
            <a:off x="876300" y="268288"/>
            <a:ext cx="24765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cs typeface="Arial" charset="0"/>
            </a:endParaRPr>
          </a:p>
        </p:txBody>
      </p:sp>
      <p:sp>
        <p:nvSpPr>
          <p:cNvPr id="8" name="TextBox 7"/>
          <p:cNvSpPr txBox="1">
            <a:spLocks noChangeArrowheads="1"/>
          </p:cNvSpPr>
          <p:nvPr userDrawn="1"/>
        </p:nvSpPr>
        <p:spPr bwMode="auto">
          <a:xfrm>
            <a:off x="457200" y="2667000"/>
            <a:ext cx="2362200" cy="4000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000" dirty="0" smtClean="0">
                <a:solidFill>
                  <a:srgbClr val="10253F"/>
                </a:solidFill>
                <a:latin typeface="Corbel" pitchFamily="34" charset="0"/>
              </a:rPr>
              <a:t>OBJECTIVES</a:t>
            </a:r>
          </a:p>
        </p:txBody>
      </p:sp>
      <p:sp>
        <p:nvSpPr>
          <p:cNvPr id="3" name="Content Placeholder 2"/>
          <p:cNvSpPr>
            <a:spLocks noGrp="1"/>
          </p:cNvSpPr>
          <p:nvPr>
            <p:ph idx="1"/>
          </p:nvPr>
        </p:nvSpPr>
        <p:spPr>
          <a:xfrm>
            <a:off x="457200" y="3124200"/>
            <a:ext cx="8229600" cy="2286000"/>
          </a:xfrm>
        </p:spPr>
        <p:txBody>
          <a:bodyPr/>
          <a:lstStyle>
            <a:lvl1pPr>
              <a:buClr>
                <a:schemeClr val="accent6">
                  <a:lumMod val="50000"/>
                </a:schemeClr>
              </a:buClr>
              <a:buSzPct val="65000"/>
              <a:buFont typeface="Wingdings" pitchFamily="2" charset="2"/>
              <a:buChar char=""/>
              <a:defRPr kumimoji="0" lang="en-US" sz="2400" b="0" i="0" u="none" strike="noStrike" kern="1200" cap="none" spc="0" normalizeH="0" baseline="0" noProof="0" dirty="0" smtClean="0">
                <a:ln>
                  <a:noFill/>
                </a:ln>
                <a:solidFill>
                  <a:schemeClr val="bg2">
                    <a:lumMod val="50000"/>
                  </a:schemeClr>
                </a:solidFill>
                <a:effectLst/>
                <a:uLnTx/>
                <a:uFillTx/>
                <a:latin typeface="Myriad Web Pro" pitchFamily="34" charset="0"/>
                <a:ea typeface="+mj-ea"/>
                <a:cs typeface="+mj-cs"/>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0" y="254122"/>
            <a:ext cx="51054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
        <p:nvSpPr>
          <p:cNvPr id="9" name="Slide Number Placeholder 5"/>
          <p:cNvSpPr>
            <a:spLocks noGrp="1"/>
          </p:cNvSpPr>
          <p:nvPr>
            <p:ph type="sldNum" sz="quarter" idx="10"/>
          </p:nvPr>
        </p:nvSpPr>
        <p:spPr>
          <a:xfrm>
            <a:off x="8170863" y="6488113"/>
            <a:ext cx="381000" cy="212725"/>
          </a:xfrm>
        </p:spPr>
        <p:txBody>
          <a:bodyPr anchor="ctr" anchorCtr="1"/>
          <a:lstStyle>
            <a:lvl1pPr>
              <a:defRPr sz="1800" b="1" smtClean="0">
                <a:solidFill>
                  <a:srgbClr val="0000FF"/>
                </a:solidFill>
                <a:latin typeface="Arial" pitchFamily="34" charset="0"/>
                <a:cs typeface="Arial" pitchFamily="34" charset="0"/>
              </a:defRPr>
            </a:lvl1pPr>
          </a:lstStyle>
          <a:p>
            <a:pPr>
              <a:defRPr/>
            </a:pPr>
            <a:fld id="{7D2FF6A4-2A56-48AE-91C0-5F5B12F12520}" type="slidenum">
              <a:rPr lang="en-US"/>
              <a:pPr>
                <a:defRPr/>
              </a:pPr>
              <a:t>‹#›</a:t>
            </a:fld>
            <a:endParaRPr lang="en-US" dirty="0"/>
          </a:p>
        </p:txBody>
      </p:sp>
      <p:sp>
        <p:nvSpPr>
          <p:cNvPr id="10" name="Footer Placeholder 4"/>
          <p:cNvSpPr>
            <a:spLocks noGrp="1"/>
          </p:cNvSpPr>
          <p:nvPr>
            <p:ph type="ftr" sz="quarter" idx="11"/>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_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lgn="l" rtl="0" eaLnBrk="1" latinLnBrk="0" hangingPunct="1">
              <a:spcBef>
                <a:spcPts val="0"/>
              </a:spcBef>
              <a:buClr>
                <a:schemeClr val="tx1">
                  <a:shade val="95000"/>
                </a:schemeClr>
              </a:buClr>
              <a:buSzPct val="65000"/>
              <a:buFont typeface="Wingdings 2"/>
              <a:buNone/>
              <a:defRPr kumimoji="0" lang="en-US" sz="2400" b="0" kern="1200" dirty="0" smtClean="0">
                <a:solidFill>
                  <a:schemeClr val="bg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8229600" cy="3997325"/>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buClr>
                <a:srgbClr val="C00000"/>
              </a:buClr>
              <a:buFont typeface="Wingdings 2" pitchFamily="18" charset="2"/>
              <a:buChar cha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8170863" y="6488113"/>
            <a:ext cx="381000" cy="212725"/>
          </a:xfrm>
        </p:spPr>
        <p:txBody>
          <a:bodyPr anchor="ctr" anchorCtr="1"/>
          <a:lstStyle>
            <a:lvl1pPr>
              <a:defRPr sz="1800" b="1" smtClean="0">
                <a:solidFill>
                  <a:srgbClr val="0000FF"/>
                </a:solidFill>
                <a:latin typeface="Arial" pitchFamily="34" charset="0"/>
                <a:cs typeface="Arial" pitchFamily="34" charset="0"/>
              </a:defRPr>
            </a:lvl1pPr>
          </a:lstStyle>
          <a:p>
            <a:pPr>
              <a:defRPr/>
            </a:pPr>
            <a:fld id="{77BD1BBD-7438-40EC-B270-82C68643E88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650A691E-A317-4474-8533-CE4379EE7CC1}"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buNone/>
              <a:def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174875"/>
            <a:ext cx="4041775" cy="3951288"/>
          </a:xfrm>
        </p:spPr>
        <p:txBody>
          <a:bodyPr/>
          <a:lstStyle>
            <a:lvl1pPr marL="547688" indent="-411163">
              <a:buClr>
                <a:schemeClr val="accent6">
                  <a:lumMod val="75000"/>
                </a:schemeClr>
              </a:buClr>
              <a:buSzPct val="80000"/>
              <a:defRPr lang="en-US" sz="2400" kern="1200" dirty="0" smtClean="0">
                <a:solidFill>
                  <a:schemeClr val="bg1"/>
                </a:solidFill>
                <a:latin typeface="Arial" pitchFamily="34" charset="0"/>
                <a:ea typeface="ＭＳ Ｐゴシック" pitchFamily="-112" charset="-128"/>
                <a:cs typeface="Arial" pitchFamily="34" charset="0"/>
              </a:defRPr>
            </a:lvl1pPr>
            <a:lvl2pPr>
              <a:defRPr sz="2000">
                <a:latin typeface="Georgia" pitchFamily="18" charset="0"/>
              </a:defRPr>
            </a:lvl2pPr>
            <a:lvl3pPr>
              <a:defRPr sz="1800">
                <a:latin typeface="Georgia" pitchFamily="18" charset="0"/>
              </a:defRPr>
            </a:lvl3pPr>
            <a:lvl4pPr>
              <a:defRPr sz="1600">
                <a:latin typeface="Georgia" pitchFamily="18" charset="0"/>
              </a:defRPr>
            </a:lvl4pPr>
            <a:lvl5pPr>
              <a:defRPr sz="1600">
                <a:latin typeface="Georg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5"/>
          <p:cNvSpPr txBox="1">
            <a:spLocks/>
          </p:cNvSpPr>
          <p:nvPr userDrawn="1"/>
        </p:nvSpPr>
        <p:spPr bwMode="auto">
          <a:xfrm>
            <a:off x="819626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7873E83D-7C41-4F24-948E-9DAC92026F92}" type="slidenum">
              <a:rPr lang="en-US" sz="1400" b="1" smtClean="0">
                <a:solidFill>
                  <a:srgbClr val="984807"/>
                </a:solidFill>
                <a:latin typeface="Myriad Web Pro" pitchFamily="34" charset="0"/>
              </a:rPr>
              <a:pPr algn="r" eaLnBrk="1" hangingPunct="1">
                <a:defRPr/>
              </a:pPr>
              <a:t>‹#›</a:t>
            </a:fld>
            <a:endParaRPr lang="en-US" sz="1400" b="1" dirty="0" smtClean="0">
              <a:solidFill>
                <a:srgbClr val="984807"/>
              </a:solidFill>
              <a:latin typeface="Myriad Web Pro" pitchFamily="34" charset="0"/>
            </a:endParaRPr>
          </a:p>
        </p:txBody>
      </p:sp>
      <p:sp>
        <p:nvSpPr>
          <p:cNvPr id="4" name="Slide Number Placeholder 5"/>
          <p:cNvSpPr txBox="1">
            <a:spLocks/>
          </p:cNvSpPr>
          <p:nvPr userDrawn="1"/>
        </p:nvSpPr>
        <p:spPr bwMode="auto">
          <a:xfrm>
            <a:off x="812641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b="1" dirty="0" smtClean="0">
              <a:solidFill>
                <a:srgbClr val="0000FF"/>
              </a:solidFill>
              <a:latin typeface="Arial" pitchFamily="34" charset="0"/>
              <a:cs typeface="Arial" pitchFamily="34" charset="0"/>
            </a:endParaRPr>
          </a:p>
        </p:txBody>
      </p:sp>
      <p:sp>
        <p:nvSpPr>
          <p:cNvPr id="6" name="Title 1"/>
          <p:cNvSpPr>
            <a:spLocks noGrp="1"/>
          </p:cNvSpPr>
          <p:nvPr>
            <p:ph type="title"/>
          </p:nvPr>
        </p:nvSpPr>
        <p:spPr>
          <a:xfrm>
            <a:off x="457200" y="274638"/>
            <a:ext cx="8229600" cy="1143000"/>
          </a:xfrm>
        </p:spPr>
        <p:txBody>
          <a:bodyPr>
            <a:noAutofit/>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662421BF-779D-4B76-9DDB-67980720EA05}"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3" name="Content Placeholder 2"/>
          <p:cNvSpPr>
            <a:spLocks noGrp="1"/>
          </p:cNvSpPr>
          <p:nvPr>
            <p:ph sz="half" idx="1"/>
          </p:nvPr>
        </p:nvSpPr>
        <p:spPr>
          <a:xfrm>
            <a:off x="457200" y="1600200"/>
            <a:ext cx="4038600" cy="452596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274638"/>
            <a:ext cx="8229600" cy="1143000"/>
          </a:xfrm>
        </p:spPr>
        <p:txBody>
          <a:bodyPr>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pPr>
              <a:defRPr/>
            </a:pPr>
            <a:fld id="{57AC2B69-3BB7-4DC5-9785-1F50FAD0F57D}" type="datetime1">
              <a:rPr lang="en-US" smtClean="0"/>
              <a:pPr>
                <a:defRPr/>
              </a:pPr>
              <a:t>1/12/2012</a:t>
            </a:fld>
            <a:endParaRPr lang="en-US"/>
          </a:p>
        </p:txBody>
      </p:sp>
      <p:sp>
        <p:nvSpPr>
          <p:cNvPr id="5" name="Rectangle 4"/>
          <p:cNvSpPr>
            <a:spLocks noGrp="1"/>
          </p:cNvSpPr>
          <p:nvPr>
            <p:ph type="ftr" sz="quarter" idx="11"/>
          </p:nvPr>
        </p:nvSpPr>
        <p:spPr/>
        <p:txBody>
          <a:bodyPr/>
          <a:lstStyle/>
          <a:p>
            <a:pPr>
              <a:defRPr/>
            </a:pPr>
            <a:endParaRPr lang="en-US"/>
          </a:p>
        </p:txBody>
      </p:sp>
      <p:sp>
        <p:nvSpPr>
          <p:cNvPr id="6" name="Rectangle 5"/>
          <p:cNvSpPr>
            <a:spLocks noGrp="1"/>
          </p:cNvSpPr>
          <p:nvPr>
            <p:ph type="sldNum" sz="quarter" idx="12"/>
          </p:nvPr>
        </p:nvSpPr>
        <p:spPr/>
        <p:txBody>
          <a:bodyPr/>
          <a:lstStyle/>
          <a:p>
            <a:pPr>
              <a:defRPr/>
            </a:pPr>
            <a:fld id="{448330AE-9EFD-4108-A39E-294FF6F7F02B}"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n-US" smtClean="0"/>
              <a:t>Click to edit Master title style</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p:cNvSpPr>
          <p:nvPr>
            <p:ph type="dt" sz="half" idx="10"/>
          </p:nvPr>
        </p:nvSpPr>
        <p:spPr/>
        <p:txBody>
          <a:bodyPr/>
          <a:lstStyle/>
          <a:p>
            <a:pPr>
              <a:defRPr/>
            </a:pPr>
            <a:fld id="{4DFA0CC2-DA94-41EF-9EA6-9ECE32E8679F}" type="datetime1">
              <a:rPr lang="en-US" smtClean="0"/>
              <a:pPr>
                <a:defRPr/>
              </a:pPr>
              <a:t>1/12/2012</a:t>
            </a:fld>
            <a:endParaRPr lang="en-US"/>
          </a:p>
        </p:txBody>
      </p:sp>
      <p:sp>
        <p:nvSpPr>
          <p:cNvPr id="5" name="Rectangle 4"/>
          <p:cNvSpPr>
            <a:spLocks noGrp="1"/>
          </p:cNvSpPr>
          <p:nvPr>
            <p:ph type="ftr" sz="quarter" idx="11"/>
          </p:nvPr>
        </p:nvSpPr>
        <p:spPr/>
        <p:txBody>
          <a:bodyPr/>
          <a:lstStyle/>
          <a:p>
            <a:pPr>
              <a:defRPr/>
            </a:pPr>
            <a:endParaRPr lang="en-US"/>
          </a:p>
        </p:txBody>
      </p:sp>
      <p:sp>
        <p:nvSpPr>
          <p:cNvPr id="6" name="Rectangle 5"/>
          <p:cNvSpPr>
            <a:spLocks noGrp="1"/>
          </p:cNvSpPr>
          <p:nvPr>
            <p:ph type="sldNum" sz="quarter" idx="12"/>
          </p:nvPr>
        </p:nvSpPr>
        <p:spPr/>
        <p:txBody>
          <a:bodyPr/>
          <a:lstStyle/>
          <a:p>
            <a:pPr>
              <a:defRPr/>
            </a:pPr>
            <a:fld id="{448330AE-9EFD-4108-A39E-294FF6F7F02B}"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BC0CF2E7-7140-4897-946B-9B641BEE110F}" type="datetime1">
              <a:rPr lang="en-US" smtClean="0"/>
              <a:pPr/>
              <a:t>1/12/2012</a:t>
            </a:fld>
            <a:endParaRPr lang="en-US"/>
          </a:p>
        </p:txBody>
      </p:sp>
      <p:sp>
        <p:nvSpPr>
          <p:cNvPr id="6" name="Rectangle 5"/>
          <p:cNvSpPr>
            <a:spLocks noGrp="1"/>
          </p:cNvSpPr>
          <p:nvPr>
            <p:ph type="ftr" sz="quarter" idx="11"/>
          </p:nvPr>
        </p:nvSpPr>
        <p:spPr/>
        <p:txBody>
          <a:bodyPr/>
          <a:lstStyle/>
          <a:p>
            <a:pPr>
              <a:defRPr/>
            </a:pPr>
            <a:endParaRPr lang="en-US"/>
          </a:p>
        </p:txBody>
      </p:sp>
      <p:sp>
        <p:nvSpPr>
          <p:cNvPr id="7" name="Rectangle 6"/>
          <p:cNvSpPr>
            <a:spLocks noGrp="1"/>
          </p:cNvSpPr>
          <p:nvPr>
            <p:ph type="sldNum" sz="quarter" idx="12"/>
          </p:nvPr>
        </p:nvSpPr>
        <p:spPr/>
        <p:txBody>
          <a:bodyPr/>
          <a:lstStyle/>
          <a:p>
            <a:fld id="{B1523C92-45F4-4C30-810D-4886C1BA6969}" type="slidenum">
              <a:rPr lang="en-US" smtClean="0"/>
              <a:pPr/>
              <a:t>‹#›</a:t>
            </a:fld>
            <a:endParaRPr lang="en-US"/>
          </a:p>
        </p:txBody>
      </p:sp>
      <p:sp>
        <p:nvSpPr>
          <p:cNvPr id="8"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662421BF-779D-4B76-9DDB-67980720EA05}"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smtClean="0"/>
              <a:t>Click to edit Master title style</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pPr>
              <a:defRPr/>
            </a:pPr>
            <a:fld id="{77333592-925A-4C58-BEF2-14DD872B105D}" type="datetime1">
              <a:rPr lang="en-US" smtClean="0"/>
              <a:pPr>
                <a:defRPr/>
              </a:pPr>
              <a:t>1/12/2012</a:t>
            </a:fld>
            <a:endParaRPr lang="en-US"/>
          </a:p>
        </p:txBody>
      </p:sp>
      <p:sp>
        <p:nvSpPr>
          <p:cNvPr id="8" name="Rectangle 7"/>
          <p:cNvSpPr>
            <a:spLocks noGrp="1"/>
          </p:cNvSpPr>
          <p:nvPr>
            <p:ph type="ftr" sz="quarter" idx="11"/>
          </p:nvPr>
        </p:nvSpPr>
        <p:spPr/>
        <p:txBody>
          <a:bodyPr/>
          <a:lstStyle/>
          <a:p>
            <a:pPr>
              <a:defRPr/>
            </a:pPr>
            <a:endParaRPr lang="en-US"/>
          </a:p>
        </p:txBody>
      </p:sp>
      <p:sp>
        <p:nvSpPr>
          <p:cNvPr id="9" name="Rectangle 8"/>
          <p:cNvSpPr>
            <a:spLocks noGrp="1"/>
          </p:cNvSpPr>
          <p:nvPr>
            <p:ph type="sldNum" sz="quarter" idx="12"/>
          </p:nvPr>
        </p:nvSpPr>
        <p:spPr/>
        <p:txBody>
          <a:bodyPr/>
          <a:lstStyle/>
          <a:p>
            <a:pPr>
              <a:defRPr/>
            </a:pPr>
            <a:fld id="{448330AE-9EFD-4108-A39E-294FF6F7F02B}"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p>
            <a:fld id="{50DACA12-9AA8-47D3-B96D-3E60BFEA5AFF}" type="datetime1">
              <a:rPr lang="en-US" smtClean="0"/>
              <a:pPr/>
              <a:t>1/12/2012</a:t>
            </a:fld>
            <a:endParaRPr lang="en-US"/>
          </a:p>
        </p:txBody>
      </p:sp>
      <p:sp>
        <p:nvSpPr>
          <p:cNvPr id="4" name="Rectangle 3"/>
          <p:cNvSpPr>
            <a:spLocks noGrp="1"/>
          </p:cNvSpPr>
          <p:nvPr>
            <p:ph type="ftr" sz="quarter" idx="11"/>
          </p:nvPr>
        </p:nvSpPr>
        <p:spPr/>
        <p:txBody>
          <a:bodyPr/>
          <a:lstStyle/>
          <a:p>
            <a:pPr>
              <a:defRPr/>
            </a:pPr>
            <a:endParaRPr lang="en-US"/>
          </a:p>
        </p:txBody>
      </p:sp>
      <p:sp>
        <p:nvSpPr>
          <p:cNvPr id="5" name="Rectangle 4"/>
          <p:cNvSpPr>
            <a:spLocks noGrp="1"/>
          </p:cNvSpPr>
          <p:nvPr>
            <p:ph type="sldNum" sz="quarter" idx="12"/>
          </p:nvPr>
        </p:nvSpPr>
        <p:spPr/>
        <p:txBody>
          <a:bodyPr/>
          <a:lstStyle/>
          <a:p>
            <a:fld id="{B1523C92-45F4-4C30-810D-4886C1BA6969}" type="slidenum">
              <a:rPr lang="en-US" smtClean="0"/>
              <a:pPr/>
              <a:t>‹#›</a:t>
            </a:fld>
            <a:endParaRPr lang="en-US"/>
          </a:p>
        </p:txBody>
      </p:sp>
      <p:sp>
        <p:nvSpPr>
          <p:cNvPr id="6" name="Slide Number Placeholder 5"/>
          <p:cNvSpPr txBox="1">
            <a:spLocks/>
          </p:cNvSpPr>
          <p:nvPr userDrawn="1"/>
        </p:nvSpPr>
        <p:spPr bwMode="auto">
          <a:xfrm>
            <a:off x="819626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7873E83D-7C41-4F24-948E-9DAC92026F92}" type="slidenum">
              <a:rPr lang="en-US" sz="1400" b="1" smtClean="0">
                <a:solidFill>
                  <a:srgbClr val="984807"/>
                </a:solidFill>
                <a:latin typeface="Myriad Web Pro" pitchFamily="34" charset="0"/>
              </a:rPr>
              <a:pPr algn="r" eaLnBrk="1" hangingPunct="1">
                <a:defRPr/>
              </a:pPr>
              <a:t>‹#›</a:t>
            </a:fld>
            <a:endParaRPr lang="en-US" sz="1400" b="1" dirty="0" smtClean="0">
              <a:solidFill>
                <a:srgbClr val="984807"/>
              </a:solidFill>
              <a:latin typeface="Myriad Web Pro" pitchFamily="34" charset="0"/>
            </a:endParaRPr>
          </a:p>
        </p:txBody>
      </p:sp>
      <p:sp>
        <p:nvSpPr>
          <p:cNvPr id="7" name="Slide Number Placeholder 5"/>
          <p:cNvSpPr txBox="1">
            <a:spLocks/>
          </p:cNvSpPr>
          <p:nvPr userDrawn="1"/>
        </p:nvSpPr>
        <p:spPr bwMode="auto">
          <a:xfrm>
            <a:off x="812641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b="1" dirty="0" smtClean="0">
              <a:solidFill>
                <a:srgbClr val="0000FF"/>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pPr>
              <a:defRPr/>
            </a:pPr>
            <a:fld id="{2804F6AA-72FB-491E-9237-473F75FC0BC2}" type="datetime1">
              <a:rPr lang="en-US" smtClean="0"/>
              <a:pPr>
                <a:defRPr/>
              </a:pPr>
              <a:t>1/12/2012</a:t>
            </a:fld>
            <a:endParaRPr lang="en-US"/>
          </a:p>
        </p:txBody>
      </p:sp>
      <p:sp>
        <p:nvSpPr>
          <p:cNvPr id="3" name="Rectangle 2"/>
          <p:cNvSpPr>
            <a:spLocks noGrp="1"/>
          </p:cNvSpPr>
          <p:nvPr>
            <p:ph type="ftr" sz="quarter" idx="11"/>
          </p:nvPr>
        </p:nvSpPr>
        <p:spPr/>
        <p:txBody>
          <a:bodyPr/>
          <a:lstStyle/>
          <a:p>
            <a:pPr>
              <a:defRPr/>
            </a:pPr>
            <a:endParaRPr lang="en-US"/>
          </a:p>
        </p:txBody>
      </p:sp>
      <p:sp>
        <p:nvSpPr>
          <p:cNvPr id="4" name="Rectangle 3"/>
          <p:cNvSpPr>
            <a:spLocks noGrp="1"/>
          </p:cNvSpPr>
          <p:nvPr>
            <p:ph type="sldNum" sz="quarter" idx="12"/>
          </p:nvPr>
        </p:nvSpPr>
        <p:spPr/>
        <p:txBody>
          <a:bodyPr/>
          <a:lstStyle/>
          <a:p>
            <a:pPr>
              <a:defRPr/>
            </a:pPr>
            <a:fld id="{B698DDAC-0B8D-46E7-9E67-BFBBF92E4E5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pPr>
              <a:defRPr/>
            </a:pPr>
            <a:fld id="{053B5F37-C7FE-4471-AE7C-15C0559D2CAC}" type="datetime1">
              <a:rPr lang="en-US" smtClean="0"/>
              <a:pPr>
                <a:defRPr/>
              </a:pPr>
              <a:t>1/12/2012</a:t>
            </a:fld>
            <a:endParaRPr lang="en-US"/>
          </a:p>
        </p:txBody>
      </p:sp>
      <p:sp>
        <p:nvSpPr>
          <p:cNvPr id="6" name="Rectangle 5"/>
          <p:cNvSpPr>
            <a:spLocks noGrp="1"/>
          </p:cNvSpPr>
          <p:nvPr>
            <p:ph type="ftr" sz="quarter" idx="11"/>
          </p:nvPr>
        </p:nvSpPr>
        <p:spPr/>
        <p:txBody>
          <a:bodyPr/>
          <a:lstStyle/>
          <a:p>
            <a:pPr>
              <a:defRPr/>
            </a:pPr>
            <a:endParaRPr lang="en-US"/>
          </a:p>
        </p:txBody>
      </p:sp>
      <p:sp>
        <p:nvSpPr>
          <p:cNvPr id="7" name="Rectangle 6"/>
          <p:cNvSpPr>
            <a:spLocks noGrp="1"/>
          </p:cNvSpPr>
          <p:nvPr>
            <p:ph type="sldNum" sz="quarter" idx="12"/>
          </p:nvPr>
        </p:nvSpPr>
        <p:spPr/>
        <p:txBody>
          <a:bodyPr/>
          <a:lstStyle/>
          <a:p>
            <a:pPr>
              <a:defRPr/>
            </a:pPr>
            <a:fld id="{4B5FFCCD-7B01-46FF-AF74-35B6D2073D80}" type="slidenum">
              <a:rPr lang="en-US" smtClean="0"/>
              <a:pPr>
                <a:defRPr/>
              </a:pPr>
              <a:t>‹#›</a:t>
            </a:fld>
            <a:endParaRPr lang="en-US" dirty="0"/>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Rectangle 4"/>
          <p:cNvSpPr>
            <a:spLocks noGrp="1"/>
          </p:cNvSpPr>
          <p:nvPr>
            <p:ph type="dt" sz="half" idx="10"/>
          </p:nvPr>
        </p:nvSpPr>
        <p:spPr/>
        <p:txBody>
          <a:bodyPr/>
          <a:lstStyle/>
          <a:p>
            <a:pPr>
              <a:defRPr/>
            </a:pPr>
            <a:fld id="{27E8A74A-6340-45CC-ACF5-D3B9803C9295}" type="datetime1">
              <a:rPr lang="en-US" smtClean="0"/>
              <a:pPr>
                <a:defRPr/>
              </a:pPr>
              <a:t>1/12/2012</a:t>
            </a:fld>
            <a:endParaRPr lang="en-US"/>
          </a:p>
        </p:txBody>
      </p:sp>
      <p:sp>
        <p:nvSpPr>
          <p:cNvPr id="6" name="Rectangle 5"/>
          <p:cNvSpPr>
            <a:spLocks noGrp="1"/>
          </p:cNvSpPr>
          <p:nvPr>
            <p:ph type="ftr" sz="quarter" idx="11"/>
          </p:nvPr>
        </p:nvSpPr>
        <p:spPr/>
        <p:txBody>
          <a:bodyPr/>
          <a:lstStyle/>
          <a:p>
            <a:pPr>
              <a:defRPr/>
            </a:pPr>
            <a:endParaRPr lang="en-US"/>
          </a:p>
        </p:txBody>
      </p:sp>
      <p:sp>
        <p:nvSpPr>
          <p:cNvPr id="7" name="Rectangle 6"/>
          <p:cNvSpPr>
            <a:spLocks noGrp="1"/>
          </p:cNvSpPr>
          <p:nvPr>
            <p:ph type="sldNum" sz="quarter" idx="12"/>
          </p:nvPr>
        </p:nvSpPr>
        <p:spPr/>
        <p:txBody>
          <a:bodyPr/>
          <a:lstStyle/>
          <a:p>
            <a:pPr>
              <a:defRPr/>
            </a:pPr>
            <a:fld id="{0F8C90AD-5BCA-4443-9CCA-E0FA125CC523}" type="slidenum">
              <a:rPr lang="en-US" smtClean="0"/>
              <a:pPr>
                <a:defRPr/>
              </a:pPr>
              <a:t>‹#›</a:t>
            </a:fld>
            <a:endParaRPr lang="en-US" dirty="0"/>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pPr>
              <a:defRPr/>
            </a:pPr>
            <a:fld id="{C0DE4332-F709-46DE-A78E-66040F1F1CBB}" type="datetime1">
              <a:rPr lang="en-US" smtClean="0"/>
              <a:pPr>
                <a:defRPr/>
              </a:pPr>
              <a:t>1/12/2012</a:t>
            </a:fld>
            <a:endParaRPr lang="en-US"/>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pPr>
              <a:defRPr/>
            </a:pPr>
            <a:fld id="{448330AE-9EFD-4108-A39E-294FF6F7F02B}" type="slidenum">
              <a:rPr lang="en-US" smtClean="0"/>
              <a:pPr>
                <a:defRPr/>
              </a:pPr>
              <a:t>‹#›</a:t>
            </a:fld>
            <a:endParaRPr lang="en-US" dirty="0"/>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93" r:id="rId12"/>
    <p:sldLayoutId id="2147483694" r:id="rId13"/>
    <p:sldLayoutId id="2147483695" r:id="rId14"/>
    <p:sldLayoutId id="2147483697" r:id="rId15"/>
    <p:sldLayoutId id="2147483698" r:id="rId16"/>
    <p:sldLayoutId id="2147483699" r:id="rId17"/>
  </p:sldLayoutIdLst>
  <p:hf sldNum="0" hdr="0" ftr="0" dt="0"/>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oleObject" Target="../embeddings/Microsoft_Office_Excel_97-2003_Worksheet1.xls"/></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studentpm\Desktop\6336091748_e1a169840e_b.jpg"/>
          <p:cNvPicPr>
            <a:picLocks noChangeAspect="1" noChangeArrowheads="1"/>
          </p:cNvPicPr>
          <p:nvPr/>
        </p:nvPicPr>
        <p:blipFill>
          <a:blip r:embed="rId3" cstate="print"/>
          <a:srcRect/>
          <a:stretch>
            <a:fillRect/>
          </a:stretch>
        </p:blipFill>
        <p:spPr bwMode="auto">
          <a:xfrm>
            <a:off x="4572000" y="3657600"/>
            <a:ext cx="4572000" cy="3200400"/>
          </a:xfrm>
          <a:prstGeom prst="rect">
            <a:avLst/>
          </a:prstGeom>
          <a:noFill/>
        </p:spPr>
      </p:pic>
      <p:pic>
        <p:nvPicPr>
          <p:cNvPr id="7" name="Picture 6" descr="316847_240226932682757_100000863552465_624009_6888695_n.jpg"/>
          <p:cNvPicPr>
            <a:picLocks noChangeAspect="1"/>
          </p:cNvPicPr>
          <p:nvPr/>
        </p:nvPicPr>
        <p:blipFill>
          <a:blip r:embed="rId4" cstate="print"/>
          <a:stretch>
            <a:fillRect/>
          </a:stretch>
        </p:blipFill>
        <p:spPr>
          <a:xfrm>
            <a:off x="6449786" y="0"/>
            <a:ext cx="2694214" cy="4114800"/>
          </a:xfrm>
          <a:prstGeom prst="rect">
            <a:avLst/>
          </a:prstGeom>
        </p:spPr>
      </p:pic>
      <p:pic>
        <p:nvPicPr>
          <p:cNvPr id="10" name="Picture 9" descr="bench.jpg"/>
          <p:cNvPicPr>
            <a:picLocks noChangeAspect="1"/>
          </p:cNvPicPr>
          <p:nvPr/>
        </p:nvPicPr>
        <p:blipFill>
          <a:blip r:embed="rId5" cstate="print"/>
          <a:stretch>
            <a:fillRect/>
          </a:stretch>
        </p:blipFill>
        <p:spPr>
          <a:xfrm>
            <a:off x="-1" y="0"/>
            <a:ext cx="3171825" cy="1828800"/>
          </a:xfrm>
          <a:prstGeom prst="rect">
            <a:avLst/>
          </a:prstGeom>
          <a:ln>
            <a:noFill/>
          </a:ln>
          <a:effectLst>
            <a:outerShdw blurRad="292100" dist="139700" dir="2700000" algn="tl" rotWithShape="0">
              <a:srgbClr val="333333">
                <a:alpha val="65000"/>
              </a:srgbClr>
            </a:outerShdw>
          </a:effectLst>
        </p:spPr>
      </p:pic>
      <p:pic>
        <p:nvPicPr>
          <p:cNvPr id="11" name="Picture 10" descr="IMG_0126.JPG"/>
          <p:cNvPicPr>
            <a:picLocks noChangeAspect="1"/>
          </p:cNvPicPr>
          <p:nvPr/>
        </p:nvPicPr>
        <p:blipFill>
          <a:blip r:embed="rId6" cstate="print"/>
          <a:stretch>
            <a:fillRect/>
          </a:stretch>
        </p:blipFill>
        <p:spPr>
          <a:xfrm>
            <a:off x="3124200" y="0"/>
            <a:ext cx="3352800" cy="2321169"/>
          </a:xfrm>
          <a:prstGeom prst="rect">
            <a:avLst/>
          </a:prstGeom>
          <a:ln>
            <a:noFill/>
          </a:ln>
          <a:effectLst>
            <a:outerShdw blurRad="292100" dist="139700" dir="2700000" algn="tl" rotWithShape="0">
              <a:srgbClr val="333333">
                <a:alpha val="65000"/>
              </a:srgbClr>
            </a:outerShdw>
          </a:effectLst>
        </p:spPr>
      </p:pic>
      <p:pic>
        <p:nvPicPr>
          <p:cNvPr id="12" name="Picture 11" descr="IMG_0244.JPG"/>
          <p:cNvPicPr>
            <a:picLocks noChangeAspect="1"/>
          </p:cNvPicPr>
          <p:nvPr/>
        </p:nvPicPr>
        <p:blipFill>
          <a:blip r:embed="rId7" cstate="print"/>
          <a:stretch>
            <a:fillRect/>
          </a:stretch>
        </p:blipFill>
        <p:spPr>
          <a:xfrm>
            <a:off x="4495800" y="2209800"/>
            <a:ext cx="2514600" cy="1939834"/>
          </a:xfrm>
          <a:prstGeom prst="rect">
            <a:avLst/>
          </a:prstGeom>
          <a:ln>
            <a:noFill/>
          </a:ln>
          <a:effectLst>
            <a:outerShdw blurRad="292100" dist="139700" dir="2700000" algn="tl" rotWithShape="0">
              <a:srgbClr val="333333">
                <a:alpha val="65000"/>
              </a:srgbClr>
            </a:outerShdw>
          </a:effectLst>
        </p:spPr>
      </p:pic>
      <p:pic>
        <p:nvPicPr>
          <p:cNvPr id="2" name="Picture 1" descr="F:\IMG_2649.JPG"/>
          <p:cNvPicPr>
            <a:picLocks noChangeAspect="1" noChangeArrowheads="1"/>
          </p:cNvPicPr>
          <p:nvPr/>
        </p:nvPicPr>
        <p:blipFill>
          <a:blip r:embed="rId8" cstate="print"/>
          <a:srcRect b="27500"/>
          <a:stretch>
            <a:fillRect/>
          </a:stretch>
        </p:blipFill>
        <p:spPr bwMode="auto">
          <a:xfrm>
            <a:off x="0" y="4648200"/>
            <a:ext cx="4572000" cy="2209800"/>
          </a:xfrm>
          <a:prstGeom prst="rect">
            <a:avLst/>
          </a:prstGeom>
          <a:ln>
            <a:noFill/>
          </a:ln>
          <a:effectLst>
            <a:outerShdw blurRad="292100" dist="139700" dir="2700000" algn="tl" rotWithShape="0">
              <a:srgbClr val="333333">
                <a:alpha val="65000"/>
              </a:srgbClr>
            </a:outerShdw>
          </a:effectLst>
        </p:spPr>
      </p:pic>
      <p:pic>
        <p:nvPicPr>
          <p:cNvPr id="13" name="Picture 1" descr="C:\Users\studentpm\Desktop\6035334981_d8ffe307d1_b.jpg"/>
          <p:cNvPicPr>
            <a:picLocks noChangeAspect="1" noChangeArrowheads="1"/>
          </p:cNvPicPr>
          <p:nvPr/>
        </p:nvPicPr>
        <p:blipFill>
          <a:blip r:embed="rId9" cstate="print"/>
          <a:srcRect/>
          <a:stretch>
            <a:fillRect/>
          </a:stretch>
        </p:blipFill>
        <p:spPr bwMode="auto">
          <a:xfrm>
            <a:off x="-1" y="1828800"/>
            <a:ext cx="4569771"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8600"/>
            <a:ext cx="8305800" cy="990600"/>
          </a:xfrm>
        </p:spPr>
        <p:txBody>
          <a:bodyPr/>
          <a:lstStyle/>
          <a:p>
            <a:pPr eaLnBrk="1" hangingPunct="1"/>
            <a:r>
              <a:rPr sz="4400" dirty="0" smtClean="0">
                <a:ln>
                  <a:noFill/>
                </a:ln>
                <a:solidFill>
                  <a:schemeClr val="bg1"/>
                </a:solidFill>
                <a:latin typeface="Segoe UI" pitchFamily="34" charset="0"/>
                <a:ea typeface="ＭＳ Ｐゴシック" pitchFamily="34" charset="-128"/>
                <a:cs typeface="Segoe UI" pitchFamily="34" charset="0"/>
              </a:rPr>
              <a:t>Marketing Mix </a:t>
            </a:r>
          </a:p>
        </p:txBody>
      </p:sp>
      <p:graphicFrame>
        <p:nvGraphicFramePr>
          <p:cNvPr id="13" name="Diagram 12"/>
          <p:cNvGraphicFramePr/>
          <p:nvPr/>
        </p:nvGraphicFramePr>
        <p:xfrm>
          <a:off x="228600" y="1219200"/>
          <a:ext cx="8686800" cy="4669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flipV="1">
            <a:off x="990600" y="2906713"/>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V="1">
            <a:off x="4572000" y="2873375"/>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8164513" y="2895600"/>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6400800" y="3940175"/>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V="1">
            <a:off x="2720975" y="3940175"/>
            <a:ext cx="0" cy="304800"/>
          </a:xfrm>
          <a:prstGeom prst="line">
            <a:avLst/>
          </a:prstGeom>
        </p:spPr>
        <p:style>
          <a:lnRef idx="3">
            <a:schemeClr val="accent2"/>
          </a:lnRef>
          <a:fillRef idx="0">
            <a:schemeClr val="accent2"/>
          </a:fillRef>
          <a:effectRef idx="2">
            <a:schemeClr val="accent2"/>
          </a:effectRef>
          <a:fontRef idx="minor">
            <a:schemeClr val="tx1"/>
          </a:fontRef>
        </p:style>
      </p:cxnSp>
      <p:sp>
        <p:nvSpPr>
          <p:cNvPr id="3" name="Rounded Rectangle 2"/>
          <p:cNvSpPr/>
          <p:nvPr/>
        </p:nvSpPr>
        <p:spPr>
          <a:xfrm>
            <a:off x="228600" y="1371600"/>
            <a:ext cx="2438400"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dirty="0" smtClean="0">
                <a:solidFill>
                  <a:schemeClr val="tx1"/>
                </a:solidFill>
                <a:latin typeface="Segoe UI" pitchFamily="34" charset="0"/>
                <a:cs typeface="Segoe UI" pitchFamily="34" charset="0"/>
              </a:rPr>
              <a:t>Males and females ages 16-50 who need professional results without the hefty cost</a:t>
            </a:r>
            <a:endParaRPr lang="en-US" dirty="0">
              <a:solidFill>
                <a:schemeClr val="tx1"/>
              </a:solidFill>
              <a:latin typeface="Segoe UI" pitchFamily="34" charset="0"/>
              <a:cs typeface="Segoe UI" pitchFamily="34" charset="0"/>
            </a:endParaRPr>
          </a:p>
        </p:txBody>
      </p:sp>
      <p:sp>
        <p:nvSpPr>
          <p:cNvPr id="15" name="Rounded Rectangle 14"/>
          <p:cNvSpPr/>
          <p:nvPr/>
        </p:nvSpPr>
        <p:spPr>
          <a:xfrm>
            <a:off x="6519863" y="1360488"/>
            <a:ext cx="2471738"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sz="1600" dirty="0" smtClean="0">
                <a:solidFill>
                  <a:schemeClr val="tx1"/>
                </a:solidFill>
                <a:latin typeface="Segoe UI" pitchFamily="34" charset="0"/>
                <a:cs typeface="Segoe UI" pitchFamily="34" charset="0"/>
              </a:rPr>
              <a:t>Web advertisements, social media, word-of-mouth</a:t>
            </a:r>
            <a:endParaRPr lang="en-US" sz="1600" dirty="0">
              <a:solidFill>
                <a:schemeClr val="tx1"/>
              </a:solidFill>
              <a:latin typeface="Segoe UI" pitchFamily="34" charset="0"/>
              <a:cs typeface="Segoe UI" pitchFamily="34" charset="0"/>
            </a:endParaRPr>
          </a:p>
        </p:txBody>
      </p:sp>
      <p:sp>
        <p:nvSpPr>
          <p:cNvPr id="16" name="Rounded Rectangle 15"/>
          <p:cNvSpPr/>
          <p:nvPr/>
        </p:nvSpPr>
        <p:spPr>
          <a:xfrm>
            <a:off x="3276600" y="1371600"/>
            <a:ext cx="2601912"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dirty="0" smtClean="0">
                <a:solidFill>
                  <a:schemeClr val="tx1"/>
                </a:solidFill>
                <a:latin typeface="Segoe UI" pitchFamily="34" charset="0"/>
                <a:cs typeface="Segoe UI" pitchFamily="34" charset="0"/>
              </a:rPr>
              <a:t>Photographing venues differ according to the event</a:t>
            </a:r>
            <a:endParaRPr lang="en-US" dirty="0">
              <a:solidFill>
                <a:schemeClr val="tx1"/>
              </a:solidFill>
              <a:latin typeface="Segoe UI" pitchFamily="34" charset="0"/>
              <a:cs typeface="Segoe UI" pitchFamily="34" charset="0"/>
            </a:endParaRPr>
          </a:p>
        </p:txBody>
      </p:sp>
      <p:sp>
        <p:nvSpPr>
          <p:cNvPr id="17" name="Rounded Rectangle 16"/>
          <p:cNvSpPr/>
          <p:nvPr/>
        </p:nvSpPr>
        <p:spPr>
          <a:xfrm>
            <a:off x="1501775" y="4256088"/>
            <a:ext cx="2438400"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dirty="0" smtClean="0">
                <a:solidFill>
                  <a:schemeClr val="tx1"/>
                </a:solidFill>
                <a:latin typeface="Segoe UI" pitchFamily="34" charset="0"/>
                <a:cs typeface="Segoe UI" pitchFamily="34" charset="0"/>
              </a:rPr>
              <a:t>Professional photography services</a:t>
            </a:r>
            <a:endParaRPr lang="en-US" dirty="0">
              <a:solidFill>
                <a:schemeClr val="tx1"/>
              </a:solidFill>
              <a:latin typeface="Segoe UI" pitchFamily="34" charset="0"/>
              <a:cs typeface="Segoe UI" pitchFamily="34" charset="0"/>
            </a:endParaRPr>
          </a:p>
        </p:txBody>
      </p:sp>
      <p:sp>
        <p:nvSpPr>
          <p:cNvPr id="18" name="Rounded Rectangle 17"/>
          <p:cNvSpPr/>
          <p:nvPr/>
        </p:nvSpPr>
        <p:spPr>
          <a:xfrm>
            <a:off x="5291138" y="4256088"/>
            <a:ext cx="2438400"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US" dirty="0" smtClean="0">
                <a:solidFill>
                  <a:schemeClr val="tx1"/>
                </a:solidFill>
                <a:latin typeface="Segoe UI" pitchFamily="34" charset="0"/>
                <a:cs typeface="Segoe UI" pitchFamily="34" charset="0"/>
              </a:rPr>
              <a:t>$350 sitting fee, $150 standard photo package</a:t>
            </a:r>
          </a:p>
        </p:txBody>
      </p:sp>
      <p:pic>
        <p:nvPicPr>
          <p:cNvPr id="20" name="Picture 13" descr="NFTE_SmallTagLock_PantoneC.eps"/>
          <p:cNvPicPr>
            <a:picLocks noChangeAspect="1"/>
          </p:cNvPicPr>
          <p:nvPr/>
        </p:nvPicPr>
        <p:blipFill>
          <a:blip r:embed="rId8"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21" name="Picture 1" descr="G:\o-m logo short.png"/>
          <p:cNvPicPr>
            <a:picLocks noChangeAspect="1" noChangeArrowheads="1"/>
          </p:cNvPicPr>
          <p:nvPr/>
        </p:nvPicPr>
        <p:blipFill>
          <a:blip r:embed="rId9"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81000"/>
            <a:ext cx="8305800" cy="762000"/>
          </a:xfrm>
        </p:spPr>
        <p:txBody>
          <a:bodyPr/>
          <a:lstStyle/>
          <a:p>
            <a:pPr>
              <a:lnSpc>
                <a:spcPct val="80000"/>
              </a:lnSpc>
              <a:spcBef>
                <a:spcPts val="600"/>
              </a:spcBef>
            </a:pPr>
            <a:r>
              <a:rPr lang="en-US" dirty="0" smtClean="0">
                <a:ln>
                  <a:noFill/>
                </a:ln>
                <a:latin typeface="Segoe UI" pitchFamily="34" charset="0"/>
                <a:ea typeface="ＭＳ Ｐゴシック" pitchFamily="34" charset="-128"/>
                <a:cs typeface="Segoe UI" pitchFamily="34" charset="0"/>
              </a:rPr>
              <a:t>Average </a:t>
            </a:r>
            <a:r>
              <a:rPr dirty="0" smtClean="0">
                <a:ln>
                  <a:noFill/>
                </a:ln>
                <a:latin typeface="Segoe UI" pitchFamily="34" charset="0"/>
                <a:ea typeface="ＭＳ Ｐゴシック" pitchFamily="34" charset="-128"/>
                <a:cs typeface="Segoe UI" pitchFamily="34" charset="0"/>
              </a:rPr>
              <a:t>Cost </a:t>
            </a:r>
            <a:r>
              <a:rPr lang="en-US" dirty="0" smtClean="0">
                <a:ln>
                  <a:noFill/>
                </a:ln>
                <a:latin typeface="Segoe UI" pitchFamily="34" charset="0"/>
                <a:ea typeface="ＭＳ Ｐゴシック" pitchFamily="34" charset="-128"/>
                <a:cs typeface="Segoe UI" pitchFamily="34" charset="0"/>
              </a:rPr>
              <a:t/>
            </a:r>
            <a:br>
              <a:rPr lang="en-US" dirty="0" smtClean="0">
                <a:ln>
                  <a:noFill/>
                </a:ln>
                <a:latin typeface="Segoe UI" pitchFamily="34" charset="0"/>
                <a:ea typeface="ＭＳ Ｐゴシック" pitchFamily="34" charset="-128"/>
                <a:cs typeface="Segoe UI" pitchFamily="34" charset="0"/>
              </a:rPr>
            </a:br>
            <a:r>
              <a:rPr dirty="0" smtClean="0">
                <a:ln>
                  <a:noFill/>
                </a:ln>
                <a:latin typeface="Segoe UI" pitchFamily="34" charset="0"/>
                <a:ea typeface="ＭＳ Ｐゴシック" pitchFamily="34" charset="-128"/>
                <a:cs typeface="Segoe UI" pitchFamily="34" charset="0"/>
              </a:rPr>
              <a:t>of Materials/Labor</a:t>
            </a:r>
            <a:endParaRPr i="1" dirty="0" smtClean="0">
              <a:ln>
                <a:noFill/>
              </a:ln>
              <a:solidFill>
                <a:srgbClr val="008000"/>
              </a:solidFill>
              <a:latin typeface="Segoe UI" pitchFamily="34" charset="0"/>
              <a:ea typeface="ＭＳ Ｐゴシック" pitchFamily="34" charset="-128"/>
              <a:cs typeface="Segoe UI" pitchFamily="34" charset="0"/>
            </a:endParaRPr>
          </a:p>
        </p:txBody>
      </p:sp>
      <p:graphicFrame>
        <p:nvGraphicFramePr>
          <p:cNvPr id="2" name="Table 1"/>
          <p:cNvGraphicFramePr>
            <a:graphicFrameLocks noGrp="1"/>
          </p:cNvGraphicFramePr>
          <p:nvPr/>
        </p:nvGraphicFramePr>
        <p:xfrm>
          <a:off x="1384300" y="1524000"/>
          <a:ext cx="6096000" cy="2250203"/>
        </p:xfrm>
        <a:graphic>
          <a:graphicData uri="http://schemas.openxmlformats.org/drawingml/2006/table">
            <a:tbl>
              <a:tblPr firstRow="1" lastRow="1" bandRow="1">
                <a:tableStyleId>{5C22544A-7EE6-4342-B048-85BDC9FD1C3A}</a:tableStyleId>
              </a:tblPr>
              <a:tblGrid>
                <a:gridCol w="2438400"/>
                <a:gridCol w="2133600"/>
                <a:gridCol w="1524000"/>
              </a:tblGrid>
              <a:tr h="370795">
                <a:tc gridSpan="3">
                  <a:txBody>
                    <a:bodyPr/>
                    <a:lstStyle/>
                    <a:p>
                      <a:pPr marL="0" algn="ctr" rtl="0" eaLnBrk="1" latinLnBrk="0" hangingPunct="1"/>
                      <a:r>
                        <a:rPr kumimoji="0" lang="en-US" sz="2000" kern="1200" dirty="0" smtClean="0"/>
                        <a:t>Materials</a:t>
                      </a:r>
                      <a:endParaRPr kumimoji="0" lang="en-US" sz="1400" b="1" kern="1200" dirty="0">
                        <a:solidFill>
                          <a:schemeClr val="bg1"/>
                        </a:solidFill>
                        <a:latin typeface="Segoe UI" pitchFamily="34" charset="0"/>
                        <a:ea typeface="ＭＳ Ｐゴシック" pitchFamily="-112" charset="-128"/>
                        <a:cs typeface="Segoe UI" pitchFamily="34" charset="0"/>
                      </a:endParaRPr>
                    </a:p>
                  </a:txBody>
                  <a:tcPr marT="45714" marB="45714"/>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marL="0" algn="ctr" rtl="0" eaLnBrk="1" latinLnBrk="0" hangingPunct="1"/>
                      <a:r>
                        <a:rPr kumimoji="0" lang="en-US" sz="1400" kern="1200" dirty="0" smtClean="0"/>
                        <a:t>Material Description</a:t>
                      </a:r>
                      <a:endParaRPr kumimoji="0" lang="en-US" sz="1400" b="1" kern="1200" dirty="0">
                        <a:solidFill>
                          <a:schemeClr val="tx1"/>
                        </a:solidFill>
                        <a:latin typeface="Segoe UI" pitchFamily="34" charset="0"/>
                        <a:ea typeface="ＭＳ Ｐゴシック" pitchFamily="-112" charset="-128"/>
                        <a:cs typeface="Segoe UI" pitchFamily="34" charset="0"/>
                      </a:endParaRPr>
                    </a:p>
                  </a:txBody>
                  <a:tcPr marT="45714" marB="45714"/>
                </a:tc>
                <a:tc>
                  <a:txBody>
                    <a:bodyPr/>
                    <a:lstStyle/>
                    <a:p>
                      <a:pPr marL="0" algn="ctr" rtl="0" eaLnBrk="1" latinLnBrk="0" hangingPunct="1"/>
                      <a:r>
                        <a:rPr kumimoji="0" lang="en-US" sz="1400" kern="1200" dirty="0" smtClean="0"/>
                        <a:t>Cost/Total Quantity</a:t>
                      </a:r>
                      <a:endParaRPr kumimoji="0" lang="en-US" sz="1400" b="1" kern="1200" dirty="0">
                        <a:solidFill>
                          <a:schemeClr val="tx1"/>
                        </a:solidFill>
                        <a:latin typeface="Segoe UI" pitchFamily="34" charset="0"/>
                        <a:ea typeface="ＭＳ Ｐゴシック" pitchFamily="-112" charset="-128"/>
                        <a:cs typeface="Segoe UI" pitchFamily="34" charset="0"/>
                      </a:endParaRPr>
                    </a:p>
                  </a:txBody>
                  <a:tcPr marT="45714" marB="45714"/>
                </a:tc>
                <a:tc>
                  <a:txBody>
                    <a:bodyPr/>
                    <a:lstStyle/>
                    <a:p>
                      <a:pPr marL="0" algn="ctr" rtl="0" eaLnBrk="1" latinLnBrk="0" hangingPunct="1"/>
                      <a:r>
                        <a:rPr kumimoji="0" lang="en-US" sz="1400" kern="1200" dirty="0" smtClean="0"/>
                        <a:t>Cost per Unit</a:t>
                      </a:r>
                      <a:endParaRPr kumimoji="0" lang="en-US" sz="1400" b="1" kern="1200" dirty="0">
                        <a:solidFill>
                          <a:schemeClr val="tx1"/>
                        </a:solidFill>
                        <a:latin typeface="Segoe UI" pitchFamily="34" charset="0"/>
                        <a:ea typeface="ＭＳ Ｐゴシック" pitchFamily="-112" charset="-128"/>
                        <a:cs typeface="Segoe UI" pitchFamily="34" charset="0"/>
                      </a:endParaRPr>
                    </a:p>
                  </a:txBody>
                  <a:tcPr marT="45714" marB="45714"/>
                </a:tc>
              </a:tr>
              <a:tr h="370795">
                <a:tc>
                  <a:txBody>
                    <a:bodyPr/>
                    <a:lstStyle/>
                    <a:p>
                      <a:r>
                        <a:rPr kumimoji="0" lang="en-US" sz="1400" kern="1200" dirty="0" smtClean="0"/>
                        <a:t>ISO</a:t>
                      </a:r>
                      <a:r>
                        <a:rPr kumimoji="0" lang="en-US" sz="1400" kern="1200" baseline="0" dirty="0" smtClean="0"/>
                        <a:t> 400 35mm film</a:t>
                      </a:r>
                      <a:endParaRPr kumimoji="0" lang="en-US" sz="1400" b="0" kern="1200" dirty="0">
                        <a:solidFill>
                          <a:schemeClr val="tx1"/>
                        </a:solidFill>
                        <a:latin typeface="Segoe UI" pitchFamily="34" charset="0"/>
                        <a:ea typeface="ＭＳ Ｐゴシック" pitchFamily="-112" charset="-128"/>
                        <a:cs typeface="Segoe UI" pitchFamily="34" charset="0"/>
                      </a:endParaRPr>
                    </a:p>
                  </a:txBody>
                  <a:tcPr marT="45714" marB="45714"/>
                </a:tc>
                <a:tc>
                  <a:txBody>
                    <a:bodyPr/>
                    <a:lstStyle/>
                    <a:p>
                      <a:pPr algn="ctr"/>
                      <a:r>
                        <a:rPr kumimoji="0" lang="en-US" sz="1400" kern="1200" dirty="0" smtClean="0"/>
                        <a:t>$15/5</a:t>
                      </a:r>
                      <a:r>
                        <a:rPr kumimoji="0" lang="en-US" sz="1400" kern="1200" baseline="0" dirty="0" smtClean="0"/>
                        <a:t> rolls</a:t>
                      </a:r>
                      <a:endParaRPr kumimoji="0" lang="en-US" sz="1400" b="0" kern="1200" dirty="0">
                        <a:solidFill>
                          <a:schemeClr val="tx1"/>
                        </a:solidFill>
                        <a:latin typeface="Segoe UI" pitchFamily="34" charset="0"/>
                        <a:ea typeface="ＭＳ Ｐゴシック" pitchFamily="-112" charset="-128"/>
                        <a:cs typeface="Segoe UI" pitchFamily="34" charset="0"/>
                      </a:endParaRPr>
                    </a:p>
                  </a:txBody>
                  <a:tcPr marT="45714" marB="45714"/>
                </a:tc>
                <a:tc>
                  <a:txBody>
                    <a:bodyPr/>
                    <a:lstStyle/>
                    <a:p>
                      <a:pPr algn="l">
                        <a:tabLst>
                          <a:tab pos="1260475" algn="r"/>
                        </a:tabLst>
                      </a:pPr>
                      <a:r>
                        <a:rPr kumimoji="0" lang="en-US" sz="1400" kern="1200" dirty="0" smtClean="0"/>
                        <a:t>	$1.50</a:t>
                      </a:r>
                      <a:endParaRPr kumimoji="0" lang="en-US" sz="1400" b="0" kern="1200" dirty="0">
                        <a:solidFill>
                          <a:schemeClr val="tx1"/>
                        </a:solidFill>
                        <a:latin typeface="Segoe UI" pitchFamily="34" charset="0"/>
                        <a:ea typeface="ＭＳ Ｐゴシック" pitchFamily="-112" charset="-128"/>
                        <a:cs typeface="Segoe UI" pitchFamily="34" charset="0"/>
                      </a:endParaRPr>
                    </a:p>
                  </a:txBody>
                  <a:tcPr marT="45714" marB="45714"/>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t>Blank CDs</a:t>
                      </a:r>
                      <a:endParaRPr kumimoji="0" lang="en-US" sz="1400" b="0" kern="1200" dirty="0" smtClean="0">
                        <a:solidFill>
                          <a:schemeClr val="tx1"/>
                        </a:solidFill>
                        <a:latin typeface="Segoe UI" pitchFamily="34" charset="0"/>
                        <a:ea typeface="ＭＳ Ｐゴシック" pitchFamily="-112" charset="-128"/>
                        <a:cs typeface="Segoe UI" pitchFamily="34" charset="0"/>
                      </a:endParaRPr>
                    </a:p>
                  </a:txBody>
                  <a:tcPr marT="45714" marB="45714"/>
                </a:tc>
                <a:tc>
                  <a:txBody>
                    <a:bodyPr/>
                    <a:lstStyle/>
                    <a:p>
                      <a:pPr algn="ctr"/>
                      <a:r>
                        <a:rPr kumimoji="0" lang="en-US" sz="1400" kern="1200" dirty="0" smtClean="0"/>
                        <a:t>$16/100 discs</a:t>
                      </a:r>
                      <a:endParaRPr kumimoji="0" lang="en-US" sz="1400" b="0" kern="1200" dirty="0">
                        <a:solidFill>
                          <a:schemeClr val="tx1"/>
                        </a:solidFill>
                        <a:latin typeface="Segoe UI" pitchFamily="34" charset="0"/>
                        <a:ea typeface="ＭＳ Ｐゴシック" pitchFamily="-112" charset="-128"/>
                        <a:cs typeface="Segoe UI" pitchFamily="34" charset="0"/>
                      </a:endParaRPr>
                    </a:p>
                  </a:txBody>
                  <a:tcPr marT="45714" marB="45714"/>
                </a:tc>
                <a:tc>
                  <a:txBody>
                    <a:bodyPr/>
                    <a:lstStyle/>
                    <a:p>
                      <a:pPr algn="l">
                        <a:tabLst>
                          <a:tab pos="1260475" algn="r"/>
                        </a:tabLst>
                      </a:pPr>
                      <a:r>
                        <a:rPr kumimoji="0" lang="en-US" sz="1400" kern="1200" dirty="0" smtClean="0"/>
                        <a:t>	$.16</a:t>
                      </a:r>
                      <a:endParaRPr kumimoji="0" lang="en-US" sz="1400" b="0" kern="1200" dirty="0">
                        <a:solidFill>
                          <a:schemeClr val="tx1"/>
                        </a:solidFill>
                        <a:latin typeface="Segoe UI" pitchFamily="34" charset="0"/>
                        <a:ea typeface="ＭＳ Ｐゴシック" pitchFamily="-112" charset="-128"/>
                        <a:cs typeface="Segoe UI" pitchFamily="34" charset="0"/>
                      </a:endParaRPr>
                    </a:p>
                  </a:txBody>
                  <a:tcPr marT="45714" marB="45714"/>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t>Canon Photo Papers</a:t>
                      </a:r>
                      <a:endParaRPr kumimoji="0" lang="en-US" sz="1400" b="0" kern="1200" dirty="0" smtClean="0">
                        <a:solidFill>
                          <a:schemeClr val="tx1"/>
                        </a:solidFill>
                        <a:latin typeface="Segoe UI" pitchFamily="34" charset="0"/>
                        <a:ea typeface="ＭＳ Ｐゴシック" pitchFamily="-112" charset="-128"/>
                        <a:cs typeface="Segoe UI" pitchFamily="34" charset="0"/>
                      </a:endParaRPr>
                    </a:p>
                  </a:txBody>
                  <a:tcPr marT="45714" marB="45714"/>
                </a:tc>
                <a:tc>
                  <a:txBody>
                    <a:bodyPr/>
                    <a:lstStyle/>
                    <a:p>
                      <a:pPr algn="ctr"/>
                      <a:r>
                        <a:rPr kumimoji="0" lang="en-US" sz="1400" kern="1200" dirty="0" smtClean="0"/>
                        <a:t>$12/100 photo papers</a:t>
                      </a:r>
                      <a:endParaRPr kumimoji="0" lang="en-US" sz="1400" b="0" kern="1200" dirty="0">
                        <a:solidFill>
                          <a:schemeClr val="tx1"/>
                        </a:solidFill>
                        <a:latin typeface="Segoe UI" pitchFamily="34" charset="0"/>
                        <a:ea typeface="ＭＳ Ｐゴシック" pitchFamily="-112" charset="-128"/>
                        <a:cs typeface="Segoe UI" pitchFamily="34" charset="0"/>
                      </a:endParaRPr>
                    </a:p>
                  </a:txBody>
                  <a:tcPr marT="45714" marB="45714"/>
                </a:tc>
                <a:tc>
                  <a:txBody>
                    <a:bodyPr/>
                    <a:lstStyle/>
                    <a:p>
                      <a:pPr algn="l">
                        <a:tabLst>
                          <a:tab pos="1260475" algn="r"/>
                        </a:tabLst>
                      </a:pPr>
                      <a:r>
                        <a:rPr kumimoji="0" lang="en-US" sz="1400" kern="1200" dirty="0" smtClean="0"/>
                        <a:t>	$.12</a:t>
                      </a:r>
                      <a:endParaRPr kumimoji="0" lang="en-US" sz="1400" b="0" kern="1200" dirty="0">
                        <a:solidFill>
                          <a:schemeClr val="tx1"/>
                        </a:solidFill>
                        <a:latin typeface="Segoe UI" pitchFamily="34" charset="0"/>
                        <a:ea typeface="ＭＳ Ｐゴシック" pitchFamily="-112" charset="-128"/>
                        <a:cs typeface="Segoe UI" pitchFamily="34" charset="0"/>
                      </a:endParaRPr>
                    </a:p>
                  </a:txBody>
                  <a:tcPr marT="45714" marB="45714"/>
                </a:tc>
              </a:tr>
              <a:tr h="370795">
                <a:tc gridSpan="2">
                  <a:txBody>
                    <a:bodyPr/>
                    <a:lstStyle/>
                    <a:p>
                      <a:pPr algn="r"/>
                      <a:r>
                        <a:rPr kumimoji="0" lang="en-US" sz="1400" kern="1200" dirty="0" smtClean="0"/>
                        <a:t>Average Total Material Cost per Unit</a:t>
                      </a:r>
                      <a:endParaRPr kumimoji="0" lang="en-US" sz="1400" b="1" kern="1200" dirty="0">
                        <a:solidFill>
                          <a:schemeClr val="tx1"/>
                        </a:solidFill>
                        <a:latin typeface="Segoe UI" pitchFamily="34" charset="0"/>
                        <a:ea typeface="ＭＳ Ｐゴシック" pitchFamily="-112" charset="-128"/>
                        <a:cs typeface="Segoe UI" pitchFamily="34" charset="0"/>
                      </a:endParaRPr>
                    </a:p>
                  </a:txBody>
                  <a:tcPr marT="45714" marB="45714"/>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tabLst>
                          <a:tab pos="1260475" algn="r"/>
                        </a:tabLst>
                      </a:pPr>
                      <a:r>
                        <a:rPr kumimoji="0" lang="en-US" sz="1400" kern="1200" dirty="0" smtClean="0"/>
                        <a:t>	$1.78</a:t>
                      </a:r>
                      <a:endParaRPr kumimoji="0" lang="en-US" sz="1400" b="1" kern="1200" dirty="0">
                        <a:solidFill>
                          <a:schemeClr val="tx1"/>
                        </a:solidFill>
                        <a:latin typeface="Segoe UI" pitchFamily="34" charset="0"/>
                        <a:ea typeface="ＭＳ Ｐゴシック" pitchFamily="-112" charset="-128"/>
                        <a:cs typeface="Segoe UI" pitchFamily="34" charset="0"/>
                      </a:endParaRPr>
                    </a:p>
                  </a:txBody>
                  <a:tcPr marT="45714" marB="45714"/>
                </a:tc>
              </a:tr>
            </a:tbl>
          </a:graphicData>
        </a:graphic>
      </p:graphicFrame>
      <p:graphicFrame>
        <p:nvGraphicFramePr>
          <p:cNvPr id="3" name="Table 2"/>
          <p:cNvGraphicFramePr>
            <a:graphicFrameLocks noGrp="1"/>
          </p:cNvGraphicFramePr>
          <p:nvPr/>
        </p:nvGraphicFramePr>
        <p:xfrm>
          <a:off x="1384300" y="4038600"/>
          <a:ext cx="6096000" cy="1590563"/>
        </p:xfrm>
        <a:graphic>
          <a:graphicData uri="http://schemas.openxmlformats.org/drawingml/2006/table">
            <a:tbl>
              <a:tblPr firstRow="1" lastRow="1" bandRow="1">
                <a:tableStyleId>{5C22544A-7EE6-4342-B048-85BDC9FD1C3A}</a:tableStyleId>
              </a:tblPr>
              <a:tblGrid>
                <a:gridCol w="2032000"/>
                <a:gridCol w="2032000"/>
                <a:gridCol w="2032000"/>
              </a:tblGrid>
              <a:tr h="370991">
                <a:tc gridSpan="3">
                  <a:txBody>
                    <a:bodyPr/>
                    <a:lstStyle/>
                    <a:p>
                      <a:pPr marL="0" algn="ctr" rtl="0" eaLnBrk="1" latinLnBrk="0" hangingPunct="1"/>
                      <a:r>
                        <a:rPr kumimoji="0" lang="en-US" sz="2000" kern="1200" dirty="0" smtClean="0"/>
                        <a:t>Labor</a:t>
                      </a:r>
                      <a:endParaRPr kumimoji="0" lang="en-US" sz="1400" b="1" kern="1200" dirty="0">
                        <a:solidFill>
                          <a:schemeClr val="bg1"/>
                        </a:solidFill>
                        <a:latin typeface="Segoe UI" pitchFamily="34" charset="0"/>
                        <a:ea typeface="Segoe UI" pitchFamily="34" charset="0"/>
                        <a:cs typeface="Segoe UI" pitchFamily="34" charset="0"/>
                      </a:endParaRPr>
                    </a:p>
                  </a:txBody>
                  <a:tcPr marT="45739" marB="45739"/>
                </a:tc>
                <a:tc hMerge="1">
                  <a:txBody>
                    <a:bodyPr/>
                    <a:lstStyle/>
                    <a:p>
                      <a:endParaRPr lang="en-US"/>
                    </a:p>
                  </a:txBody>
                  <a:tcPr>
                    <a:solidFill>
                      <a:srgbClr val="D0D8E8"/>
                    </a:solidFill>
                  </a:tcPr>
                </a:tc>
                <a:tc hMerge="1">
                  <a:txBody>
                    <a:bodyPr/>
                    <a:lstStyle/>
                    <a:p>
                      <a:endParaRPr lang="en-US" dirty="0"/>
                    </a:p>
                  </a:txBody>
                  <a:tcPr>
                    <a:solidFill>
                      <a:srgbClr val="D0D8E8"/>
                    </a:solidFill>
                  </a:tcPr>
                </a:tc>
              </a:tr>
              <a:tr h="518370">
                <a:tc>
                  <a:txBody>
                    <a:bodyPr/>
                    <a:lstStyle/>
                    <a:p>
                      <a:pPr marL="0" algn="ctr" rtl="0" eaLnBrk="1" latinLnBrk="0" hangingPunct="1"/>
                      <a:r>
                        <a:rPr kumimoji="0" lang="en-US" sz="1400" kern="1200" dirty="0" smtClean="0"/>
                        <a:t>Labor Cost per Hour</a:t>
                      </a:r>
                      <a:endParaRPr kumimoji="0" lang="en-US" sz="1400" b="1" kern="1200" dirty="0">
                        <a:solidFill>
                          <a:schemeClr val="tx1"/>
                        </a:solidFill>
                        <a:latin typeface="Segoe UI" pitchFamily="34" charset="0"/>
                        <a:ea typeface="Segoe UI" pitchFamily="34" charset="0"/>
                        <a:cs typeface="Segoe UI" pitchFamily="34" charset="0"/>
                      </a:endParaRPr>
                    </a:p>
                  </a:txBody>
                  <a:tcPr marT="45739" marB="45739"/>
                </a:tc>
                <a:tc>
                  <a:txBody>
                    <a:bodyPr/>
                    <a:lstStyle/>
                    <a:p>
                      <a:pPr marL="0" algn="ctr" rtl="0" eaLnBrk="1" latinLnBrk="0" hangingPunct="1"/>
                      <a:r>
                        <a:rPr kumimoji="0" lang="en-US" sz="1400" kern="1200" dirty="0" smtClean="0"/>
                        <a:t>Time (in Hours) to Make One Unit</a:t>
                      </a:r>
                      <a:endParaRPr kumimoji="0" lang="en-US" sz="1400" b="1" kern="1200" dirty="0">
                        <a:solidFill>
                          <a:schemeClr val="tx1"/>
                        </a:solidFill>
                        <a:latin typeface="Segoe UI" pitchFamily="34" charset="0"/>
                        <a:ea typeface="Segoe UI" pitchFamily="34" charset="0"/>
                        <a:cs typeface="Segoe UI" pitchFamily="34" charset="0"/>
                      </a:endParaRPr>
                    </a:p>
                  </a:txBody>
                  <a:tcPr marT="45739" marB="457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t>Labor Cost per Unit</a:t>
                      </a:r>
                      <a:endParaRPr kumimoji="0" lang="en-US" sz="1400" b="1" kern="1200" dirty="0" smtClean="0">
                        <a:solidFill>
                          <a:schemeClr val="tx1"/>
                        </a:solidFill>
                        <a:latin typeface="Segoe UI" pitchFamily="34" charset="0"/>
                        <a:ea typeface="Segoe UI" pitchFamily="34" charset="0"/>
                        <a:cs typeface="Segoe UI" pitchFamily="34" charset="0"/>
                      </a:endParaRPr>
                    </a:p>
                  </a:txBody>
                  <a:tcPr marT="45739" marB="45739"/>
                </a:tc>
              </a:tr>
              <a:tr h="304924">
                <a:tc>
                  <a:txBody>
                    <a:bodyPr/>
                    <a:lstStyle/>
                    <a:p>
                      <a:pPr marL="0" algn="ctr" rtl="0" eaLnBrk="1" latinLnBrk="0" hangingPunct="1"/>
                      <a:r>
                        <a:rPr kumimoji="0" lang="en-US" sz="1400" kern="1200" dirty="0" smtClean="0"/>
                        <a:t>$10</a:t>
                      </a:r>
                      <a:endParaRPr kumimoji="0" lang="en-US" sz="1400" b="0" kern="1200" dirty="0">
                        <a:solidFill>
                          <a:schemeClr val="tx1"/>
                        </a:solidFill>
                        <a:latin typeface="Segoe UI" pitchFamily="34" charset="0"/>
                        <a:ea typeface="Segoe UI" pitchFamily="34" charset="0"/>
                        <a:cs typeface="Segoe UI" pitchFamily="34" charset="0"/>
                      </a:endParaRPr>
                    </a:p>
                  </a:txBody>
                  <a:tcPr marT="45739" marB="45739"/>
                </a:tc>
                <a:tc>
                  <a:txBody>
                    <a:bodyPr/>
                    <a:lstStyle/>
                    <a:p>
                      <a:pPr marL="0" algn="ctr" rtl="0" eaLnBrk="1" latinLnBrk="0" hangingPunct="1"/>
                      <a:r>
                        <a:rPr kumimoji="0" lang="en-US" sz="1400" kern="1200" dirty="0" smtClean="0"/>
                        <a:t>2 hours</a:t>
                      </a:r>
                      <a:endParaRPr kumimoji="0" lang="en-US" sz="1400" b="0" kern="1200" dirty="0">
                        <a:solidFill>
                          <a:schemeClr val="tx1"/>
                        </a:solidFill>
                        <a:latin typeface="Segoe UI" pitchFamily="34" charset="0"/>
                        <a:ea typeface="Segoe UI" pitchFamily="34" charset="0"/>
                        <a:cs typeface="Segoe UI" pitchFamily="34" charset="0"/>
                      </a:endParaRPr>
                    </a:p>
                  </a:txBody>
                  <a:tcPr marT="45739" marB="45739"/>
                </a:tc>
                <a:tc>
                  <a:txBody>
                    <a:bodyPr/>
                    <a:lstStyle/>
                    <a:p>
                      <a:pPr marL="0" algn="l" rtl="0" eaLnBrk="1" latinLnBrk="0" hangingPunct="1">
                        <a:tabLst>
                          <a:tab pos="1712913" algn="r"/>
                        </a:tabLst>
                      </a:pPr>
                      <a:r>
                        <a:rPr kumimoji="0" lang="en-US" sz="1400" kern="1200" dirty="0" smtClean="0"/>
                        <a:t>	$20</a:t>
                      </a:r>
                      <a:endParaRPr kumimoji="0" lang="en-US" sz="1400" b="0" kern="1200" dirty="0">
                        <a:solidFill>
                          <a:schemeClr val="tx1"/>
                        </a:solidFill>
                        <a:latin typeface="Segoe UI" pitchFamily="34" charset="0"/>
                        <a:ea typeface="Segoe UI" pitchFamily="34" charset="0"/>
                        <a:cs typeface="Segoe UI" pitchFamily="34" charset="0"/>
                      </a:endParaRPr>
                    </a:p>
                  </a:txBody>
                  <a:tcPr marT="45739" marB="45739"/>
                </a:tc>
              </a:tr>
              <a:tr h="370991">
                <a:tc gridSpan="2">
                  <a:txBody>
                    <a:bodyPr/>
                    <a:lstStyle/>
                    <a:p>
                      <a:pPr algn="r"/>
                      <a:r>
                        <a:rPr kumimoji="0" lang="en-US" sz="1400" kern="1200" dirty="0" smtClean="0"/>
                        <a:t>Total Labor Cost per Unit</a:t>
                      </a:r>
                      <a:endParaRPr kumimoji="0" lang="en-US" sz="1400" b="1" kern="1200" dirty="0">
                        <a:solidFill>
                          <a:schemeClr val="tx1"/>
                        </a:solidFill>
                        <a:latin typeface="Segoe UI" pitchFamily="34" charset="0"/>
                        <a:ea typeface="Segoe UI" pitchFamily="34" charset="0"/>
                        <a:cs typeface="Segoe UI" pitchFamily="34" charset="0"/>
                      </a:endParaRPr>
                    </a:p>
                  </a:txBody>
                  <a:tcPr marT="45739" marB="45739"/>
                </a:tc>
                <a:tc hMerge="1">
                  <a:txBody>
                    <a:bodyPr/>
                    <a:lstStyle/>
                    <a:p>
                      <a:endParaRPr lang="en-US" dirty="0"/>
                    </a:p>
                  </a:txBody>
                  <a:tcPr>
                    <a:solidFill>
                      <a:srgbClr val="E9EDF4"/>
                    </a:solidFill>
                  </a:tcPr>
                </a:tc>
                <a:tc>
                  <a:txBody>
                    <a:bodyPr/>
                    <a:lstStyle/>
                    <a:p>
                      <a:pPr marL="0" algn="l" rtl="0" eaLnBrk="1" latinLnBrk="0" hangingPunct="1">
                        <a:tabLst>
                          <a:tab pos="1712913" algn="r"/>
                        </a:tabLst>
                      </a:pPr>
                      <a:r>
                        <a:rPr kumimoji="0" lang="en-US" sz="1400" kern="1200" dirty="0" smtClean="0"/>
                        <a:t>	$20</a:t>
                      </a:r>
                      <a:endParaRPr kumimoji="0" lang="en-US" sz="1400" b="1" kern="1200" dirty="0">
                        <a:solidFill>
                          <a:schemeClr val="tx1"/>
                        </a:solidFill>
                        <a:latin typeface="Segoe UI" pitchFamily="34" charset="0"/>
                        <a:ea typeface="Segoe UI" pitchFamily="34" charset="0"/>
                        <a:cs typeface="Segoe UI" pitchFamily="34" charset="0"/>
                      </a:endParaRPr>
                    </a:p>
                  </a:txBody>
                  <a:tcPr marT="45739" marB="45739"/>
                </a:tc>
              </a:tr>
            </a:tbl>
          </a:graphicData>
        </a:graphic>
      </p:graphicFrame>
      <p:graphicFrame>
        <p:nvGraphicFramePr>
          <p:cNvPr id="8" name="Table 7"/>
          <p:cNvGraphicFramePr>
            <a:graphicFrameLocks noGrp="1"/>
          </p:cNvGraphicFramePr>
          <p:nvPr/>
        </p:nvGraphicFramePr>
        <p:xfrm>
          <a:off x="1384300" y="5791200"/>
          <a:ext cx="6083300" cy="518370"/>
        </p:xfrm>
        <a:graphic>
          <a:graphicData uri="http://schemas.openxmlformats.org/drawingml/2006/table">
            <a:tbl>
              <a:tblPr firstRow="1" bandRow="1">
                <a:tableStyleId>{C4B1156A-380E-4F78-BDF5-A606A8083BF9}</a:tableStyleId>
              </a:tblPr>
              <a:tblGrid>
                <a:gridCol w="2501900"/>
                <a:gridCol w="3581400"/>
              </a:tblGrid>
              <a:tr h="518370">
                <a:tc>
                  <a:txBody>
                    <a:bodyPr/>
                    <a:lstStyle/>
                    <a:p>
                      <a:pPr marL="0" algn="r" rtl="0" eaLnBrk="1" latinLnBrk="0" hangingPunct="1"/>
                      <a:r>
                        <a:rPr kumimoji="0" lang="en-US" sz="2000" kern="1200" dirty="0" smtClean="0">
                          <a:latin typeface="Segoe UI" pitchFamily="34" charset="0"/>
                          <a:ea typeface="Segoe UI" pitchFamily="34" charset="0"/>
                          <a:cs typeface="Segoe UI" pitchFamily="34" charset="0"/>
                        </a:rPr>
                        <a:t>COGS (per Unit)</a:t>
                      </a:r>
                      <a:endParaRPr kumimoji="0" lang="en-US" sz="2000" b="1" kern="1200" dirty="0">
                        <a:solidFill>
                          <a:schemeClr val="bg1"/>
                        </a:solidFill>
                        <a:latin typeface="Segoe UI" pitchFamily="34" charset="0"/>
                        <a:ea typeface="Segoe UI" pitchFamily="34" charset="0"/>
                        <a:cs typeface="Segoe UI" pitchFamily="34" charset="0"/>
                      </a:endParaRPr>
                    </a:p>
                  </a:txBody>
                  <a:tcPr marT="45739" marB="45739" anchor="ctr"/>
                </a:tc>
                <a:tc>
                  <a:txBody>
                    <a:bodyPr/>
                    <a:lstStyle/>
                    <a:p>
                      <a:pPr marL="0" algn="l" rtl="0" eaLnBrk="1" latinLnBrk="0" hangingPunct="1">
                        <a:tabLst>
                          <a:tab pos="3311525" algn="r"/>
                        </a:tabLst>
                      </a:pPr>
                      <a:r>
                        <a:rPr kumimoji="0" lang="en-US" sz="1400" kern="1200" dirty="0" smtClean="0">
                          <a:latin typeface="Segoe UI" pitchFamily="34" charset="0"/>
                          <a:ea typeface="Segoe UI" pitchFamily="34" charset="0"/>
                          <a:cs typeface="Segoe UI" pitchFamily="34" charset="0"/>
                        </a:rPr>
                        <a:t>	$21.78</a:t>
                      </a:r>
                      <a:endParaRPr kumimoji="0" lang="en-US" sz="1400" b="1" kern="1200" dirty="0">
                        <a:solidFill>
                          <a:schemeClr val="tx1"/>
                        </a:solidFill>
                        <a:latin typeface="Segoe UI" pitchFamily="34" charset="0"/>
                        <a:ea typeface="Segoe UI" pitchFamily="34" charset="0"/>
                        <a:cs typeface="Segoe UI" pitchFamily="34" charset="0"/>
                      </a:endParaRPr>
                    </a:p>
                  </a:txBody>
                  <a:tcPr marT="45739" marB="45739" anchor="ctr"/>
                </a:tc>
              </a:tr>
            </a:tbl>
          </a:graphicData>
        </a:graphic>
      </p:graphicFrame>
      <p:pic>
        <p:nvPicPr>
          <p:cNvPr id="9"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10" name="Picture 1" descr="G:\o-m logo short.png"/>
          <p:cNvPicPr>
            <a:picLocks noChangeAspect="1" noChangeArrowheads="1"/>
          </p:cNvPicPr>
          <p:nvPr/>
        </p:nvPicPr>
        <p:blipFill>
          <a:blip r:embed="rId4"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304800"/>
            <a:ext cx="8229600" cy="914400"/>
          </a:xfrm>
        </p:spPr>
        <p:txBody>
          <a:bodyPr/>
          <a:lstStyle/>
          <a:p>
            <a:pPr eaLnBrk="1" hangingPunct="1">
              <a:spcBef>
                <a:spcPts val="600"/>
              </a:spcBef>
            </a:pPr>
            <a:r>
              <a:rPr dirty="0" smtClean="0">
                <a:ln>
                  <a:noFill/>
                </a:ln>
                <a:latin typeface="Segoe UI" pitchFamily="34" charset="0"/>
                <a:ea typeface="Segoe UI" pitchFamily="34" charset="0"/>
                <a:cs typeface="Segoe UI" pitchFamily="34" charset="0"/>
              </a:rPr>
              <a:t>Economics of One Unit</a:t>
            </a:r>
            <a:endParaRPr sz="1400" i="1" dirty="0" smtClean="0">
              <a:ln>
                <a:noFill/>
              </a:ln>
              <a:solidFill>
                <a:srgbClr val="008000"/>
              </a:solidFill>
              <a:latin typeface="Segoe UI" pitchFamily="34" charset="0"/>
              <a:ea typeface="Segoe UI" pitchFamily="34" charset="0"/>
              <a:cs typeface="Segoe UI" pitchFamily="34" charset="0"/>
            </a:endParaRPr>
          </a:p>
        </p:txBody>
      </p:sp>
      <p:graphicFrame>
        <p:nvGraphicFramePr>
          <p:cNvPr id="2" name="Table 1"/>
          <p:cNvGraphicFramePr>
            <a:graphicFrameLocks noGrp="1"/>
          </p:cNvGraphicFramePr>
          <p:nvPr/>
        </p:nvGraphicFramePr>
        <p:xfrm>
          <a:off x="838200" y="2176463"/>
          <a:ext cx="7696200" cy="3733798"/>
        </p:xfrm>
        <a:graphic>
          <a:graphicData uri="http://schemas.openxmlformats.org/drawingml/2006/table">
            <a:tbl>
              <a:tblPr lastRow="1" bandRow="1">
                <a:tableStyleId>{C4B1156A-380E-4F78-BDF5-A606A8083BF9}</a:tableStyleId>
              </a:tblPr>
              <a:tblGrid>
                <a:gridCol w="5267701"/>
                <a:gridCol w="2428499"/>
              </a:tblGrid>
              <a:tr h="708312">
                <a:tc>
                  <a:txBody>
                    <a:bodyPr/>
                    <a:lstStyle/>
                    <a:p>
                      <a:pPr marL="0" indent="0"/>
                      <a:r>
                        <a:rPr lang="en-US" sz="2000" dirty="0" smtClean="0">
                          <a:latin typeface="Segoe UI" pitchFamily="34" charset="0"/>
                          <a:cs typeface="Segoe UI" pitchFamily="34" charset="0"/>
                        </a:rPr>
                        <a:t>Selling Price </a:t>
                      </a:r>
                      <a:r>
                        <a:rPr lang="en-US" sz="1800" dirty="0" smtClean="0">
                          <a:latin typeface="Segoe UI" pitchFamily="34" charset="0"/>
                          <a:cs typeface="Segoe UI" pitchFamily="34" charset="0"/>
                        </a:rPr>
                        <a:t>(Sitting</a:t>
                      </a:r>
                      <a:r>
                        <a:rPr lang="en-US" sz="1800" baseline="0" dirty="0" smtClean="0">
                          <a:latin typeface="Segoe UI" pitchFamily="34" charset="0"/>
                          <a:cs typeface="Segoe UI" pitchFamily="34" charset="0"/>
                        </a:rPr>
                        <a:t> </a:t>
                      </a:r>
                      <a:r>
                        <a:rPr lang="en-US" sz="1800" baseline="0" dirty="0" err="1" smtClean="0">
                          <a:latin typeface="Segoe UI" pitchFamily="34" charset="0"/>
                          <a:cs typeface="Segoe UI" pitchFamily="34" charset="0"/>
                        </a:rPr>
                        <a:t>fee+Standard</a:t>
                      </a:r>
                      <a:r>
                        <a:rPr lang="en-US" sz="1800" baseline="0" dirty="0" smtClean="0">
                          <a:latin typeface="Segoe UI" pitchFamily="34" charset="0"/>
                          <a:cs typeface="Segoe UI" pitchFamily="34" charset="0"/>
                        </a:rPr>
                        <a:t> package</a:t>
                      </a:r>
                      <a:r>
                        <a:rPr lang="en-US" sz="1800" dirty="0" smtClean="0">
                          <a:latin typeface="Segoe UI" pitchFamily="34" charset="0"/>
                          <a:cs typeface="Segoe UI" pitchFamily="34" charset="0"/>
                        </a:rPr>
                        <a:t>)</a:t>
                      </a:r>
                      <a:endParaRPr lang="en-US" sz="1800" b="1" dirty="0">
                        <a:solidFill>
                          <a:schemeClr val="bg1"/>
                        </a:solidFill>
                        <a:latin typeface="Segoe UI" pitchFamily="34" charset="0"/>
                        <a:ea typeface="Segoe UI" pitchFamily="34" charset="0"/>
                        <a:cs typeface="Segoe UI" pitchFamily="34" charset="0"/>
                      </a:endParaRPr>
                    </a:p>
                  </a:txBody>
                  <a:tcPr marT="45723" marB="45723" anchor="ctr"/>
                </a:tc>
                <a:tc>
                  <a:txBody>
                    <a:bodyPr/>
                    <a:lstStyle/>
                    <a:p>
                      <a:pPr algn="l">
                        <a:tabLst>
                          <a:tab pos="2174875" algn="r"/>
                        </a:tabLst>
                      </a:pPr>
                      <a:r>
                        <a:rPr lang="en-US" sz="2000" dirty="0" smtClean="0">
                          <a:latin typeface="Segoe UI" pitchFamily="34" charset="0"/>
                          <a:cs typeface="Segoe UI" pitchFamily="34" charset="0"/>
                        </a:rPr>
                        <a:t>	$500.00</a:t>
                      </a:r>
                      <a:endParaRPr lang="en-US" sz="2000" b="1" dirty="0">
                        <a:solidFill>
                          <a:schemeClr val="bg2">
                            <a:lumMod val="50000"/>
                          </a:schemeClr>
                        </a:solidFill>
                        <a:latin typeface="Segoe UI" pitchFamily="34" charset="0"/>
                        <a:ea typeface="Segoe UI" pitchFamily="34" charset="0"/>
                        <a:cs typeface="Segoe UI" pitchFamily="34" charset="0"/>
                      </a:endParaRPr>
                    </a:p>
                  </a:txBody>
                  <a:tcPr marT="45723" marB="45723" anchor="ctr"/>
                </a:tc>
              </a:tr>
              <a:tr h="708312">
                <a:tc>
                  <a:txBody>
                    <a:bodyPr/>
                    <a:lstStyle/>
                    <a:p>
                      <a:r>
                        <a:rPr lang="en-US" sz="2000" dirty="0" smtClean="0">
                          <a:latin typeface="Segoe UI" pitchFamily="34" charset="0"/>
                          <a:cs typeface="Segoe UI" pitchFamily="34" charset="0"/>
                        </a:rPr>
                        <a:t>COGS (per Unit)</a:t>
                      </a:r>
                      <a:endParaRPr lang="en-US" sz="2000" b="1" dirty="0">
                        <a:latin typeface="Segoe UI" pitchFamily="34" charset="0"/>
                        <a:ea typeface="Segoe UI" pitchFamily="34" charset="0"/>
                        <a:cs typeface="Segoe UI" pitchFamily="34" charset="0"/>
                      </a:endParaRPr>
                    </a:p>
                  </a:txBody>
                  <a:tcPr marT="45723" marB="45723" anchor="ctr"/>
                </a:tc>
                <a:tc>
                  <a:txBody>
                    <a:bodyPr/>
                    <a:lstStyle/>
                    <a:p>
                      <a:pPr algn="l">
                        <a:tabLst>
                          <a:tab pos="2174875" algn="r"/>
                        </a:tabLst>
                      </a:pPr>
                      <a:r>
                        <a:rPr lang="en-US" sz="2000" dirty="0" smtClean="0">
                          <a:latin typeface="Segoe UI" pitchFamily="34" charset="0"/>
                          <a:cs typeface="Segoe UI" pitchFamily="34" charset="0"/>
                        </a:rPr>
                        <a:t>	$21.78</a:t>
                      </a:r>
                      <a:endParaRPr lang="en-US" sz="2000" b="1" dirty="0">
                        <a:solidFill>
                          <a:schemeClr val="bg2">
                            <a:lumMod val="50000"/>
                          </a:schemeClr>
                        </a:solidFill>
                        <a:latin typeface="Segoe UI" pitchFamily="34" charset="0"/>
                        <a:ea typeface="Segoe UI" pitchFamily="34" charset="0"/>
                        <a:cs typeface="Segoe UI" pitchFamily="34" charset="0"/>
                      </a:endParaRPr>
                    </a:p>
                  </a:txBody>
                  <a:tcPr marT="45723" marB="45723" anchor="ctr"/>
                </a:tc>
              </a:tr>
              <a:tr h="819604">
                <a:tc>
                  <a:txBody>
                    <a:bodyPr/>
                    <a:lstStyle/>
                    <a:p>
                      <a:r>
                        <a:rPr lang="en-US" sz="2000" dirty="0" smtClean="0">
                          <a:latin typeface="Segoe UI" pitchFamily="34" charset="0"/>
                          <a:cs typeface="Segoe UI" pitchFamily="34" charset="0"/>
                        </a:rPr>
                        <a:t>Other Variable Expenses (per Unit)</a:t>
                      </a:r>
                      <a:endParaRPr lang="en-US" sz="2000" b="1" dirty="0">
                        <a:latin typeface="Segoe UI" pitchFamily="34" charset="0"/>
                        <a:ea typeface="Segoe UI" pitchFamily="34" charset="0"/>
                        <a:cs typeface="Segoe UI" pitchFamily="34" charset="0"/>
                      </a:endParaRPr>
                    </a:p>
                  </a:txBody>
                  <a:tcPr marT="45723" marB="45723" anchor="ctr"/>
                </a:tc>
                <a:tc>
                  <a:txBody>
                    <a:bodyPr/>
                    <a:lstStyle/>
                    <a:p>
                      <a:pPr algn="l">
                        <a:tabLst>
                          <a:tab pos="2174875" algn="r"/>
                        </a:tabLst>
                      </a:pPr>
                      <a:r>
                        <a:rPr lang="en-US" sz="2000" dirty="0" smtClean="0">
                          <a:latin typeface="Segoe UI" pitchFamily="34" charset="0"/>
                          <a:cs typeface="Segoe UI" pitchFamily="34" charset="0"/>
                        </a:rPr>
                        <a:t>	$25.00</a:t>
                      </a:r>
                      <a:endParaRPr lang="en-US" sz="2000" b="1" dirty="0">
                        <a:solidFill>
                          <a:schemeClr val="bg2">
                            <a:lumMod val="50000"/>
                          </a:schemeClr>
                        </a:solidFill>
                        <a:latin typeface="Segoe UI" pitchFamily="34" charset="0"/>
                        <a:ea typeface="Segoe UI" pitchFamily="34" charset="0"/>
                        <a:cs typeface="Segoe UI" pitchFamily="34" charset="0"/>
                      </a:endParaRPr>
                    </a:p>
                  </a:txBody>
                  <a:tcPr marT="45723" marB="45723" anchor="ctr"/>
                </a:tc>
              </a:tr>
              <a:tr h="789258">
                <a:tc>
                  <a:txBody>
                    <a:bodyPr/>
                    <a:lstStyle/>
                    <a:p>
                      <a:r>
                        <a:rPr lang="en-US" sz="2000" dirty="0" smtClean="0">
                          <a:latin typeface="Segoe UI" pitchFamily="34" charset="0"/>
                          <a:cs typeface="Segoe UI" pitchFamily="34" charset="0"/>
                        </a:rPr>
                        <a:t>Total Variable Expenses (per Unit)</a:t>
                      </a:r>
                      <a:endParaRPr lang="en-US" sz="2000" b="1" dirty="0">
                        <a:latin typeface="Segoe UI" pitchFamily="34" charset="0"/>
                        <a:ea typeface="Segoe UI" pitchFamily="34" charset="0"/>
                        <a:cs typeface="Segoe UI" pitchFamily="34" charset="0"/>
                      </a:endParaRPr>
                    </a:p>
                  </a:txBody>
                  <a:tcPr marT="45723" marB="45723" anchor="ctr"/>
                </a:tc>
                <a:tc>
                  <a:txBody>
                    <a:bodyPr/>
                    <a:lstStyle/>
                    <a:p>
                      <a:pPr algn="l">
                        <a:tabLst>
                          <a:tab pos="2174875" algn="r"/>
                        </a:tabLst>
                      </a:pPr>
                      <a:r>
                        <a:rPr lang="en-US" sz="2000" dirty="0" smtClean="0">
                          <a:latin typeface="Segoe UI" pitchFamily="34" charset="0"/>
                          <a:cs typeface="Segoe UI" pitchFamily="34" charset="0"/>
                        </a:rPr>
                        <a:t>	$46.78</a:t>
                      </a:r>
                      <a:endParaRPr lang="en-US" sz="2000" b="1" dirty="0">
                        <a:solidFill>
                          <a:schemeClr val="bg2">
                            <a:lumMod val="50000"/>
                          </a:schemeClr>
                        </a:solidFill>
                        <a:latin typeface="Segoe UI" pitchFamily="34" charset="0"/>
                        <a:ea typeface="Segoe UI" pitchFamily="34" charset="0"/>
                        <a:cs typeface="Segoe UI" pitchFamily="34" charset="0"/>
                      </a:endParaRPr>
                    </a:p>
                  </a:txBody>
                  <a:tcPr marT="45723" marB="45723" anchor="ctr"/>
                </a:tc>
              </a:tr>
              <a:tr h="708312">
                <a:tc>
                  <a:txBody>
                    <a:bodyPr/>
                    <a:lstStyle/>
                    <a:p>
                      <a:r>
                        <a:rPr lang="en-US" sz="2000" dirty="0" smtClean="0">
                          <a:latin typeface="Segoe UI" pitchFamily="34" charset="0"/>
                          <a:cs typeface="Segoe UI" pitchFamily="34" charset="0"/>
                        </a:rPr>
                        <a:t>Contribution Margin (per Unit)</a:t>
                      </a:r>
                      <a:endParaRPr lang="en-US" sz="2000" b="1" dirty="0">
                        <a:latin typeface="Segoe UI" pitchFamily="34" charset="0"/>
                        <a:ea typeface="Segoe UI" pitchFamily="34" charset="0"/>
                        <a:cs typeface="Segoe UI" pitchFamily="34" charset="0"/>
                      </a:endParaRPr>
                    </a:p>
                  </a:txBody>
                  <a:tcPr marT="45723" marB="45723" anchor="ctr"/>
                </a:tc>
                <a:tc>
                  <a:txBody>
                    <a:bodyPr/>
                    <a:lstStyle/>
                    <a:p>
                      <a:pPr algn="l">
                        <a:tabLst>
                          <a:tab pos="2174875" algn="r"/>
                        </a:tabLst>
                      </a:pPr>
                      <a:r>
                        <a:rPr lang="en-US" sz="2000" dirty="0" smtClean="0">
                          <a:latin typeface="Segoe UI" pitchFamily="34" charset="0"/>
                          <a:cs typeface="Segoe UI" pitchFamily="34" charset="0"/>
                        </a:rPr>
                        <a:t>	$453.22</a:t>
                      </a:r>
                      <a:endParaRPr lang="en-US" sz="2000" b="1" dirty="0">
                        <a:solidFill>
                          <a:schemeClr val="bg2">
                            <a:lumMod val="50000"/>
                          </a:schemeClr>
                        </a:solidFill>
                        <a:latin typeface="Segoe UI" pitchFamily="34" charset="0"/>
                        <a:ea typeface="Segoe UI" pitchFamily="34" charset="0"/>
                        <a:cs typeface="Segoe UI" pitchFamily="34" charset="0"/>
                      </a:endParaRPr>
                    </a:p>
                  </a:txBody>
                  <a:tcPr marT="45723" marB="45723" anchor="ctr"/>
                </a:tc>
              </a:tr>
            </a:tbl>
          </a:graphicData>
        </a:graphic>
      </p:graphicFrame>
      <p:sp>
        <p:nvSpPr>
          <p:cNvPr id="22552" name="Rectangle 2"/>
          <p:cNvSpPr>
            <a:spLocks noChangeArrowheads="1"/>
          </p:cNvSpPr>
          <p:nvPr/>
        </p:nvSpPr>
        <p:spPr bwMode="auto">
          <a:xfrm>
            <a:off x="152400" y="1524000"/>
            <a:ext cx="8991600" cy="661720"/>
          </a:xfrm>
          <a:prstGeom prst="rect">
            <a:avLst/>
          </a:prstGeom>
          <a:noFill/>
          <a:ln w="9525">
            <a:noFill/>
            <a:miter lim="800000"/>
            <a:headEnd/>
            <a:tailEnd/>
          </a:ln>
        </p:spPr>
        <p:txBody>
          <a:bodyPr wrap="square">
            <a:spAutoFit/>
          </a:bodyPr>
          <a:lstStyle/>
          <a:p>
            <a:pPr algn="ctr">
              <a:spcBef>
                <a:spcPts val="600"/>
              </a:spcBef>
            </a:pPr>
            <a:r>
              <a:rPr lang="en-US" sz="1600" b="1" dirty="0" smtClean="0">
                <a:latin typeface="Segoe UI" pitchFamily="34" charset="0"/>
                <a:ea typeface="Segoe UI" pitchFamily="34" charset="0"/>
                <a:cs typeface="Segoe UI" pitchFamily="34" charset="0"/>
              </a:rPr>
              <a:t>Standard Event Package</a:t>
            </a:r>
          </a:p>
          <a:p>
            <a:pPr algn="ctr">
              <a:spcBef>
                <a:spcPts val="600"/>
              </a:spcBef>
            </a:pPr>
            <a:r>
              <a:rPr lang="en-US" sz="1600" b="1" dirty="0" smtClean="0">
                <a:latin typeface="Segoe UI" pitchFamily="34" charset="0"/>
                <a:ea typeface="Segoe UI" pitchFamily="34" charset="0"/>
                <a:cs typeface="Segoe UI" pitchFamily="34" charset="0"/>
              </a:rPr>
              <a:t>(2 hour photo shoot, 50 hand-picked prints, CD with all photos)</a:t>
            </a:r>
            <a:endParaRPr lang="en-US" sz="1600" b="1" dirty="0">
              <a:latin typeface="Segoe UI" pitchFamily="34" charset="0"/>
              <a:ea typeface="Segoe UI" pitchFamily="34" charset="0"/>
              <a:cs typeface="Segoe UI" pitchFamily="34" charset="0"/>
            </a:endParaRPr>
          </a:p>
        </p:txBody>
      </p:sp>
      <p:pic>
        <p:nvPicPr>
          <p:cNvPr id="9"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10" name="Picture 1" descr="G:\o-m logo short.png"/>
          <p:cNvPicPr>
            <a:picLocks noChangeAspect="1" noChangeArrowheads="1"/>
          </p:cNvPicPr>
          <p:nvPr/>
        </p:nvPicPr>
        <p:blipFill>
          <a:blip r:embed="rId4"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152400"/>
            <a:ext cx="8534400" cy="1265238"/>
          </a:xfrm>
        </p:spPr>
        <p:txBody>
          <a:bodyPr/>
          <a:lstStyle/>
          <a:p>
            <a:pPr eaLnBrk="1" hangingPunct="1"/>
            <a:r>
              <a:rPr sz="4000" smtClean="0">
                <a:ln>
                  <a:noFill/>
                </a:ln>
                <a:latin typeface="Segoe UI" pitchFamily="34" charset="0"/>
                <a:ea typeface="Segoe UI" pitchFamily="34" charset="0"/>
                <a:cs typeface="Segoe UI" pitchFamily="34" charset="0"/>
              </a:rPr>
              <a:t>Average Monthly </a:t>
            </a:r>
            <a:r>
              <a:rPr lang="en-US" sz="4000" dirty="0" smtClean="0">
                <a:ln>
                  <a:noFill/>
                </a:ln>
                <a:latin typeface="Segoe UI" pitchFamily="34" charset="0"/>
                <a:ea typeface="Segoe UI" pitchFamily="34" charset="0"/>
                <a:cs typeface="Segoe UI" pitchFamily="34" charset="0"/>
              </a:rPr>
              <a:t/>
            </a:r>
            <a:br>
              <a:rPr lang="en-US" sz="4000" dirty="0" smtClean="0">
                <a:ln>
                  <a:noFill/>
                </a:ln>
                <a:latin typeface="Segoe UI" pitchFamily="34" charset="0"/>
                <a:ea typeface="Segoe UI" pitchFamily="34" charset="0"/>
                <a:cs typeface="Segoe UI" pitchFamily="34" charset="0"/>
              </a:rPr>
            </a:br>
            <a:r>
              <a:rPr sz="4000" smtClean="0">
                <a:ln>
                  <a:noFill/>
                </a:ln>
                <a:latin typeface="Segoe UI" pitchFamily="34" charset="0"/>
                <a:ea typeface="Segoe UI" pitchFamily="34" charset="0"/>
                <a:cs typeface="Segoe UI" pitchFamily="34" charset="0"/>
              </a:rPr>
              <a:t>Fixed Expenses</a:t>
            </a:r>
            <a:endParaRPr sz="4000" i="1" smtClean="0">
              <a:ln>
                <a:noFill/>
              </a:ln>
              <a:solidFill>
                <a:srgbClr val="008000"/>
              </a:solidFill>
              <a:latin typeface="Segoe UI" pitchFamily="34" charset="0"/>
              <a:ea typeface="Segoe UI" pitchFamily="34" charset="0"/>
              <a:cs typeface="Segoe UI" pitchFamily="34" charset="0"/>
            </a:endParaRPr>
          </a:p>
        </p:txBody>
      </p:sp>
      <p:graphicFrame>
        <p:nvGraphicFramePr>
          <p:cNvPr id="23942" name="Group 390"/>
          <p:cNvGraphicFramePr>
            <a:graphicFrameLocks noGrp="1"/>
          </p:cNvGraphicFramePr>
          <p:nvPr>
            <p:ph idx="1"/>
          </p:nvPr>
        </p:nvGraphicFramePr>
        <p:xfrm>
          <a:off x="457200" y="1524000"/>
          <a:ext cx="8241348" cy="4244973"/>
        </p:xfrm>
        <a:graphic>
          <a:graphicData uri="http://schemas.openxmlformats.org/drawingml/2006/table">
            <a:tbl>
              <a:tblPr firstRow="1" lastRow="1" bandRow="1">
                <a:tableStyleId>{C4B1156A-380E-4F78-BDF5-A606A8083BF9}</a:tableStyleId>
              </a:tblPr>
              <a:tblGrid>
                <a:gridCol w="4572000"/>
                <a:gridCol w="3669348"/>
              </a:tblGrid>
              <a:tr h="510675">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kern="1200" dirty="0" smtClean="0">
                          <a:latin typeface="Segoe UI" pitchFamily="34" charset="0"/>
                          <a:cs typeface="Segoe UI" pitchFamily="34" charset="0"/>
                        </a:rPr>
                        <a:t>Fixed Expense</a:t>
                      </a:r>
                      <a:endParaRPr kumimoji="0" lang="en-US" sz="2000" b="1" kern="1200" dirty="0" smtClean="0">
                        <a:solidFill>
                          <a:schemeClr val="tx1"/>
                        </a:solidFill>
                        <a:latin typeface="Segoe UI" pitchFamily="34" charset="0"/>
                        <a:ea typeface="Segoe UI" pitchFamily="34" charset="0"/>
                        <a:cs typeface="Segoe UI" pitchFamily="34" charset="0"/>
                      </a:endParaRPr>
                    </a:p>
                  </a:txBody>
                  <a:tcPr anchor="ctr" horzOverflow="overflow"/>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kern="1200" dirty="0" smtClean="0">
                          <a:latin typeface="Segoe UI" pitchFamily="34" charset="0"/>
                          <a:cs typeface="Segoe UI" pitchFamily="34" charset="0"/>
                        </a:rPr>
                        <a:t>Average Monthly Expense</a:t>
                      </a:r>
                      <a:endParaRPr kumimoji="0" lang="en-US" sz="2000" b="1" kern="1200" dirty="0" smtClean="0">
                        <a:solidFill>
                          <a:schemeClr val="tx1"/>
                        </a:solidFill>
                        <a:latin typeface="Segoe UI" pitchFamily="34" charset="0"/>
                        <a:ea typeface="Segoe UI" pitchFamily="34" charset="0"/>
                        <a:cs typeface="Segoe UI" pitchFamily="34" charset="0"/>
                      </a:endParaRPr>
                    </a:p>
                  </a:txBody>
                  <a:tcPr anchor="ctr" horzOverflow="overflow"/>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effectLst/>
                          <a:latin typeface="Segoe UI" pitchFamily="34" charset="0"/>
                          <a:cs typeface="Segoe UI" pitchFamily="34" charset="0"/>
                        </a:rPr>
                        <a:t>Insurance</a:t>
                      </a:r>
                      <a:endParaRPr kumimoji="0" lang="en-US" sz="1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nchor="ctr" horzOverflow="overflow"/>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u="none" strike="noStrike" cap="none" normalizeH="0" baseline="0" dirty="0" smtClean="0">
                          <a:ln>
                            <a:noFill/>
                          </a:ln>
                          <a:effectLst/>
                          <a:latin typeface="Segoe UI" pitchFamily="34" charset="0"/>
                          <a:cs typeface="Segoe UI" pitchFamily="34" charset="0"/>
                        </a:rPr>
                        <a:t>	$50.00</a:t>
                      </a:r>
                      <a:endParaRPr kumimoji="0" lang="en-US" sz="1800" b="1" i="0" u="none" strike="noStrike" cap="none" normalizeH="0" baseline="0" dirty="0" smtClean="0">
                        <a:ln>
                          <a:noFill/>
                        </a:ln>
                        <a:solidFill>
                          <a:schemeClr val="accent1">
                            <a:lumMod val="50000"/>
                          </a:schemeClr>
                        </a:solidFill>
                        <a:effectLst/>
                        <a:latin typeface="Segoe UI" pitchFamily="34" charset="0"/>
                        <a:ea typeface="Segoe UI" pitchFamily="34" charset="0"/>
                        <a:cs typeface="Segoe UI" pitchFamily="34" charset="0"/>
                      </a:endParaRPr>
                    </a:p>
                  </a:txBody>
                  <a:tcPr horzOverflow="overflow"/>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effectLst/>
                          <a:latin typeface="Segoe UI" pitchFamily="34" charset="0"/>
                          <a:cs typeface="Segoe UI" pitchFamily="34" charset="0"/>
                        </a:rPr>
                        <a:t>Salaries of Employees</a:t>
                      </a:r>
                      <a:endParaRPr kumimoji="0" lang="en-US" sz="1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nchor="ctr" horzOverflow="overflow"/>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u="none" strike="noStrike" cap="none" normalizeH="0" baseline="0" dirty="0" smtClean="0">
                          <a:ln>
                            <a:noFill/>
                          </a:ln>
                          <a:effectLst/>
                          <a:latin typeface="Segoe UI" pitchFamily="34" charset="0"/>
                          <a:cs typeface="Segoe UI" pitchFamily="34" charset="0"/>
                        </a:rPr>
                        <a:t>	$0</a:t>
                      </a:r>
                      <a:endParaRPr kumimoji="0" lang="en-US" sz="1800" b="1" i="0" u="none" strike="noStrike" cap="none" normalizeH="0" baseline="0" dirty="0" smtClean="0">
                        <a:ln>
                          <a:noFill/>
                        </a:ln>
                        <a:solidFill>
                          <a:schemeClr val="accent1">
                            <a:lumMod val="50000"/>
                          </a:schemeClr>
                        </a:solidFill>
                        <a:effectLst/>
                        <a:latin typeface="Segoe UI" pitchFamily="34" charset="0"/>
                        <a:ea typeface="Segoe UI" pitchFamily="34" charset="0"/>
                        <a:cs typeface="Segoe UI" pitchFamily="34" charset="0"/>
                      </a:endParaRPr>
                    </a:p>
                  </a:txBody>
                  <a:tcPr horzOverflow="overflow"/>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effectLst/>
                          <a:latin typeface="Segoe UI" pitchFamily="34" charset="0"/>
                          <a:cs typeface="Segoe UI" pitchFamily="34" charset="0"/>
                        </a:rPr>
                        <a:t>Advertising</a:t>
                      </a:r>
                      <a:endParaRPr kumimoji="0" lang="en-US" sz="1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nchor="ctr" horzOverflow="overflow"/>
                </a:tc>
                <a:tc>
                  <a:txBody>
                    <a:bodyPr/>
                    <a:lstStyle/>
                    <a:p>
                      <a:pPr algn="r" defTabSz="800100">
                        <a:lnSpc>
                          <a:spcPct val="90000"/>
                        </a:lnSpc>
                        <a:spcAft>
                          <a:spcPct val="35000"/>
                        </a:spcAft>
                        <a:tabLst>
                          <a:tab pos="1147763" algn="r"/>
                        </a:tabLst>
                        <a:defRPr/>
                      </a:pPr>
                      <a:r>
                        <a:rPr kumimoji="0" lang="en-US" sz="1800" u="none" strike="noStrike" cap="none" normalizeH="0" baseline="0" dirty="0" smtClean="0">
                          <a:ln>
                            <a:noFill/>
                          </a:ln>
                          <a:effectLst/>
                          <a:latin typeface="Segoe UI" pitchFamily="34" charset="0"/>
                          <a:cs typeface="Segoe UI" pitchFamily="34" charset="0"/>
                        </a:rPr>
                        <a:t>	</a:t>
                      </a:r>
                      <a:r>
                        <a:rPr lang="en-US" b="0" dirty="0" smtClean="0">
                          <a:latin typeface="Segoe UI" pitchFamily="34" charset="0"/>
                          <a:cs typeface="Segoe UI" pitchFamily="34" charset="0"/>
                        </a:rPr>
                        <a:t>$155.95</a:t>
                      </a:r>
                      <a:endParaRPr lang="en-US" b="0" dirty="0">
                        <a:latin typeface="Segoe UI" pitchFamily="34" charset="0"/>
                        <a:cs typeface="Segoe UI" pitchFamily="34" charset="0"/>
                      </a:endParaRPr>
                    </a:p>
                  </a:txBody>
                  <a:tcPr horzOverflow="overflow"/>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effectLst/>
                          <a:latin typeface="Segoe UI" pitchFamily="34" charset="0"/>
                          <a:cs typeface="Segoe UI" pitchFamily="34" charset="0"/>
                        </a:rPr>
                        <a:t>Interest</a:t>
                      </a:r>
                      <a:endParaRPr kumimoji="0" lang="en-US" sz="1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nchor="ctr" horzOverflow="overflow"/>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u="none" strike="noStrike" cap="none" normalizeH="0" baseline="0" dirty="0" smtClean="0">
                          <a:ln>
                            <a:noFill/>
                          </a:ln>
                          <a:effectLst/>
                          <a:latin typeface="Segoe UI" pitchFamily="34" charset="0"/>
                          <a:cs typeface="Segoe UI" pitchFamily="34" charset="0"/>
                        </a:rPr>
                        <a:t>	$0</a:t>
                      </a:r>
                      <a:endParaRPr kumimoji="0" lang="en-US" sz="1800" b="1" i="0" u="none" strike="noStrike" cap="none" normalizeH="0" baseline="0" dirty="0" smtClean="0">
                        <a:ln>
                          <a:noFill/>
                        </a:ln>
                        <a:solidFill>
                          <a:schemeClr val="accent1">
                            <a:lumMod val="50000"/>
                          </a:schemeClr>
                        </a:solidFill>
                        <a:effectLst/>
                        <a:latin typeface="Segoe UI" pitchFamily="34" charset="0"/>
                        <a:ea typeface="Segoe UI" pitchFamily="34" charset="0"/>
                        <a:cs typeface="Segoe UI" pitchFamily="34" charset="0"/>
                      </a:endParaRPr>
                    </a:p>
                  </a:txBody>
                  <a:tcPr horzOverflow="overflow"/>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effectLst/>
                          <a:latin typeface="Segoe UI" pitchFamily="34" charset="0"/>
                          <a:cs typeface="Segoe UI" pitchFamily="34" charset="0"/>
                        </a:rPr>
                        <a:t>Depreciation </a:t>
                      </a:r>
                      <a:r>
                        <a:rPr kumimoji="0" lang="en-US" sz="1400" u="none" strike="noStrike" cap="none" normalizeH="0" baseline="0" dirty="0" smtClean="0">
                          <a:ln>
                            <a:noFill/>
                          </a:ln>
                          <a:effectLst/>
                          <a:latin typeface="Segoe UI" pitchFamily="34" charset="0"/>
                          <a:cs typeface="Segoe UI" pitchFamily="34" charset="0"/>
                        </a:rPr>
                        <a:t>(equipment)</a:t>
                      </a:r>
                      <a:endParaRPr kumimoji="0" lang="en-US" sz="1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nchor="ctr" horzOverflow="overflow"/>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u="none" strike="noStrike" cap="none" normalizeH="0" baseline="0" dirty="0" smtClean="0">
                          <a:ln>
                            <a:noFill/>
                          </a:ln>
                          <a:effectLst/>
                          <a:latin typeface="Segoe UI" pitchFamily="34" charset="0"/>
                          <a:cs typeface="Segoe UI" pitchFamily="34" charset="0"/>
                        </a:rPr>
                        <a:t>	$25.00</a:t>
                      </a:r>
                      <a:endParaRPr kumimoji="0" lang="en-US" sz="1800" b="1" i="0" u="none" strike="noStrike" cap="none" normalizeH="0" baseline="0" dirty="0" smtClean="0">
                        <a:ln>
                          <a:noFill/>
                        </a:ln>
                        <a:solidFill>
                          <a:schemeClr val="accent1">
                            <a:lumMod val="50000"/>
                          </a:schemeClr>
                        </a:solidFill>
                        <a:effectLst/>
                        <a:latin typeface="Segoe UI" pitchFamily="34" charset="0"/>
                        <a:ea typeface="Segoe UI" pitchFamily="34" charset="0"/>
                        <a:cs typeface="Segoe UI" pitchFamily="34" charset="0"/>
                      </a:endParaRPr>
                    </a:p>
                  </a:txBody>
                  <a:tcPr horzOverflow="overflow"/>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effectLst/>
                          <a:latin typeface="Segoe UI" pitchFamily="34" charset="0"/>
                          <a:cs typeface="Segoe UI" pitchFamily="34" charset="0"/>
                        </a:rPr>
                        <a:t>Utilities </a:t>
                      </a:r>
                      <a:r>
                        <a:rPr kumimoji="0" lang="en-US" sz="1400" u="none" strike="noStrike" cap="none" normalizeH="0" baseline="0" dirty="0" smtClean="0">
                          <a:ln>
                            <a:noFill/>
                          </a:ln>
                          <a:effectLst/>
                          <a:latin typeface="Segoe UI" pitchFamily="34" charset="0"/>
                          <a:cs typeface="Segoe UI" pitchFamily="34" charset="0"/>
                        </a:rPr>
                        <a:t>(Gas, Electric, Telephone)</a:t>
                      </a:r>
                      <a:endParaRPr kumimoji="0" lang="en-US" sz="1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nchor="ctr" horzOverflow="overflow"/>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u="none" strike="noStrike" cap="none" normalizeH="0" baseline="0" dirty="0" smtClean="0">
                          <a:ln>
                            <a:noFill/>
                          </a:ln>
                          <a:effectLst/>
                          <a:latin typeface="Segoe UI" pitchFamily="34" charset="0"/>
                          <a:cs typeface="Segoe UI" pitchFamily="34" charset="0"/>
                        </a:rPr>
                        <a:t>	$50.00</a:t>
                      </a:r>
                      <a:endParaRPr kumimoji="0" lang="en-US" sz="1800" b="1" i="0" u="none" strike="noStrike" cap="none" normalizeH="0" baseline="0" dirty="0" smtClean="0">
                        <a:ln>
                          <a:noFill/>
                        </a:ln>
                        <a:solidFill>
                          <a:schemeClr val="accent1">
                            <a:lumMod val="50000"/>
                          </a:schemeClr>
                        </a:solidFill>
                        <a:effectLst/>
                        <a:latin typeface="Segoe UI" pitchFamily="34" charset="0"/>
                        <a:ea typeface="Segoe UI" pitchFamily="34" charset="0"/>
                        <a:cs typeface="Segoe UI" pitchFamily="34" charset="0"/>
                      </a:endParaRPr>
                    </a:p>
                  </a:txBody>
                  <a:tcPr horzOverflow="overflow"/>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effectLst/>
                          <a:latin typeface="Segoe UI" pitchFamily="34" charset="0"/>
                          <a:cs typeface="Segoe UI" pitchFamily="34" charset="0"/>
                        </a:rPr>
                        <a:t>Rent</a:t>
                      </a:r>
                      <a:endParaRPr kumimoji="0" lang="en-US" sz="1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nchor="ctr" horzOverflow="overflow"/>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u="none" strike="noStrike" cap="none" normalizeH="0" baseline="0" dirty="0" smtClean="0">
                          <a:ln>
                            <a:noFill/>
                          </a:ln>
                          <a:effectLst/>
                          <a:latin typeface="Segoe UI" pitchFamily="34" charset="0"/>
                          <a:cs typeface="Segoe UI" pitchFamily="34" charset="0"/>
                        </a:rPr>
                        <a:t>	$0</a:t>
                      </a:r>
                      <a:endParaRPr kumimoji="0" lang="en-US" sz="1800" b="1" i="0" u="none" strike="noStrike" cap="none" normalizeH="0" baseline="0" dirty="0" smtClean="0">
                        <a:ln>
                          <a:noFill/>
                        </a:ln>
                        <a:solidFill>
                          <a:schemeClr val="accent1">
                            <a:lumMod val="50000"/>
                          </a:schemeClr>
                        </a:solidFill>
                        <a:effectLst/>
                        <a:latin typeface="Segoe UI" pitchFamily="34" charset="0"/>
                        <a:ea typeface="Segoe UI" pitchFamily="34" charset="0"/>
                        <a:cs typeface="Segoe UI" pitchFamily="34" charset="0"/>
                      </a:endParaRPr>
                    </a:p>
                  </a:txBody>
                  <a:tcPr horzOverflow="overflow"/>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effectLst/>
                          <a:latin typeface="Segoe UI" pitchFamily="34" charset="0"/>
                          <a:cs typeface="Segoe UI" pitchFamily="34" charset="0"/>
                        </a:rPr>
                        <a:t>Other Fixed Expenses</a:t>
                      </a:r>
                      <a:endParaRPr kumimoji="0" lang="en-US" sz="1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nchor="ctr" horzOverflow="overflow"/>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u="none" strike="noStrike" cap="none" normalizeH="0" baseline="0" dirty="0" smtClean="0">
                          <a:ln>
                            <a:noFill/>
                          </a:ln>
                          <a:effectLst/>
                          <a:latin typeface="Segoe UI" pitchFamily="34" charset="0"/>
                          <a:cs typeface="Segoe UI" pitchFamily="34" charset="0"/>
                        </a:rPr>
                        <a:t>	$0</a:t>
                      </a:r>
                      <a:endParaRPr kumimoji="0" lang="en-US" sz="1800" b="1" i="0" u="none" strike="noStrike" cap="none" normalizeH="0" baseline="0" dirty="0" smtClean="0">
                        <a:ln>
                          <a:noFill/>
                        </a:ln>
                        <a:solidFill>
                          <a:schemeClr val="accent1">
                            <a:lumMod val="50000"/>
                          </a:schemeClr>
                        </a:solidFill>
                        <a:effectLst/>
                        <a:latin typeface="Segoe UI" pitchFamily="34" charset="0"/>
                        <a:ea typeface="Segoe UI" pitchFamily="34" charset="0"/>
                        <a:cs typeface="Segoe UI" pitchFamily="34" charset="0"/>
                      </a:endParaRPr>
                    </a:p>
                  </a:txBody>
                  <a:tcPr horzOverflow="overflow"/>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effectLst/>
                          <a:latin typeface="Segoe UI" pitchFamily="34" charset="0"/>
                          <a:cs typeface="Segoe UI" pitchFamily="34" charset="0"/>
                        </a:rPr>
                        <a:t>Total Average Monthly Fixed Expenses</a:t>
                      </a:r>
                      <a:endParaRPr kumimoji="0" lang="en-US" sz="1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nchor="ctr" horzOverflow="overflow"/>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u="none" strike="noStrike" cap="none" normalizeH="0" baseline="0" dirty="0" smtClean="0">
                          <a:ln>
                            <a:noFill/>
                          </a:ln>
                          <a:effectLst/>
                          <a:latin typeface="Segoe UI" pitchFamily="34" charset="0"/>
                          <a:cs typeface="Segoe UI" pitchFamily="34" charset="0"/>
                        </a:rPr>
                        <a:t>	$</a:t>
                      </a:r>
                      <a:r>
                        <a:rPr lang="en-US" dirty="0" smtClean="0">
                          <a:latin typeface="Segoe UI" pitchFamily="34" charset="0"/>
                          <a:cs typeface="Segoe UI" pitchFamily="34" charset="0"/>
                        </a:rPr>
                        <a:t>280.95</a:t>
                      </a:r>
                    </a:p>
                  </a:txBody>
                  <a:tcPr horzOverflow="overflow"/>
                </a:tc>
              </a:tr>
            </a:tbl>
          </a:graphicData>
        </a:graphic>
      </p:graphicFrame>
      <p:pic>
        <p:nvPicPr>
          <p:cNvPr id="6"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7" name="Picture 1" descr="G:\o-m logo short.png"/>
          <p:cNvPicPr>
            <a:picLocks noChangeAspect="1" noChangeArrowheads="1"/>
          </p:cNvPicPr>
          <p:nvPr/>
        </p:nvPicPr>
        <p:blipFill>
          <a:blip r:embed="rId4"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228600"/>
            <a:ext cx="8229600" cy="1325562"/>
          </a:xfrm>
        </p:spPr>
        <p:txBody>
          <a:bodyPr/>
          <a:lstStyle/>
          <a:p>
            <a:pPr eaLnBrk="1" hangingPunct="1"/>
            <a:r>
              <a:rPr dirty="0" smtClean="0">
                <a:ln>
                  <a:noFill/>
                </a:ln>
                <a:latin typeface="Segoe UI" pitchFamily="34" charset="0"/>
                <a:ea typeface="Segoe UI" pitchFamily="34" charset="0"/>
                <a:cs typeface="Segoe UI" pitchFamily="34" charset="0"/>
              </a:rPr>
              <a:t>Time-Management Plan</a:t>
            </a:r>
            <a:br>
              <a:rPr dirty="0" smtClean="0">
                <a:ln>
                  <a:noFill/>
                </a:ln>
                <a:latin typeface="Segoe UI" pitchFamily="34" charset="0"/>
                <a:ea typeface="Segoe UI" pitchFamily="34" charset="0"/>
                <a:cs typeface="Segoe UI" pitchFamily="34" charset="0"/>
              </a:rPr>
            </a:br>
            <a:r>
              <a:rPr sz="2800" i="1" dirty="0" smtClean="0">
                <a:ln>
                  <a:noFill/>
                </a:ln>
                <a:latin typeface="Segoe UI" pitchFamily="34" charset="0"/>
                <a:ea typeface="Segoe UI" pitchFamily="34" charset="0"/>
                <a:cs typeface="Segoe UI" pitchFamily="34" charset="0"/>
              </a:rPr>
              <a:t>Schedule for a Typical Week</a:t>
            </a:r>
            <a:r>
              <a:rPr sz="1400" i="1" dirty="0" smtClean="0">
                <a:ln>
                  <a:noFill/>
                </a:ln>
                <a:solidFill>
                  <a:srgbClr val="008000"/>
                </a:solidFill>
                <a:latin typeface="Segoe UI" pitchFamily="34" charset="0"/>
                <a:ea typeface="Segoe UI" pitchFamily="34" charset="0"/>
                <a:cs typeface="Segoe UI" pitchFamily="34" charset="0"/>
              </a:rPr>
              <a:t/>
            </a:r>
            <a:br>
              <a:rPr sz="1400" i="1" dirty="0" smtClean="0">
                <a:ln>
                  <a:noFill/>
                </a:ln>
                <a:solidFill>
                  <a:srgbClr val="008000"/>
                </a:solidFill>
                <a:latin typeface="Segoe UI" pitchFamily="34" charset="0"/>
                <a:ea typeface="Segoe UI" pitchFamily="34" charset="0"/>
                <a:cs typeface="Segoe UI" pitchFamily="34" charset="0"/>
              </a:rPr>
            </a:br>
            <a:endParaRPr sz="1400" i="1" dirty="0" smtClean="0">
              <a:ln>
                <a:noFill/>
              </a:ln>
              <a:solidFill>
                <a:srgbClr val="008000"/>
              </a:solidFill>
              <a:latin typeface="Segoe UI" pitchFamily="34" charset="0"/>
              <a:ea typeface="Segoe UI" pitchFamily="34" charset="0"/>
              <a:cs typeface="Segoe UI" pitchFamily="34" charset="0"/>
            </a:endParaRPr>
          </a:p>
        </p:txBody>
      </p:sp>
      <p:sp>
        <p:nvSpPr>
          <p:cNvPr id="24580" name="TextBox 1"/>
          <p:cNvSpPr txBox="1">
            <a:spLocks noChangeArrowheads="1"/>
          </p:cNvSpPr>
          <p:nvPr/>
        </p:nvSpPr>
        <p:spPr bwMode="auto">
          <a:xfrm>
            <a:off x="1981200" y="1524000"/>
            <a:ext cx="5029200" cy="369888"/>
          </a:xfrm>
          <a:prstGeom prst="rect">
            <a:avLst/>
          </a:prstGeom>
          <a:noFill/>
          <a:ln w="9525">
            <a:noFill/>
            <a:miter lim="800000"/>
            <a:headEnd/>
            <a:tailEnd/>
          </a:ln>
        </p:spPr>
        <p:txBody>
          <a:bodyPr>
            <a:spAutoFit/>
          </a:bodyPr>
          <a:lstStyle/>
          <a:p>
            <a:pPr algn="ctr"/>
            <a:r>
              <a:rPr lang="en-US" b="1" dirty="0">
                <a:latin typeface="Segoe UI" pitchFamily="34" charset="0"/>
                <a:cs typeface="Segoe UI" pitchFamily="34" charset="0"/>
              </a:rPr>
              <a:t>Total Hours in a Week = 168</a:t>
            </a:r>
          </a:p>
        </p:txBody>
      </p:sp>
      <p:graphicFrame>
        <p:nvGraphicFramePr>
          <p:cNvPr id="2" name="Chart 1"/>
          <p:cNvGraphicFramePr/>
          <p:nvPr/>
        </p:nvGraphicFramePr>
        <p:xfrm>
          <a:off x="1295400" y="1905000"/>
          <a:ext cx="6705600" cy="42672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13" descr="NFTE_SmallTagLock_PantoneC.eps"/>
          <p:cNvPicPr>
            <a:picLocks noChangeAspect="1"/>
          </p:cNvPicPr>
          <p:nvPr/>
        </p:nvPicPr>
        <p:blipFill>
          <a:blip r:embed="rId4"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8" name="Picture 1" descr="G:\o-m logo short.png"/>
          <p:cNvPicPr>
            <a:picLocks noChangeAspect="1" noChangeArrowheads="1"/>
          </p:cNvPicPr>
          <p:nvPr/>
        </p:nvPicPr>
        <p:blipFill>
          <a:blip r:embed="rId5"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228600"/>
            <a:ext cx="8534400" cy="1143000"/>
          </a:xfrm>
        </p:spPr>
        <p:txBody>
          <a:bodyPr/>
          <a:lstStyle/>
          <a:p>
            <a:pPr eaLnBrk="1" hangingPunct="1"/>
            <a:r>
              <a:rPr dirty="0" smtClean="0">
                <a:ln>
                  <a:noFill/>
                </a:ln>
                <a:latin typeface="Segoe UI" pitchFamily="34" charset="0"/>
                <a:ea typeface="ＭＳ Ｐゴシック" pitchFamily="34" charset="-128"/>
                <a:cs typeface="Segoe UI" pitchFamily="34" charset="0"/>
              </a:rPr>
              <a:t>Monthly Sales Projections</a:t>
            </a:r>
            <a:br>
              <a:rPr dirty="0" smtClean="0">
                <a:ln>
                  <a:noFill/>
                </a:ln>
                <a:latin typeface="Segoe UI" pitchFamily="34" charset="0"/>
                <a:ea typeface="ＭＳ Ｐゴシック" pitchFamily="34" charset="-128"/>
                <a:cs typeface="Segoe UI" pitchFamily="34" charset="0"/>
              </a:rPr>
            </a:br>
            <a:r>
              <a:rPr sz="2800" i="1" dirty="0" smtClean="0">
                <a:ln>
                  <a:noFill/>
                </a:ln>
                <a:latin typeface="Segoe UI" pitchFamily="34" charset="0"/>
                <a:ea typeface="ＭＳ Ｐゴシック" pitchFamily="34" charset="-128"/>
                <a:cs typeface="Segoe UI" pitchFamily="34" charset="0"/>
              </a:rPr>
              <a:t>First Year </a:t>
            </a:r>
            <a:endParaRPr sz="2000" i="1" dirty="0" smtClean="0">
              <a:ln>
                <a:noFill/>
              </a:ln>
              <a:solidFill>
                <a:srgbClr val="008000"/>
              </a:solidFill>
              <a:latin typeface="Segoe UI" pitchFamily="34" charset="0"/>
              <a:ea typeface="ＭＳ Ｐゴシック" pitchFamily="34" charset="-128"/>
              <a:cs typeface="Segoe UI" pitchFamily="34" charset="0"/>
            </a:endParaRPr>
          </a:p>
        </p:txBody>
      </p:sp>
      <p:graphicFrame>
        <p:nvGraphicFramePr>
          <p:cNvPr id="25603" name="Object 79"/>
          <p:cNvGraphicFramePr>
            <a:graphicFrameLocks noGrp="1" noChangeAspect="1"/>
          </p:cNvGraphicFramePr>
          <p:nvPr>
            <p:ph idx="1"/>
          </p:nvPr>
        </p:nvGraphicFramePr>
        <p:xfrm>
          <a:off x="527050" y="2771775"/>
          <a:ext cx="8093075" cy="3078163"/>
        </p:xfrm>
        <a:graphic>
          <a:graphicData uri="http://schemas.openxmlformats.org/presentationml/2006/ole">
            <p:oleObj spid="_x0000_s25603" name="Worksheet" r:id="rId4" imgW="7162800" imgH="2724285" progId="Excel.Sheet.8">
              <p:embed/>
            </p:oleObj>
          </a:graphicData>
        </a:graphic>
      </p:graphicFrame>
      <p:sp>
        <p:nvSpPr>
          <p:cNvPr id="21515" name="Text Box 11"/>
          <p:cNvSpPr txBox="1">
            <a:spLocks noChangeArrowheads="1"/>
          </p:cNvSpPr>
          <p:nvPr/>
        </p:nvSpPr>
        <p:spPr bwMode="auto">
          <a:xfrm>
            <a:off x="6858000" y="1524000"/>
            <a:ext cx="1447800" cy="147732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a:solidFill>
                  <a:schemeClr val="bg1"/>
                </a:solidFill>
                <a:latin typeface="Segoe UI" pitchFamily="34" charset="0"/>
                <a:ea typeface="Segoe UI" pitchFamily="34" charset="0"/>
                <a:cs typeface="Segoe UI" pitchFamily="34" charset="0"/>
              </a:rPr>
              <a:t>Total Units Sold</a:t>
            </a:r>
          </a:p>
          <a:p>
            <a:pPr>
              <a:defRPr/>
            </a:pPr>
            <a:endParaRPr lang="en-US" b="1" dirty="0">
              <a:solidFill>
                <a:schemeClr val="bg1"/>
              </a:solidFill>
              <a:latin typeface="Myriad Web Pro" pitchFamily="34" charset="0"/>
              <a:ea typeface="ＭＳ Ｐゴシック" pitchFamily="-112" charset="-128"/>
            </a:endParaRPr>
          </a:p>
          <a:p>
            <a:pPr>
              <a:defRPr/>
            </a:pPr>
            <a:endParaRPr lang="en-US" b="1" dirty="0">
              <a:solidFill>
                <a:schemeClr val="bg1"/>
              </a:solidFill>
              <a:latin typeface="Myriad Web Pro" pitchFamily="34" charset="0"/>
              <a:ea typeface="ＭＳ Ｐゴシック" pitchFamily="-112" charset="-128"/>
            </a:endParaRPr>
          </a:p>
          <a:p>
            <a:pPr>
              <a:defRPr/>
            </a:pPr>
            <a:endParaRPr lang="en-US" dirty="0">
              <a:solidFill>
                <a:srgbClr val="FFFFFF"/>
              </a:solidFill>
            </a:endParaRPr>
          </a:p>
        </p:txBody>
      </p:sp>
      <p:sp>
        <p:nvSpPr>
          <p:cNvPr id="7" name="TextBox 6"/>
          <p:cNvSpPr txBox="1"/>
          <p:nvPr/>
        </p:nvSpPr>
        <p:spPr>
          <a:xfrm>
            <a:off x="7010400" y="2209800"/>
            <a:ext cx="1143000"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b="1" dirty="0" smtClean="0">
                <a:solidFill>
                  <a:schemeClr val="tx1"/>
                </a:solidFill>
                <a:latin typeface="Segoe UI" pitchFamily="34" charset="0"/>
                <a:ea typeface="Segoe UI" pitchFamily="34" charset="0"/>
                <a:cs typeface="Segoe UI" pitchFamily="34" charset="0"/>
              </a:rPr>
              <a:t>70</a:t>
            </a:r>
            <a:endParaRPr lang="en-US" b="1" dirty="0">
              <a:solidFill>
                <a:schemeClr val="tx1"/>
              </a:solidFill>
              <a:latin typeface="Segoe UI" pitchFamily="34" charset="0"/>
              <a:ea typeface="Segoe UI" pitchFamily="34" charset="0"/>
              <a:cs typeface="Segoe UI" pitchFamily="34" charset="0"/>
            </a:endParaRPr>
          </a:p>
        </p:txBody>
      </p:sp>
      <p:pic>
        <p:nvPicPr>
          <p:cNvPr id="9" name="Picture 13" descr="NFTE_SmallTagLock_PantoneC.eps"/>
          <p:cNvPicPr>
            <a:picLocks noChangeAspect="1"/>
          </p:cNvPicPr>
          <p:nvPr/>
        </p:nvPicPr>
        <p:blipFill>
          <a:blip r:embed="rId5"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10" name="Picture 1" descr="G:\o-m logo short.png"/>
          <p:cNvPicPr>
            <a:picLocks noChangeAspect="1" noChangeArrowheads="1"/>
          </p:cNvPicPr>
          <p:nvPr/>
        </p:nvPicPr>
        <p:blipFill>
          <a:blip r:embed="rId6"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1143000"/>
          </a:xfrm>
        </p:spPr>
        <p:txBody>
          <a:bodyPr/>
          <a:lstStyle/>
          <a:p>
            <a:pPr>
              <a:defRPr/>
            </a:pPr>
            <a:r>
              <a:rPr dirty="0">
                <a:latin typeface="Segoe UI" pitchFamily="34" charset="0"/>
                <a:cs typeface="Segoe UI" pitchFamily="34" charset="0"/>
              </a:rPr>
              <a:t>Monthly Break-Even Units</a:t>
            </a:r>
            <a:endParaRPr sz="1400" i="1" dirty="0">
              <a:ln>
                <a:noFill/>
              </a:ln>
              <a:solidFill>
                <a:srgbClr val="008000"/>
              </a:solidFill>
              <a:latin typeface="Segoe UI" pitchFamily="34" charset="0"/>
              <a:ea typeface="ＭＳ Ｐゴシック" pitchFamily="-112" charset="-128"/>
              <a:cs typeface="Segoe UI" pitchFamily="34" charset="0"/>
            </a:endParaRPr>
          </a:p>
        </p:txBody>
      </p:sp>
      <p:sp>
        <p:nvSpPr>
          <p:cNvPr id="26628" name="TextBox 3"/>
          <p:cNvSpPr txBox="1">
            <a:spLocks noChangeArrowheads="1"/>
          </p:cNvSpPr>
          <p:nvPr/>
        </p:nvSpPr>
        <p:spPr bwMode="auto">
          <a:xfrm>
            <a:off x="914400" y="3886200"/>
            <a:ext cx="7467600" cy="954088"/>
          </a:xfrm>
          <a:prstGeom prst="rect">
            <a:avLst/>
          </a:prstGeom>
          <a:noFill/>
          <a:ln w="9525">
            <a:noFill/>
            <a:miter lim="800000"/>
            <a:headEnd/>
            <a:tailEnd/>
          </a:ln>
        </p:spPr>
        <p:txBody>
          <a:bodyPr>
            <a:spAutoFit/>
          </a:bodyPr>
          <a:lstStyle/>
          <a:p>
            <a:pPr algn="ctr"/>
            <a:r>
              <a:rPr lang="en-US" sz="2800" dirty="0">
                <a:latin typeface="Segoe UI" pitchFamily="34" charset="0"/>
                <a:cs typeface="Segoe UI" pitchFamily="34" charset="0"/>
              </a:rPr>
              <a:t>In an average month, the company will begin to make a profit after </a:t>
            </a:r>
            <a:r>
              <a:rPr lang="en-US" sz="2800" dirty="0" smtClean="0">
                <a:latin typeface="Segoe UI" pitchFamily="34" charset="0"/>
                <a:cs typeface="Segoe UI" pitchFamily="34" charset="0"/>
              </a:rPr>
              <a:t>selling 1 unit.</a:t>
            </a:r>
            <a:endParaRPr lang="en-US" sz="2800" dirty="0">
              <a:latin typeface="Segoe UI" pitchFamily="34" charset="0"/>
              <a:cs typeface="Segoe UI" pitchFamily="34" charset="0"/>
            </a:endParaRPr>
          </a:p>
        </p:txBody>
      </p:sp>
      <p:sp>
        <p:nvSpPr>
          <p:cNvPr id="3" name="TextBox 2"/>
          <p:cNvSpPr txBox="1"/>
          <p:nvPr/>
        </p:nvSpPr>
        <p:spPr>
          <a:xfrm>
            <a:off x="2362200" y="2362200"/>
            <a:ext cx="2987675" cy="461665"/>
          </a:xfrm>
          <a:prstGeom prst="rect">
            <a:avLst/>
          </a:prstGeom>
          <a:noFill/>
        </p:spPr>
        <p:txBody>
          <a:bodyPr>
            <a:spAutoFit/>
          </a:bodyPr>
          <a:lstStyle/>
          <a:p>
            <a:pPr lvl="0" algn="ctr">
              <a:spcBef>
                <a:spcPts val="475"/>
              </a:spcBef>
              <a:tabLst>
                <a:tab pos="3427413" algn="r"/>
              </a:tabLst>
            </a:pPr>
            <a:r>
              <a:rPr lang="en-US" sz="2400" b="1" dirty="0" smtClean="0">
                <a:solidFill>
                  <a:schemeClr val="accent4">
                    <a:lumMod val="75000"/>
                  </a:schemeClr>
                </a:solidFill>
                <a:latin typeface="Segoe UI" pitchFamily="34" charset="0"/>
                <a:cs typeface="Segoe UI" pitchFamily="34" charset="0"/>
              </a:rPr>
              <a:t>$</a:t>
            </a:r>
            <a:r>
              <a:rPr lang="en-US" sz="2400" dirty="0" smtClean="0">
                <a:latin typeface="Segoe UI" pitchFamily="34" charset="0"/>
                <a:cs typeface="Segoe UI" pitchFamily="34" charset="0"/>
              </a:rPr>
              <a:t>280.95</a:t>
            </a:r>
            <a:endParaRPr lang="en-US" sz="2400" b="1" dirty="0" smtClean="0">
              <a:solidFill>
                <a:schemeClr val="accent1">
                  <a:lumMod val="50000"/>
                </a:schemeClr>
              </a:solidFill>
              <a:latin typeface="Segoe UI" pitchFamily="34" charset="0"/>
              <a:ea typeface="Segoe UI" pitchFamily="34" charset="0"/>
              <a:cs typeface="Segoe UI" pitchFamily="34" charset="0"/>
            </a:endParaRPr>
          </a:p>
        </p:txBody>
      </p:sp>
      <p:cxnSp>
        <p:nvCxnSpPr>
          <p:cNvPr id="6" name="Straight Connector 5"/>
          <p:cNvCxnSpPr/>
          <p:nvPr/>
        </p:nvCxnSpPr>
        <p:spPr>
          <a:xfrm>
            <a:off x="2133600" y="2852738"/>
            <a:ext cx="3429000" cy="0"/>
          </a:xfrm>
          <a:prstGeom prst="line">
            <a:avLst/>
          </a:prstGeom>
          <a:ln/>
        </p:spPr>
        <p:style>
          <a:lnRef idx="1">
            <a:schemeClr val="accent4"/>
          </a:lnRef>
          <a:fillRef idx="0">
            <a:schemeClr val="accent4"/>
          </a:fillRef>
          <a:effectRef idx="0">
            <a:schemeClr val="accent4"/>
          </a:effectRef>
          <a:fontRef idx="minor">
            <a:schemeClr val="tx1"/>
          </a:fontRef>
        </p:style>
      </p:cxnSp>
      <p:sp>
        <p:nvSpPr>
          <p:cNvPr id="9" name="TextBox 8"/>
          <p:cNvSpPr txBox="1"/>
          <p:nvPr/>
        </p:nvSpPr>
        <p:spPr>
          <a:xfrm>
            <a:off x="2057400" y="2919413"/>
            <a:ext cx="3533775" cy="461665"/>
          </a:xfrm>
          <a:prstGeom prst="rect">
            <a:avLst/>
          </a:prstGeom>
          <a:noFill/>
        </p:spPr>
        <p:txBody>
          <a:bodyPr>
            <a:spAutoFit/>
          </a:bodyPr>
          <a:lstStyle/>
          <a:p>
            <a:pPr algn="ctr">
              <a:defRPr/>
            </a:pPr>
            <a:r>
              <a:rPr lang="en-US" sz="2400" b="1" dirty="0" smtClean="0">
                <a:solidFill>
                  <a:schemeClr val="accent4">
                    <a:lumMod val="75000"/>
                  </a:schemeClr>
                </a:solidFill>
                <a:latin typeface="Segoe UI" pitchFamily="34" charset="0"/>
                <a:cs typeface="Segoe UI" pitchFamily="34" charset="0"/>
              </a:rPr>
              <a:t>$</a:t>
            </a:r>
            <a:r>
              <a:rPr lang="en-US" sz="2400" dirty="0" smtClean="0">
                <a:latin typeface="Segoe UI" pitchFamily="34" charset="0"/>
                <a:cs typeface="Segoe UI" pitchFamily="34" charset="0"/>
              </a:rPr>
              <a:t>453.22</a:t>
            </a:r>
            <a:endParaRPr lang="en-US" sz="2400" b="1" dirty="0" smtClean="0">
              <a:solidFill>
                <a:schemeClr val="bg2">
                  <a:lumMod val="50000"/>
                </a:schemeClr>
              </a:solidFill>
              <a:latin typeface="Segoe UI" pitchFamily="34" charset="0"/>
              <a:ea typeface="Segoe UI" pitchFamily="34" charset="0"/>
              <a:cs typeface="Segoe UI" pitchFamily="34" charset="0"/>
            </a:endParaRPr>
          </a:p>
        </p:txBody>
      </p:sp>
      <p:sp>
        <p:nvSpPr>
          <p:cNvPr id="14" name="TextBox 13"/>
          <p:cNvSpPr txBox="1"/>
          <p:nvPr/>
        </p:nvSpPr>
        <p:spPr>
          <a:xfrm>
            <a:off x="5715000" y="2684463"/>
            <a:ext cx="457200" cy="461665"/>
          </a:xfrm>
          <a:prstGeom prst="rect">
            <a:avLst/>
          </a:prstGeom>
          <a:noFill/>
        </p:spPr>
        <p:txBody>
          <a:bodyPr>
            <a:spAutoFit/>
          </a:bodyPr>
          <a:lstStyle/>
          <a:p>
            <a:pPr algn="ctr">
              <a:defRPr/>
            </a:pPr>
            <a:r>
              <a:rPr lang="en-US" sz="2400" b="1" dirty="0">
                <a:solidFill>
                  <a:schemeClr val="accent4">
                    <a:lumMod val="75000"/>
                  </a:schemeClr>
                </a:solidFill>
                <a:latin typeface="Segoe UI" pitchFamily="34" charset="0"/>
                <a:cs typeface="Segoe UI" pitchFamily="34" charset="0"/>
              </a:rPr>
              <a:t>=</a:t>
            </a:r>
          </a:p>
        </p:txBody>
      </p:sp>
      <p:sp>
        <p:nvSpPr>
          <p:cNvPr id="15" name="TextBox 14"/>
          <p:cNvSpPr txBox="1"/>
          <p:nvPr/>
        </p:nvSpPr>
        <p:spPr>
          <a:xfrm>
            <a:off x="6183313" y="2684463"/>
            <a:ext cx="1284287" cy="461665"/>
          </a:xfrm>
          <a:prstGeom prst="rect">
            <a:avLst/>
          </a:prstGeom>
          <a:noFill/>
        </p:spPr>
        <p:txBody>
          <a:bodyPr wrap="square">
            <a:spAutoFit/>
          </a:bodyPr>
          <a:lstStyle/>
          <a:p>
            <a:pPr>
              <a:defRPr/>
            </a:pPr>
            <a:r>
              <a:rPr lang="en-US" sz="2400" b="1" dirty="0" smtClean="0">
                <a:solidFill>
                  <a:schemeClr val="accent4">
                    <a:lumMod val="75000"/>
                  </a:schemeClr>
                </a:solidFill>
                <a:latin typeface="Segoe UI" pitchFamily="34" charset="0"/>
                <a:cs typeface="Segoe UI" pitchFamily="34" charset="0"/>
              </a:rPr>
              <a:t>1 Unit</a:t>
            </a:r>
            <a:endParaRPr lang="en-US" sz="2400" b="1" dirty="0">
              <a:solidFill>
                <a:schemeClr val="accent4">
                  <a:lumMod val="75000"/>
                </a:schemeClr>
              </a:solidFill>
              <a:latin typeface="Segoe UI" pitchFamily="34" charset="0"/>
              <a:cs typeface="Segoe UI" pitchFamily="34" charset="0"/>
            </a:endParaRPr>
          </a:p>
        </p:txBody>
      </p:sp>
      <p:pic>
        <p:nvPicPr>
          <p:cNvPr id="12"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13" name="Picture 1" descr="G:\o-m logo short.png"/>
          <p:cNvPicPr>
            <a:picLocks noChangeAspect="1" noChangeArrowheads="1"/>
          </p:cNvPicPr>
          <p:nvPr/>
        </p:nvPicPr>
        <p:blipFill>
          <a:blip r:embed="rId4"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228600"/>
            <a:ext cx="8229600" cy="1143000"/>
          </a:xfrm>
        </p:spPr>
        <p:txBody>
          <a:bodyPr/>
          <a:lstStyle/>
          <a:p>
            <a:pPr eaLnBrk="1" hangingPunct="1"/>
            <a:r>
              <a:rPr sz="3500" dirty="0" smtClean="0">
                <a:ln>
                  <a:noFill/>
                </a:ln>
                <a:latin typeface="Segoe UI" pitchFamily="34" charset="0"/>
                <a:ea typeface="ＭＳ Ｐゴシック" pitchFamily="34" charset="-128"/>
                <a:cs typeface="Segoe UI" pitchFamily="34" charset="0"/>
              </a:rPr>
              <a:t>Projected Yearly </a:t>
            </a:r>
            <a:r>
              <a:rPr lang="en-US" sz="3500" dirty="0" smtClean="0">
                <a:latin typeface="Segoe UI" pitchFamily="34" charset="0"/>
                <a:ea typeface="ＭＳ Ｐゴシック" pitchFamily="34" charset="-128"/>
                <a:cs typeface="Segoe UI" pitchFamily="34" charset="0"/>
              </a:rPr>
              <a:t/>
            </a:r>
            <a:br>
              <a:rPr lang="en-US" sz="3500" dirty="0" smtClean="0">
                <a:latin typeface="Segoe UI" pitchFamily="34" charset="0"/>
                <a:ea typeface="ＭＳ Ｐゴシック" pitchFamily="34" charset="-128"/>
                <a:cs typeface="Segoe UI" pitchFamily="34" charset="0"/>
              </a:rPr>
            </a:br>
            <a:r>
              <a:rPr sz="3500" dirty="0" smtClean="0">
                <a:ln>
                  <a:noFill/>
                </a:ln>
                <a:latin typeface="Segoe UI" pitchFamily="34" charset="0"/>
                <a:ea typeface="ＭＳ Ｐゴシック" pitchFamily="34" charset="-128"/>
                <a:cs typeface="Segoe UI" pitchFamily="34" charset="0"/>
              </a:rPr>
              <a:t>Income Statement</a:t>
            </a:r>
            <a:r>
              <a:rPr dirty="0" smtClean="0">
                <a:ln>
                  <a:noFill/>
                </a:ln>
                <a:latin typeface="Segoe UI" pitchFamily="34" charset="0"/>
                <a:ea typeface="ＭＳ Ｐゴシック" pitchFamily="34" charset="-128"/>
                <a:cs typeface="Segoe UI" pitchFamily="34" charset="0"/>
              </a:rPr>
              <a:t/>
            </a:r>
            <a:br>
              <a:rPr dirty="0" smtClean="0">
                <a:ln>
                  <a:noFill/>
                </a:ln>
                <a:latin typeface="Segoe UI" pitchFamily="34" charset="0"/>
                <a:ea typeface="ＭＳ Ｐゴシック" pitchFamily="34" charset="-128"/>
                <a:cs typeface="Segoe UI" pitchFamily="34" charset="0"/>
              </a:rPr>
            </a:br>
            <a:r>
              <a:rPr sz="2000" i="1" dirty="0" smtClean="0">
                <a:ln>
                  <a:noFill/>
                </a:ln>
                <a:latin typeface="Segoe UI" pitchFamily="34" charset="0"/>
                <a:ea typeface="ＭＳ Ｐゴシック" pitchFamily="34" charset="-128"/>
                <a:cs typeface="Segoe UI" pitchFamily="34" charset="0"/>
              </a:rPr>
              <a:t>First Year</a:t>
            </a:r>
            <a:endParaRPr sz="1100" i="1" dirty="0" smtClean="0">
              <a:ln>
                <a:noFill/>
              </a:ln>
              <a:solidFill>
                <a:srgbClr val="008000"/>
              </a:solidFill>
              <a:latin typeface="Segoe UI" pitchFamily="34" charset="0"/>
              <a:ea typeface="ＭＳ Ｐゴシック" pitchFamily="34" charset="-128"/>
              <a:cs typeface="Segoe UI" pitchFamily="34" charset="0"/>
            </a:endParaRPr>
          </a:p>
        </p:txBody>
      </p:sp>
      <p:graphicFrame>
        <p:nvGraphicFramePr>
          <p:cNvPr id="3" name="Table 2"/>
          <p:cNvGraphicFramePr>
            <a:graphicFrameLocks noGrp="1"/>
          </p:cNvGraphicFramePr>
          <p:nvPr/>
        </p:nvGraphicFramePr>
        <p:xfrm>
          <a:off x="685800" y="1600200"/>
          <a:ext cx="7848600" cy="4111623"/>
        </p:xfrm>
        <a:graphic>
          <a:graphicData uri="http://schemas.openxmlformats.org/drawingml/2006/table">
            <a:tbl>
              <a:tblPr lastRow="1" bandRow="1">
                <a:tableStyleId>{C4B1156A-380E-4F78-BDF5-A606A8083BF9}</a:tableStyleId>
              </a:tblPr>
              <a:tblGrid>
                <a:gridCol w="768929"/>
                <a:gridCol w="3079171"/>
                <a:gridCol w="2324100"/>
                <a:gridCol w="1676400"/>
              </a:tblGrid>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A</a:t>
                      </a:r>
                      <a:endParaRPr kumimoji="0" lang="en-US" sz="1400" b="1" i="0" u="none" strike="noStrike" cap="none" normalizeH="0" baseline="0" dirty="0" smtClean="0">
                        <a:ln>
                          <a:noFill/>
                        </a:ln>
                        <a:solidFill>
                          <a:srgbClr val="FF0000"/>
                        </a:solidFill>
                        <a:effectLst/>
                        <a:latin typeface="Segoe UI" pitchFamily="34" charset="0"/>
                        <a:ea typeface="ＭＳ Ｐゴシック" pitchFamily="34" charset="-128"/>
                        <a:cs typeface="Segoe UI" pitchFamily="34" charset="0"/>
                      </a:endParaRPr>
                    </a:p>
                  </a:txBody>
                  <a:tcPr marT="45715" marB="4571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Selling Price per Unit</a:t>
                      </a:r>
                      <a:endParaRPr kumimoji="0" lang="en-US" sz="1400" b="1" i="0" u="none" strike="noStrike"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T="45712" marB="45712" anchor="ctr" horzOverflow="overflow"/>
                </a:tc>
                <a:tc>
                  <a:txBody>
                    <a:bodyPr/>
                    <a:lstStyle/>
                    <a:p>
                      <a:pPr algn="l">
                        <a:tabLst>
                          <a:tab pos="2174875" algn="r"/>
                        </a:tabLst>
                      </a:pPr>
                      <a:r>
                        <a:rPr kumimoji="0" lang="en-US" sz="1600" u="none" strike="noStrike" cap="none" normalizeH="0" baseline="0" dirty="0" smtClean="0">
                          <a:ln>
                            <a:noFill/>
                          </a:ln>
                          <a:effectLst/>
                        </a:rPr>
                        <a:t>	$</a:t>
                      </a:r>
                      <a:r>
                        <a:rPr lang="en-US" sz="1600" dirty="0" smtClean="0">
                          <a:latin typeface="Segoe UI" pitchFamily="34" charset="0"/>
                          <a:cs typeface="Segoe UI" pitchFamily="34" charset="0"/>
                        </a:rPr>
                        <a:t>500.00</a:t>
                      </a:r>
                      <a:endParaRPr lang="en-US" sz="1600" b="1" dirty="0">
                        <a:solidFill>
                          <a:schemeClr val="bg2">
                            <a:lumMod val="50000"/>
                          </a:schemeClr>
                        </a:solidFill>
                        <a:latin typeface="Segoe UI" pitchFamily="34" charset="0"/>
                        <a:ea typeface="Segoe UI" pitchFamily="34" charset="0"/>
                        <a:cs typeface="Segoe UI" pitchFamily="34" charset="0"/>
                      </a:endParaRPr>
                    </a:p>
                  </a:txBody>
                  <a:tcPr marT="45712" marB="4571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171B5D"/>
                          </a:solidFill>
                          <a:effectLst/>
                          <a:uLnTx/>
                          <a:uFillTx/>
                          <a:latin typeface="Segoe UI" pitchFamily="34" charset="0"/>
                          <a:ea typeface="Segoe UI" pitchFamily="34" charset="0"/>
                          <a:cs typeface="Segoe UI" pitchFamily="34" charset="0"/>
                        </a:rPr>
                        <a:t>─</a:t>
                      </a:r>
                    </a:p>
                  </a:txBody>
                  <a:tcPr marT="45712" marB="45712" anchor="ctr" horzOverflow="overflow"/>
                </a:tc>
              </a:tr>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B</a:t>
                      </a:r>
                      <a:endParaRPr kumimoji="0" lang="en-US" sz="1400" b="1" i="0" u="none" strike="noStrike" cap="none" normalizeH="0" baseline="0" dirty="0" smtClean="0">
                        <a:ln>
                          <a:noFill/>
                        </a:ln>
                        <a:solidFill>
                          <a:srgbClr val="FF0000"/>
                        </a:solidFill>
                        <a:effectLst/>
                        <a:latin typeface="Segoe UI" pitchFamily="34" charset="0"/>
                        <a:ea typeface="ＭＳ Ｐゴシック" pitchFamily="34" charset="-128"/>
                        <a:cs typeface="Segoe UI" pitchFamily="34" charset="0"/>
                      </a:endParaRPr>
                    </a:p>
                  </a:txBody>
                  <a:tcPr marT="45715" marB="45715" anchor="ctr"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Number of Units Sold</a:t>
                      </a:r>
                      <a:endParaRPr kumimoji="0" lang="en-US" sz="1400" b="1" i="0" u="none" strike="noStrike"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L="68580" marR="68580" marT="9524"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u="none" strike="noStrike" cap="none" normalizeH="0" baseline="0" dirty="0" smtClean="0">
                          <a:ln>
                            <a:noFill/>
                          </a:ln>
                          <a:effectLst/>
                        </a:rPr>
                        <a:t>	70</a:t>
                      </a:r>
                      <a:endParaRPr kumimoji="0" lang="en-US" sz="1600" b="1" i="0" u="none" strike="noStrike" cap="none" normalizeH="0" baseline="0" dirty="0" smtClean="0">
                        <a:ln>
                          <a:noFill/>
                        </a:ln>
                        <a:solidFill>
                          <a:schemeClr val="bg2">
                            <a:lumMod val="50000"/>
                          </a:schemeClr>
                        </a:solidFill>
                        <a:effectLst/>
                        <a:latin typeface="Segoe UI" pitchFamily="34" charset="0"/>
                        <a:ea typeface="ＭＳ Ｐゴシック" pitchFamily="34" charset="-128"/>
                        <a:cs typeface="Segoe UI" pitchFamily="34" charset="0"/>
                      </a:endParaRPr>
                    </a:p>
                  </a:txBody>
                  <a:tcPr marT="45712" marB="4571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171B5D"/>
                          </a:solidFill>
                          <a:effectLst/>
                          <a:uLnTx/>
                          <a:uFillTx/>
                          <a:latin typeface="Segoe UI" pitchFamily="34" charset="0"/>
                          <a:ea typeface="Segoe UI" pitchFamily="34" charset="0"/>
                          <a:cs typeface="Segoe UI" pitchFamily="34" charset="0"/>
                        </a:rPr>
                        <a:t>─</a:t>
                      </a:r>
                    </a:p>
                  </a:txBody>
                  <a:tcPr marT="45712" marB="45712" anchor="ctr" horzOverflow="overflow"/>
                </a:tc>
              </a:tr>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C</a:t>
                      </a:r>
                      <a:endParaRPr kumimoji="0" lang="en-US" sz="1400" b="1" i="0" u="none" strike="noStrike" cap="none" normalizeH="0" baseline="0" dirty="0" smtClean="0">
                        <a:ln>
                          <a:noFill/>
                        </a:ln>
                        <a:solidFill>
                          <a:srgbClr val="FF0000"/>
                        </a:solidFill>
                        <a:effectLst/>
                        <a:latin typeface="Segoe UI" pitchFamily="34" charset="0"/>
                        <a:ea typeface="ＭＳ Ｐゴシック" pitchFamily="34" charset="-128"/>
                        <a:cs typeface="Segoe UI" pitchFamily="34" charset="0"/>
                      </a:endParaRPr>
                    </a:p>
                  </a:txBody>
                  <a:tcPr marT="45715" marB="45715" anchor="ctr"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Total Sales </a:t>
                      </a:r>
                      <a:endParaRPr kumimoji="0" lang="en-US" sz="1400" b="1" i="0" u="none" strike="noStrike"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L="68580" marR="68580" marT="9524"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171B5D"/>
                          </a:solidFill>
                          <a:effectLst/>
                          <a:uLnTx/>
                          <a:uFillTx/>
                          <a:latin typeface="Segoe UI" pitchFamily="34" charset="0"/>
                          <a:ea typeface="Segoe UI" pitchFamily="34" charset="0"/>
                          <a:cs typeface="Segoe UI" pitchFamily="34" charset="0"/>
                        </a:rPr>
                        <a:t>─</a:t>
                      </a:r>
                    </a:p>
                  </a:txBody>
                  <a:tcPr marT="45712" marB="4571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600" u="none" strike="noStrike" kern="1200" cap="none" normalizeH="0" baseline="0" dirty="0" smtClean="0">
                          <a:ln>
                            <a:noFill/>
                          </a:ln>
                          <a:solidFill>
                            <a:schemeClr val="tx1"/>
                          </a:solidFill>
                          <a:effectLst/>
                        </a:rPr>
                        <a:t>	$35,000.00</a:t>
                      </a:r>
                      <a:endParaRPr kumimoji="0" lang="en-US" sz="1600" b="1" i="0" u="none" strike="noStrike" kern="1200"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T="45712" marB="45712" anchor="ctr" horzOverflow="overflow"/>
                </a:tc>
              </a:tr>
              <a:tr h="5181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D</a:t>
                      </a:r>
                      <a:endParaRPr kumimoji="0" lang="en-US" sz="1400" b="1" i="0" u="none" strike="noStrike" cap="none" normalizeH="0" baseline="0" dirty="0" smtClean="0">
                        <a:ln>
                          <a:noFill/>
                        </a:ln>
                        <a:solidFill>
                          <a:srgbClr val="FF0000"/>
                        </a:solidFill>
                        <a:effectLst/>
                        <a:latin typeface="Segoe UI" pitchFamily="34" charset="0"/>
                        <a:ea typeface="ＭＳ Ｐゴシック" pitchFamily="34" charset="-128"/>
                        <a:cs typeface="Segoe UI" pitchFamily="34" charset="0"/>
                      </a:endParaRPr>
                    </a:p>
                  </a:txBody>
                  <a:tcPr marT="45715" marB="45715" anchor="ctr"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u="none" strike="noStrike" cap="none" normalizeH="0" baseline="0" dirty="0" smtClean="0">
                          <a:ln>
                            <a:noFill/>
                          </a:ln>
                          <a:effectLst/>
                        </a:rPr>
                        <a:t>	Variable Expenses</a:t>
                      </a:r>
                      <a:endParaRPr kumimoji="0" lang="en-US" sz="1400" b="1" i="0" u="none" strike="noStrike"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L="68580" marR="68580" marT="9524"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defRPr/>
                      </a:pPr>
                      <a:r>
                        <a:rPr kumimoji="0" lang="en-US" sz="1600" u="none" strike="noStrike" kern="1200" cap="none" normalizeH="0" baseline="0" dirty="0" smtClean="0">
                          <a:ln>
                            <a:noFill/>
                          </a:ln>
                          <a:solidFill>
                            <a:schemeClr val="tx1"/>
                          </a:solidFill>
                          <a:effectLst/>
                        </a:rPr>
                        <a:t>	$</a:t>
                      </a:r>
                      <a:r>
                        <a:rPr lang="en-US" sz="1600" dirty="0" smtClean="0">
                          <a:solidFill>
                            <a:schemeClr val="tx1"/>
                          </a:solidFill>
                          <a:latin typeface="Segoe UI" pitchFamily="34" charset="0"/>
                          <a:cs typeface="Segoe UI" pitchFamily="34" charset="0"/>
                        </a:rPr>
                        <a:t>3,274.60</a:t>
                      </a:r>
                      <a:endParaRPr kumimoji="0" lang="en-US" sz="1600" b="1" i="0" u="none" strike="noStrike" kern="1200"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T="45712" marB="4571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171B5D"/>
                          </a:solidFill>
                          <a:effectLst/>
                          <a:uLnTx/>
                          <a:uFillTx/>
                          <a:latin typeface="Segoe UI" pitchFamily="34" charset="0"/>
                          <a:ea typeface="Segoe UI" pitchFamily="34" charset="0"/>
                          <a:cs typeface="Segoe UI" pitchFamily="34" charset="0"/>
                        </a:rPr>
                        <a:t>─</a:t>
                      </a:r>
                    </a:p>
                  </a:txBody>
                  <a:tcPr marT="45712" marB="45712" anchor="ctr" horzOverflow="overflow"/>
                </a:tc>
              </a:tr>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E</a:t>
                      </a:r>
                      <a:endParaRPr kumimoji="0" lang="en-US" sz="1400" b="1" i="0" u="none" strike="noStrike" cap="none" normalizeH="0" baseline="0" dirty="0" smtClean="0">
                        <a:ln>
                          <a:noFill/>
                        </a:ln>
                        <a:solidFill>
                          <a:srgbClr val="FF0000"/>
                        </a:solidFill>
                        <a:effectLst/>
                        <a:latin typeface="Segoe UI" pitchFamily="34" charset="0"/>
                        <a:ea typeface="ＭＳ Ｐゴシック" pitchFamily="34" charset="-128"/>
                        <a:cs typeface="Segoe UI" pitchFamily="34" charset="0"/>
                      </a:endParaRPr>
                    </a:p>
                  </a:txBody>
                  <a:tcPr marT="45715" marB="45715" anchor="ctr"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Contribution Margin</a:t>
                      </a:r>
                      <a:endParaRPr kumimoji="0" lang="en-US" sz="1400" b="1" i="0" u="none" strike="noStrike"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L="68580" marR="68580" marT="9524"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171B5D"/>
                          </a:solidFill>
                          <a:effectLst/>
                          <a:uLnTx/>
                          <a:uFillTx/>
                          <a:latin typeface="Segoe UI" pitchFamily="34" charset="0"/>
                          <a:ea typeface="Segoe UI" pitchFamily="34" charset="0"/>
                          <a:cs typeface="Segoe UI" pitchFamily="34" charset="0"/>
                        </a:rPr>
                        <a:t>─</a:t>
                      </a:r>
                    </a:p>
                  </a:txBody>
                  <a:tcPr marT="45712" marB="4571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600" u="none" strike="noStrike" kern="1200" cap="none" normalizeH="0" baseline="0" dirty="0" smtClean="0">
                          <a:ln>
                            <a:noFill/>
                          </a:ln>
                          <a:solidFill>
                            <a:schemeClr val="tx1"/>
                          </a:solidFill>
                          <a:effectLst/>
                        </a:rPr>
                        <a:t>	$31,725.40</a:t>
                      </a:r>
                      <a:endParaRPr kumimoji="0" lang="en-US" sz="1600" b="1" i="0" u="none" strike="noStrike" kern="1200"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T="45712" marB="45712" anchor="ctr" horzOverflow="overflow"/>
                </a:tc>
              </a:tr>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F</a:t>
                      </a:r>
                      <a:endParaRPr kumimoji="0" lang="en-US" sz="1400" b="1" i="0" u="none" strike="noStrike" cap="none" normalizeH="0" baseline="0" dirty="0" smtClean="0">
                        <a:ln>
                          <a:noFill/>
                        </a:ln>
                        <a:solidFill>
                          <a:srgbClr val="FF0000"/>
                        </a:solidFill>
                        <a:effectLst/>
                        <a:latin typeface="Segoe UI" pitchFamily="34" charset="0"/>
                        <a:ea typeface="ＭＳ Ｐゴシック" pitchFamily="34" charset="-128"/>
                        <a:cs typeface="Segoe UI" pitchFamily="34" charset="0"/>
                      </a:endParaRPr>
                    </a:p>
                  </a:txBody>
                  <a:tcPr marT="45715" marB="45715" anchor="ctr"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u="none" strike="noStrike" cap="none" normalizeH="0" baseline="0" dirty="0" smtClean="0">
                          <a:ln>
                            <a:noFill/>
                          </a:ln>
                          <a:effectLst/>
                        </a:rPr>
                        <a:t>	Fixed Operating Expenses</a:t>
                      </a:r>
                      <a:endParaRPr kumimoji="0" lang="en-US" sz="1400" b="1" i="0" u="none" strike="noStrike"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L="68580" marR="68580" marT="9524"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u="none" strike="noStrike" kern="1200" cap="none" normalizeH="0" baseline="0" dirty="0" smtClean="0">
                          <a:ln>
                            <a:noFill/>
                          </a:ln>
                          <a:solidFill>
                            <a:schemeClr val="tx1"/>
                          </a:solidFill>
                          <a:effectLst/>
                        </a:rPr>
                        <a:t>	$3,371.40</a:t>
                      </a:r>
                      <a:endParaRPr kumimoji="0" lang="en-US" sz="1600" b="1" i="0" u="none" strike="noStrike" kern="1200"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T="45712" marB="4571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sng" strike="noStrike"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T="45712" marB="45712" anchor="ctr" horzOverflow="overflow"/>
                </a:tc>
              </a:tr>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G</a:t>
                      </a:r>
                      <a:endParaRPr kumimoji="0" lang="en-US" sz="1400" b="1" i="0" u="none" strike="noStrike" cap="none" normalizeH="0" baseline="0" dirty="0" smtClean="0">
                        <a:ln>
                          <a:noFill/>
                        </a:ln>
                        <a:solidFill>
                          <a:srgbClr val="FF0000"/>
                        </a:solidFill>
                        <a:effectLst/>
                        <a:latin typeface="Segoe UI" pitchFamily="34" charset="0"/>
                        <a:ea typeface="ＭＳ Ｐゴシック" pitchFamily="34" charset="-128"/>
                        <a:cs typeface="Segoe UI" pitchFamily="34" charset="0"/>
                      </a:endParaRPr>
                    </a:p>
                  </a:txBody>
                  <a:tcPr marT="45715" marB="45715" anchor="ctr"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Pre-Tax Profit </a:t>
                      </a:r>
                      <a:endParaRPr kumimoji="0" lang="en-US" sz="1400" b="1" i="0" u="none" strike="noStrike"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L="68580" marR="68580" marT="9524"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171B5D"/>
                          </a:solidFill>
                          <a:effectLst/>
                          <a:uLnTx/>
                          <a:uFillTx/>
                          <a:latin typeface="Segoe UI" pitchFamily="34" charset="0"/>
                          <a:ea typeface="Segoe UI" pitchFamily="34" charset="0"/>
                          <a:cs typeface="Segoe UI" pitchFamily="34" charset="0"/>
                        </a:rPr>
                        <a:t>─</a:t>
                      </a:r>
                    </a:p>
                  </a:txBody>
                  <a:tcPr marT="45712" marB="4571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600" u="none" strike="noStrike" kern="1200" cap="none" normalizeH="0" baseline="0" dirty="0" smtClean="0">
                          <a:ln>
                            <a:noFill/>
                          </a:ln>
                          <a:solidFill>
                            <a:schemeClr val="tx1"/>
                          </a:solidFill>
                          <a:effectLst/>
                        </a:rPr>
                        <a:t>	$28,354.00</a:t>
                      </a:r>
                      <a:endParaRPr kumimoji="0" lang="en-US" sz="1600" b="1" i="0" u="none" strike="noStrike" kern="1200"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T="45712" marB="45712" anchor="ctr" horzOverflow="overflow"/>
                </a:tc>
              </a:tr>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H</a:t>
                      </a:r>
                      <a:endParaRPr kumimoji="0" lang="en-US" sz="1400" b="1" i="0" u="none" strike="noStrike" cap="none" normalizeH="0" baseline="0" dirty="0" smtClean="0">
                        <a:ln>
                          <a:noFill/>
                        </a:ln>
                        <a:solidFill>
                          <a:srgbClr val="FF0000"/>
                        </a:solidFill>
                        <a:effectLst/>
                        <a:latin typeface="Segoe UI" pitchFamily="34" charset="0"/>
                        <a:ea typeface="ＭＳ Ｐゴシック" pitchFamily="34" charset="-128"/>
                        <a:cs typeface="Segoe UI" pitchFamily="34" charset="0"/>
                      </a:endParaRPr>
                    </a:p>
                  </a:txBody>
                  <a:tcPr marT="45712" marB="45712" anchor="ctr"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u="none" strike="noStrike" cap="none" normalizeH="0" baseline="0" dirty="0" smtClean="0">
                          <a:ln>
                            <a:noFill/>
                          </a:ln>
                          <a:effectLst/>
                        </a:rPr>
                        <a:t>	Taxes @ 15% </a:t>
                      </a:r>
                      <a:endParaRPr kumimoji="0" lang="en-US" sz="1400" b="1" i="0" u="none" strike="noStrike"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L="68580" marR="68580" marT="9524"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u="none" strike="noStrike" kern="1200" cap="none" normalizeH="0" baseline="0" dirty="0" smtClean="0">
                          <a:ln>
                            <a:noFill/>
                          </a:ln>
                          <a:solidFill>
                            <a:schemeClr val="tx1"/>
                          </a:solidFill>
                          <a:effectLst/>
                        </a:rPr>
                        <a:t>	$4,253.10</a:t>
                      </a:r>
                      <a:endParaRPr kumimoji="0" lang="en-US" sz="1600" b="1" i="0" u="none" strike="noStrike" kern="1200"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T="45712" marB="4571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171B5D"/>
                          </a:solidFill>
                          <a:effectLst/>
                          <a:uLnTx/>
                          <a:uFillTx/>
                          <a:latin typeface="Segoe UI" pitchFamily="34" charset="0"/>
                          <a:ea typeface="Segoe UI" pitchFamily="34" charset="0"/>
                          <a:cs typeface="Segoe UI" pitchFamily="34" charset="0"/>
                        </a:rPr>
                        <a:t>─</a:t>
                      </a:r>
                    </a:p>
                  </a:txBody>
                  <a:tcPr marT="45712" marB="45712" anchor="ctr" horzOverflow="overflow"/>
                </a:tc>
              </a:tr>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a:t>
                      </a:r>
                      <a:endParaRPr kumimoji="0" lang="en-US" sz="1400" b="1" i="0" u="none" strike="noStrike" cap="none" normalizeH="0" baseline="0" dirty="0" smtClean="0">
                        <a:ln>
                          <a:noFill/>
                        </a:ln>
                        <a:solidFill>
                          <a:srgbClr val="FF0000"/>
                        </a:solidFill>
                        <a:effectLst/>
                        <a:latin typeface="Segoe UI" pitchFamily="34" charset="0"/>
                        <a:ea typeface="ＭＳ Ｐゴシック" pitchFamily="34" charset="-128"/>
                        <a:cs typeface="Segoe UI" pitchFamily="34" charset="0"/>
                      </a:endParaRPr>
                    </a:p>
                  </a:txBody>
                  <a:tcPr marT="45712" marB="45712" anchor="ctr" horzOverflow="overflow"/>
                </a:tc>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u="none" strike="noStrike" cap="none" normalizeH="0" baseline="0" dirty="0" smtClean="0">
                          <a:ln>
                            <a:noFill/>
                          </a:ln>
                          <a:effectLst/>
                        </a:rPr>
                        <a:t>Net Profit</a:t>
                      </a:r>
                      <a:endParaRPr kumimoji="0" lang="en-US" sz="1400" b="1" i="0" u="none" strike="noStrike"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L="68580" marR="68580" marT="9524" marB="0"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defRPr/>
                      </a:pPr>
                      <a:r>
                        <a:rPr kumimoji="0" lang="en-US" sz="1600" b="1" i="0" u="none" strike="noStrike" kern="1200" cap="none" spc="0" normalizeH="0" baseline="0" noProof="0" dirty="0" smtClean="0">
                          <a:ln>
                            <a:noFill/>
                          </a:ln>
                          <a:solidFill>
                            <a:srgbClr val="171B5D"/>
                          </a:solidFill>
                          <a:effectLst/>
                          <a:uLnTx/>
                          <a:uFillTx/>
                          <a:latin typeface="Segoe UI" pitchFamily="34" charset="0"/>
                          <a:ea typeface="Segoe UI" pitchFamily="34" charset="0"/>
                          <a:cs typeface="Segoe UI" pitchFamily="34" charset="0"/>
                        </a:rPr>
                        <a:t>─</a:t>
                      </a:r>
                    </a:p>
                  </a:txBody>
                  <a:tcPr marT="45712" marB="45712"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600" u="none" strike="noStrike" kern="1200" cap="none" normalizeH="0" baseline="0" dirty="0" smtClean="0">
                          <a:ln>
                            <a:noFill/>
                          </a:ln>
                          <a:solidFill>
                            <a:schemeClr val="tx1"/>
                          </a:solidFill>
                          <a:effectLst/>
                        </a:rPr>
                        <a:t>	$24,100.90</a:t>
                      </a:r>
                      <a:endParaRPr kumimoji="0" lang="en-US" sz="1600" b="1" i="0" u="none" strike="noStrike" kern="1200" cap="none" normalizeH="0" baseline="0" dirty="0" smtClean="0">
                        <a:ln>
                          <a:noFill/>
                        </a:ln>
                        <a:solidFill>
                          <a:schemeClr val="tx1"/>
                        </a:solidFill>
                        <a:effectLst/>
                        <a:latin typeface="Segoe UI" pitchFamily="34" charset="0"/>
                        <a:ea typeface="ＭＳ Ｐゴシック" pitchFamily="34" charset="-128"/>
                        <a:cs typeface="Segoe UI" pitchFamily="34" charset="0"/>
                      </a:endParaRPr>
                    </a:p>
                  </a:txBody>
                  <a:tcPr marT="45712" marB="45712" anchor="ctr" horzOverflow="overflow"/>
                </a:tc>
              </a:tr>
            </a:tbl>
          </a:graphicData>
        </a:graphic>
      </p:graphicFrame>
      <p:pic>
        <p:nvPicPr>
          <p:cNvPr id="6"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7" name="Picture 1" descr="G:\o-m logo short.png"/>
          <p:cNvPicPr>
            <a:picLocks noChangeAspect="1" noChangeArrowheads="1"/>
          </p:cNvPicPr>
          <p:nvPr/>
        </p:nvPicPr>
        <p:blipFill>
          <a:blip r:embed="rId4"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p:cNvSpPr>
          <p:nvPr/>
        </p:nvSpPr>
        <p:spPr bwMode="auto">
          <a:xfrm>
            <a:off x="609600" y="304800"/>
            <a:ext cx="8229600" cy="800100"/>
          </a:xfrm>
          <a:prstGeom prst="rect">
            <a:avLst/>
          </a:prstGeom>
          <a:noFill/>
          <a:ln w="9525">
            <a:noFill/>
            <a:miter lim="800000"/>
            <a:headEnd/>
            <a:tailEnd/>
          </a:ln>
        </p:spPr>
        <p:txBody>
          <a:bodyPr anchor="ctr"/>
          <a:lstStyle/>
          <a:p>
            <a:pPr algn="ctr"/>
            <a:r>
              <a:rPr lang="en-US" sz="4400" dirty="0">
                <a:solidFill>
                  <a:schemeClr val="bg1"/>
                </a:solidFill>
                <a:latin typeface="Segoe UI" pitchFamily="34" charset="0"/>
                <a:ea typeface="ＭＳ Ｐゴシック" pitchFamily="34" charset="-128"/>
                <a:cs typeface="Segoe UI" pitchFamily="34" charset="0"/>
              </a:rPr>
              <a:t>Start-Up Investment</a:t>
            </a:r>
            <a:endParaRPr lang="en-US" sz="4400" i="1" dirty="0">
              <a:solidFill>
                <a:schemeClr val="bg1"/>
              </a:solidFill>
              <a:latin typeface="Segoe UI" pitchFamily="34" charset="0"/>
              <a:ea typeface="ＭＳ Ｐゴシック" pitchFamily="34" charset="-128"/>
              <a:cs typeface="Segoe UI" pitchFamily="34" charset="0"/>
            </a:endParaRPr>
          </a:p>
        </p:txBody>
      </p:sp>
      <p:graphicFrame>
        <p:nvGraphicFramePr>
          <p:cNvPr id="2" name="Table 1"/>
          <p:cNvGraphicFramePr>
            <a:graphicFrameLocks noGrp="1"/>
          </p:cNvGraphicFramePr>
          <p:nvPr/>
        </p:nvGraphicFramePr>
        <p:xfrm>
          <a:off x="1508125" y="1219200"/>
          <a:ext cx="6096000" cy="3360716"/>
        </p:xfrm>
        <a:graphic>
          <a:graphicData uri="http://schemas.openxmlformats.org/drawingml/2006/table">
            <a:tbl>
              <a:tblPr firstRow="1" bandRow="1">
                <a:tableStyleId>{5C22544A-7EE6-4342-B048-85BDC9FD1C3A}</a:tableStyleId>
              </a:tblPr>
              <a:tblGrid>
                <a:gridCol w="2032000"/>
                <a:gridCol w="2616200"/>
                <a:gridCol w="1447800"/>
              </a:tblGrid>
              <a:tr h="370568">
                <a:tc gridSpan="3">
                  <a:txBody>
                    <a:bodyPr/>
                    <a:lstStyle/>
                    <a:p>
                      <a:pPr algn="l"/>
                      <a:r>
                        <a:rPr kumimoji="0" lang="en-US" sz="2000" b="1" kern="1200" dirty="0" smtClean="0">
                          <a:solidFill>
                            <a:schemeClr val="bg1"/>
                          </a:solidFill>
                          <a:latin typeface="Segoe UI" pitchFamily="34" charset="0"/>
                          <a:ea typeface="+mn-ea"/>
                          <a:cs typeface="Segoe UI" pitchFamily="34" charset="0"/>
                        </a:rPr>
                        <a:t>Start-Up Expenditures</a:t>
                      </a:r>
                      <a:endParaRPr lang="en-US" sz="1600" b="1" dirty="0">
                        <a:solidFill>
                          <a:schemeClr val="bg1"/>
                        </a:solidFill>
                        <a:latin typeface="Segoe UI" pitchFamily="34" charset="0"/>
                        <a:cs typeface="Segoe UI" pitchFamily="34" charset="0"/>
                      </a:endParaRPr>
                    </a:p>
                  </a:txBody>
                  <a:tcPr marT="45686" marB="45686"/>
                </a:tc>
                <a:tc hMerge="1">
                  <a:txBody>
                    <a:bodyPr/>
                    <a:lstStyle/>
                    <a:p>
                      <a:pPr algn="ctr"/>
                      <a:endParaRPr lang="en-US" sz="1400" b="1" dirty="0">
                        <a:latin typeface="Myriad Web Pro"/>
                      </a:endParaRPr>
                    </a:p>
                  </a:txBody>
                  <a:tcPr marT="45686" marB="45686"/>
                </a:tc>
                <a:tc hMerge="1">
                  <a:txBody>
                    <a:bodyPr/>
                    <a:lstStyle/>
                    <a:p>
                      <a:pPr algn="ctr"/>
                      <a:endParaRPr lang="en-US" sz="1400" b="1" dirty="0">
                        <a:latin typeface="Myriad Web Pro"/>
                      </a:endParaRPr>
                    </a:p>
                  </a:txBody>
                  <a:tcPr marT="45686" marB="45686"/>
                </a:tc>
              </a:tr>
              <a:tr h="370568">
                <a:tc>
                  <a:txBody>
                    <a:bodyPr/>
                    <a:lstStyle/>
                    <a:p>
                      <a:pPr algn="ctr"/>
                      <a:r>
                        <a:rPr lang="en-US" sz="1400" b="1" dirty="0" smtClean="0">
                          <a:solidFill>
                            <a:schemeClr val="tx1"/>
                          </a:solidFill>
                          <a:latin typeface="Segoe UI" pitchFamily="34" charset="0"/>
                          <a:ea typeface="Segoe UI" pitchFamily="34" charset="0"/>
                          <a:cs typeface="Segoe UI" pitchFamily="34" charset="0"/>
                        </a:rPr>
                        <a:t>Item</a:t>
                      </a:r>
                      <a:endParaRPr lang="en-US" sz="1400" b="1" dirty="0">
                        <a:solidFill>
                          <a:schemeClr val="tx1"/>
                        </a:solidFill>
                        <a:latin typeface="Segoe UI" pitchFamily="34" charset="0"/>
                        <a:ea typeface="Segoe UI" pitchFamily="34" charset="0"/>
                        <a:cs typeface="Segoe UI" pitchFamily="34" charset="0"/>
                      </a:endParaRPr>
                    </a:p>
                  </a:txBody>
                  <a:tcPr marT="45686" marB="45686"/>
                </a:tc>
                <a:tc>
                  <a:txBody>
                    <a:bodyPr/>
                    <a:lstStyle/>
                    <a:p>
                      <a:pPr algn="ctr"/>
                      <a:r>
                        <a:rPr lang="en-US" sz="1400" b="1" dirty="0" smtClean="0">
                          <a:solidFill>
                            <a:schemeClr val="tx1"/>
                          </a:solidFill>
                          <a:latin typeface="Segoe UI" pitchFamily="34" charset="0"/>
                          <a:ea typeface="Segoe UI" pitchFamily="34" charset="0"/>
                          <a:cs typeface="Segoe UI" pitchFamily="34" charset="0"/>
                        </a:rPr>
                        <a:t>Where Will I Buy This?</a:t>
                      </a:r>
                      <a:endParaRPr lang="en-US" sz="1400" b="1" dirty="0">
                        <a:solidFill>
                          <a:schemeClr val="tx1"/>
                        </a:solidFill>
                        <a:latin typeface="Segoe UI" pitchFamily="34" charset="0"/>
                        <a:ea typeface="Segoe UI" pitchFamily="34" charset="0"/>
                        <a:cs typeface="Segoe UI" pitchFamily="34" charset="0"/>
                      </a:endParaRPr>
                    </a:p>
                  </a:txBody>
                  <a:tcPr marT="45686" marB="45686"/>
                </a:tc>
                <a:tc>
                  <a:txBody>
                    <a:bodyPr/>
                    <a:lstStyle/>
                    <a:p>
                      <a:pPr algn="ctr"/>
                      <a:r>
                        <a:rPr lang="en-US" sz="1400" b="1" dirty="0" smtClean="0">
                          <a:solidFill>
                            <a:schemeClr val="tx1"/>
                          </a:solidFill>
                          <a:latin typeface="Segoe UI" pitchFamily="34" charset="0"/>
                          <a:ea typeface="Segoe UI" pitchFamily="34" charset="0"/>
                          <a:cs typeface="Segoe UI" pitchFamily="34" charset="0"/>
                        </a:rPr>
                        <a:t>Cost</a:t>
                      </a:r>
                      <a:endParaRPr lang="en-US" sz="1400" b="1" dirty="0">
                        <a:solidFill>
                          <a:schemeClr val="tx1"/>
                        </a:solidFill>
                        <a:latin typeface="Segoe UI" pitchFamily="34" charset="0"/>
                        <a:ea typeface="Segoe UI" pitchFamily="34" charset="0"/>
                        <a:cs typeface="Segoe UI" pitchFamily="34" charset="0"/>
                      </a:endParaRPr>
                    </a:p>
                  </a:txBody>
                  <a:tcPr marT="45686" marB="45686"/>
                </a:tc>
              </a:tr>
              <a:tr h="370568">
                <a:tc>
                  <a:txBody>
                    <a:bodyPr/>
                    <a:lstStyle/>
                    <a:p>
                      <a:pPr algn="ctr"/>
                      <a:r>
                        <a:rPr lang="en-US" sz="1400" b="0" baseline="0" dirty="0" smtClean="0">
                          <a:solidFill>
                            <a:schemeClr val="tx1"/>
                          </a:solidFill>
                          <a:latin typeface="Segoe UI" pitchFamily="34" charset="0"/>
                          <a:ea typeface="Segoe UI" pitchFamily="34" charset="0"/>
                          <a:cs typeface="Segoe UI" pitchFamily="34" charset="0"/>
                        </a:rPr>
                        <a:t>D-SLR camera w/ lens</a:t>
                      </a:r>
                      <a:endParaRPr lang="en-US" sz="1400" b="0" dirty="0">
                        <a:solidFill>
                          <a:schemeClr val="tx1"/>
                        </a:solidFill>
                        <a:latin typeface="Segoe UI" pitchFamily="34" charset="0"/>
                        <a:ea typeface="Segoe UI" pitchFamily="34" charset="0"/>
                        <a:cs typeface="Segoe UI" pitchFamily="34" charset="0"/>
                      </a:endParaRPr>
                    </a:p>
                  </a:txBody>
                  <a:tcPr marT="45686" marB="45686"/>
                </a:tc>
                <a:tc>
                  <a:txBody>
                    <a:bodyPr/>
                    <a:lstStyle/>
                    <a:p>
                      <a:pPr algn="ctr"/>
                      <a:r>
                        <a:rPr lang="en-US" sz="1400" b="0" dirty="0" smtClean="0">
                          <a:solidFill>
                            <a:schemeClr val="tx1"/>
                          </a:solidFill>
                          <a:latin typeface="Segoe UI" pitchFamily="34" charset="0"/>
                          <a:ea typeface="Segoe UI" pitchFamily="34" charset="0"/>
                          <a:cs typeface="Segoe UI" pitchFamily="34" charset="0"/>
                        </a:rPr>
                        <a:t>NikonUSA.com</a:t>
                      </a:r>
                      <a:endParaRPr lang="en-US" sz="1400" b="0" dirty="0">
                        <a:solidFill>
                          <a:schemeClr val="tx1"/>
                        </a:solidFill>
                        <a:latin typeface="Segoe UI" pitchFamily="34" charset="0"/>
                        <a:ea typeface="Segoe UI" pitchFamily="34" charset="0"/>
                        <a:cs typeface="Segoe UI" pitchFamily="34" charset="0"/>
                      </a:endParaRPr>
                    </a:p>
                  </a:txBody>
                  <a:tcPr marT="45686" marB="45686"/>
                </a:tc>
                <a:tc>
                  <a:txBody>
                    <a:bodyPr/>
                    <a:lstStyle/>
                    <a:p>
                      <a:pPr algn="l">
                        <a:tabLst>
                          <a:tab pos="1147763" algn="r"/>
                        </a:tabLst>
                      </a:pPr>
                      <a:r>
                        <a:rPr lang="en-US" sz="1400" b="0" dirty="0" smtClean="0">
                          <a:solidFill>
                            <a:schemeClr val="tx1"/>
                          </a:solidFill>
                          <a:latin typeface="Segoe UI" pitchFamily="34" charset="0"/>
                          <a:ea typeface="Segoe UI" pitchFamily="34" charset="0"/>
                          <a:cs typeface="Segoe UI" pitchFamily="34" charset="0"/>
                        </a:rPr>
                        <a:t>	$700</a:t>
                      </a:r>
                      <a:endParaRPr lang="en-US" sz="1400" b="0" dirty="0">
                        <a:solidFill>
                          <a:schemeClr val="tx1"/>
                        </a:solidFill>
                        <a:latin typeface="Segoe UI" pitchFamily="34" charset="0"/>
                        <a:ea typeface="Segoe UI" pitchFamily="34" charset="0"/>
                        <a:cs typeface="Segoe UI" pitchFamily="34" charset="0"/>
                      </a:endParaRPr>
                    </a:p>
                  </a:txBody>
                  <a:tcPr marT="45686" marB="45686"/>
                </a:tc>
              </a:tr>
              <a:tr h="3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Segoe UI" pitchFamily="34" charset="0"/>
                          <a:ea typeface="Segoe UI" pitchFamily="34" charset="0"/>
                          <a:cs typeface="Segoe UI" pitchFamily="34" charset="0"/>
                        </a:rPr>
                        <a:t>Lighting set</a:t>
                      </a:r>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Segoe UI" pitchFamily="34" charset="0"/>
                          <a:ea typeface="Segoe UI" pitchFamily="34" charset="0"/>
                          <a:cs typeface="Segoe UI" pitchFamily="34" charset="0"/>
                        </a:rPr>
                        <a:t>Amazon.com</a:t>
                      </a:r>
                    </a:p>
                  </a:txBody>
                  <a:tcPr marT="45686" marB="45686"/>
                </a:tc>
                <a:tc>
                  <a:txBody>
                    <a:bodyPr/>
                    <a:lstStyle/>
                    <a:p>
                      <a:pPr algn="l">
                        <a:tabLst>
                          <a:tab pos="1147763" algn="r"/>
                        </a:tabLst>
                      </a:pPr>
                      <a:r>
                        <a:rPr lang="en-US" sz="1400" b="0" dirty="0" smtClean="0">
                          <a:solidFill>
                            <a:schemeClr val="tx1"/>
                          </a:solidFill>
                          <a:latin typeface="Segoe UI" pitchFamily="34" charset="0"/>
                          <a:ea typeface="Segoe UI" pitchFamily="34" charset="0"/>
                          <a:cs typeface="Segoe UI" pitchFamily="34" charset="0"/>
                        </a:rPr>
                        <a:t>	$150</a:t>
                      </a:r>
                      <a:endParaRPr lang="en-US" sz="1400" b="0" dirty="0">
                        <a:solidFill>
                          <a:schemeClr val="tx1"/>
                        </a:solidFill>
                        <a:latin typeface="Segoe UI" pitchFamily="34" charset="0"/>
                        <a:ea typeface="Segoe UI" pitchFamily="34" charset="0"/>
                        <a:cs typeface="Segoe UI" pitchFamily="34" charset="0"/>
                      </a:endParaRPr>
                    </a:p>
                  </a:txBody>
                  <a:tcPr marT="45686" marB="45686"/>
                </a:tc>
              </a:tr>
              <a:tr h="3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Segoe UI" pitchFamily="34" charset="0"/>
                          <a:ea typeface="Segoe UI" pitchFamily="34" charset="0"/>
                          <a:cs typeface="Segoe UI" pitchFamily="34" charset="0"/>
                        </a:rPr>
                        <a:t>White</a:t>
                      </a:r>
                      <a:r>
                        <a:rPr lang="en-US" sz="1400" b="0" baseline="0" dirty="0" smtClean="0">
                          <a:solidFill>
                            <a:schemeClr val="tx1"/>
                          </a:solidFill>
                          <a:latin typeface="Segoe UI" pitchFamily="34" charset="0"/>
                          <a:ea typeface="Segoe UI" pitchFamily="34" charset="0"/>
                          <a:cs typeface="Segoe UI" pitchFamily="34" charset="0"/>
                        </a:rPr>
                        <a:t> Muslin backdrop</a:t>
                      </a:r>
                      <a:endParaRPr lang="en-US" sz="1400" b="0" dirty="0" smtClean="0">
                        <a:solidFill>
                          <a:schemeClr val="tx1"/>
                        </a:solidFill>
                        <a:latin typeface="Segoe UI" pitchFamily="34" charset="0"/>
                        <a:ea typeface="Segoe UI" pitchFamily="34" charset="0"/>
                        <a:cs typeface="Segoe UI" pitchFamily="34" charset="0"/>
                      </a:endParaRPr>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latin typeface="Segoe UI" pitchFamily="34" charset="0"/>
                          <a:ea typeface="Segoe UI" pitchFamily="34" charset="0"/>
                          <a:cs typeface="Segoe UI" pitchFamily="34" charset="0"/>
                        </a:rPr>
                        <a:t>Amazon.com</a:t>
                      </a:r>
                      <a:endParaRPr lang="en-US" sz="1400" b="0" dirty="0" smtClean="0">
                        <a:solidFill>
                          <a:schemeClr val="tx1"/>
                        </a:solidFill>
                        <a:latin typeface="Segoe UI" pitchFamily="34" charset="0"/>
                        <a:ea typeface="Segoe UI" pitchFamily="34" charset="0"/>
                        <a:cs typeface="Segoe UI" pitchFamily="34" charset="0"/>
                      </a:endParaRPr>
                    </a:p>
                  </a:txBody>
                  <a:tcPr marT="45686" marB="45686"/>
                </a:tc>
                <a:tc>
                  <a:txBody>
                    <a:bodyPr/>
                    <a:lstStyle/>
                    <a:p>
                      <a:pPr algn="l">
                        <a:tabLst>
                          <a:tab pos="1147763" algn="r"/>
                        </a:tabLst>
                      </a:pPr>
                      <a:r>
                        <a:rPr lang="en-US" sz="1400" b="0" dirty="0" smtClean="0">
                          <a:solidFill>
                            <a:schemeClr val="tx1"/>
                          </a:solidFill>
                          <a:latin typeface="Segoe UI" pitchFamily="34" charset="0"/>
                          <a:ea typeface="Segoe UI" pitchFamily="34" charset="0"/>
                          <a:cs typeface="Segoe UI" pitchFamily="34" charset="0"/>
                        </a:rPr>
                        <a:t>	$100</a:t>
                      </a:r>
                      <a:endParaRPr lang="en-US" sz="1400" b="0" dirty="0">
                        <a:solidFill>
                          <a:schemeClr val="tx1"/>
                        </a:solidFill>
                        <a:latin typeface="Segoe UI" pitchFamily="34" charset="0"/>
                        <a:ea typeface="Segoe UI" pitchFamily="34" charset="0"/>
                        <a:cs typeface="Segoe UI" pitchFamily="34" charset="0"/>
                      </a:endParaRPr>
                    </a:p>
                  </a:txBody>
                  <a:tcPr marT="45686" marB="45686"/>
                </a:tc>
              </a:tr>
              <a:tr h="3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Segoe UI" pitchFamily="34" charset="0"/>
                          <a:ea typeface="Segoe UI" pitchFamily="34" charset="0"/>
                          <a:cs typeface="Segoe UI" pitchFamily="34" charset="0"/>
                        </a:rPr>
                        <a:t>Dell</a:t>
                      </a:r>
                      <a:r>
                        <a:rPr lang="en-US" sz="1400" b="0" baseline="0" dirty="0" smtClean="0">
                          <a:solidFill>
                            <a:schemeClr val="tx1"/>
                          </a:solidFill>
                          <a:latin typeface="Segoe UI" pitchFamily="34" charset="0"/>
                          <a:ea typeface="Segoe UI" pitchFamily="34" charset="0"/>
                          <a:cs typeface="Segoe UI" pitchFamily="34" charset="0"/>
                        </a:rPr>
                        <a:t> Desktop</a:t>
                      </a:r>
                      <a:endParaRPr lang="en-US" sz="1400" b="0" dirty="0" smtClean="0">
                        <a:solidFill>
                          <a:schemeClr val="tx1"/>
                        </a:solidFill>
                        <a:latin typeface="Segoe UI" pitchFamily="34" charset="0"/>
                        <a:ea typeface="Segoe UI" pitchFamily="34" charset="0"/>
                        <a:cs typeface="Segoe UI" pitchFamily="34" charset="0"/>
                      </a:endParaRPr>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Segoe UI" pitchFamily="34" charset="0"/>
                          <a:ea typeface="Segoe UI" pitchFamily="34" charset="0"/>
                          <a:cs typeface="Segoe UI" pitchFamily="34" charset="0"/>
                        </a:rPr>
                        <a:t>Dell.com</a:t>
                      </a:r>
                    </a:p>
                  </a:txBody>
                  <a:tcPr marT="45686" marB="45686"/>
                </a:tc>
                <a:tc>
                  <a:txBody>
                    <a:bodyPr/>
                    <a:lstStyle/>
                    <a:p>
                      <a:pPr algn="l">
                        <a:tabLst>
                          <a:tab pos="1147763" algn="r"/>
                        </a:tabLst>
                      </a:pPr>
                      <a:r>
                        <a:rPr lang="en-US" sz="1400" b="0" dirty="0" smtClean="0">
                          <a:solidFill>
                            <a:schemeClr val="tx1"/>
                          </a:solidFill>
                          <a:latin typeface="Segoe UI" pitchFamily="34" charset="0"/>
                          <a:ea typeface="Segoe UI" pitchFamily="34" charset="0"/>
                          <a:cs typeface="Segoe UI" pitchFamily="34" charset="0"/>
                        </a:rPr>
                        <a:t>	$600</a:t>
                      </a:r>
                      <a:endParaRPr lang="en-US" sz="1400" b="0" dirty="0">
                        <a:solidFill>
                          <a:schemeClr val="tx1"/>
                        </a:solidFill>
                        <a:latin typeface="Segoe UI" pitchFamily="34" charset="0"/>
                        <a:ea typeface="Segoe UI" pitchFamily="34" charset="0"/>
                        <a:cs typeface="Segoe UI" pitchFamily="34" charset="0"/>
                      </a:endParaRPr>
                    </a:p>
                  </a:txBody>
                  <a:tcPr marT="45686" marB="45686"/>
                </a:tc>
              </a:tr>
              <a:tr h="3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Segoe UI" pitchFamily="34" charset="0"/>
                          <a:ea typeface="Segoe UI" pitchFamily="34" charset="0"/>
                          <a:cs typeface="Segoe UI" pitchFamily="34" charset="0"/>
                        </a:rPr>
                        <a:t>Software</a:t>
                      </a:r>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Segoe UI" pitchFamily="34" charset="0"/>
                          <a:ea typeface="Segoe UI" pitchFamily="34" charset="0"/>
                          <a:cs typeface="Segoe UI" pitchFamily="34" charset="0"/>
                        </a:rPr>
                        <a:t>Adobe.com</a:t>
                      </a:r>
                    </a:p>
                  </a:txBody>
                  <a:tcPr marT="45686" marB="45686"/>
                </a:tc>
                <a:tc>
                  <a:txBody>
                    <a:bodyPr/>
                    <a:lstStyle/>
                    <a:p>
                      <a:pPr algn="l">
                        <a:tabLst>
                          <a:tab pos="1147763" algn="r"/>
                        </a:tabLst>
                      </a:pPr>
                      <a:r>
                        <a:rPr lang="en-US" sz="1400" b="0" dirty="0" smtClean="0">
                          <a:solidFill>
                            <a:schemeClr val="tx1"/>
                          </a:solidFill>
                          <a:latin typeface="Segoe UI" pitchFamily="34" charset="0"/>
                          <a:ea typeface="Segoe UI" pitchFamily="34" charset="0"/>
                          <a:cs typeface="Segoe UI" pitchFamily="34" charset="0"/>
                        </a:rPr>
                        <a:t>	$700</a:t>
                      </a:r>
                      <a:endParaRPr lang="en-US" sz="1400" b="0" dirty="0">
                        <a:solidFill>
                          <a:schemeClr val="tx1"/>
                        </a:solidFill>
                        <a:latin typeface="Segoe UI" pitchFamily="34" charset="0"/>
                        <a:ea typeface="Segoe UI" pitchFamily="34" charset="0"/>
                        <a:cs typeface="Segoe UI" pitchFamily="34" charset="0"/>
                      </a:endParaRPr>
                    </a:p>
                  </a:txBody>
                  <a:tcPr marT="45686" marB="45686"/>
                </a:tc>
              </a:tr>
              <a:tr h="3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Segoe UI" pitchFamily="34" charset="0"/>
                          <a:ea typeface="Segoe UI" pitchFamily="34" charset="0"/>
                          <a:cs typeface="Segoe UI" pitchFamily="34" charset="0"/>
                        </a:rPr>
                        <a:t>Canon</a:t>
                      </a:r>
                      <a:r>
                        <a:rPr lang="en-US" sz="1400" b="0" baseline="0" dirty="0" smtClean="0">
                          <a:solidFill>
                            <a:schemeClr val="tx1"/>
                          </a:solidFill>
                          <a:latin typeface="Segoe UI" pitchFamily="34" charset="0"/>
                          <a:ea typeface="Segoe UI" pitchFamily="34" charset="0"/>
                          <a:cs typeface="Segoe UI" pitchFamily="34" charset="0"/>
                        </a:rPr>
                        <a:t> Printer/Scanner</a:t>
                      </a:r>
                      <a:endParaRPr lang="en-US" sz="1400" b="0" dirty="0" smtClean="0">
                        <a:solidFill>
                          <a:schemeClr val="tx1"/>
                        </a:solidFill>
                        <a:latin typeface="Segoe UI" pitchFamily="34" charset="0"/>
                        <a:ea typeface="Segoe UI" pitchFamily="34" charset="0"/>
                        <a:cs typeface="Segoe UI" pitchFamily="34" charset="0"/>
                      </a:endParaRPr>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Segoe UI" pitchFamily="34" charset="0"/>
                          <a:ea typeface="Segoe UI" pitchFamily="34" charset="0"/>
                          <a:cs typeface="Segoe UI" pitchFamily="34" charset="0"/>
                        </a:rPr>
                        <a:t>CanonUSA.com</a:t>
                      </a:r>
                    </a:p>
                  </a:txBody>
                  <a:tcPr marT="45686" marB="45686"/>
                </a:tc>
                <a:tc>
                  <a:txBody>
                    <a:bodyPr/>
                    <a:lstStyle/>
                    <a:p>
                      <a:pPr marL="0" marR="0" indent="0" algn="r" defTabSz="914400" rtl="0" eaLnBrk="1" fontAlgn="auto" latinLnBrk="0" hangingPunct="1">
                        <a:lnSpc>
                          <a:spcPct val="100000"/>
                        </a:lnSpc>
                        <a:spcBef>
                          <a:spcPts val="0"/>
                        </a:spcBef>
                        <a:spcAft>
                          <a:spcPts val="0"/>
                        </a:spcAft>
                        <a:buClrTx/>
                        <a:buSzTx/>
                        <a:buFontTx/>
                        <a:buNone/>
                        <a:tabLst>
                          <a:tab pos="1147763" algn="r"/>
                        </a:tabLst>
                        <a:defRPr/>
                      </a:pPr>
                      <a:r>
                        <a:rPr lang="en-US" sz="1400" b="0" dirty="0" smtClean="0">
                          <a:solidFill>
                            <a:schemeClr val="tx1"/>
                          </a:solidFill>
                          <a:latin typeface="Segoe UI" pitchFamily="34" charset="0"/>
                          <a:ea typeface="Segoe UI" pitchFamily="34" charset="0"/>
                          <a:cs typeface="Segoe UI" pitchFamily="34" charset="0"/>
                        </a:rPr>
                        <a:t>$1,107</a:t>
                      </a:r>
                    </a:p>
                  </a:txBody>
                  <a:tcPr marT="45686" marB="45686"/>
                </a:tc>
              </a:tr>
              <a:tr h="370568">
                <a:tc gridSpan="2">
                  <a:txBody>
                    <a:bodyPr/>
                    <a:lstStyle/>
                    <a:p>
                      <a:pPr algn="r"/>
                      <a:r>
                        <a:rPr lang="en-US" sz="1600" b="1" dirty="0" smtClean="0">
                          <a:solidFill>
                            <a:schemeClr val="tx1"/>
                          </a:solidFill>
                          <a:latin typeface="Segoe UI" pitchFamily="34" charset="0"/>
                          <a:ea typeface="Segoe UI" pitchFamily="34" charset="0"/>
                          <a:cs typeface="Segoe UI" pitchFamily="34" charset="0"/>
                        </a:rPr>
                        <a:t>Total Start-Up Expenditures</a:t>
                      </a:r>
                      <a:endParaRPr lang="en-US" sz="1600" b="1" dirty="0">
                        <a:solidFill>
                          <a:schemeClr val="tx1"/>
                        </a:solidFill>
                        <a:latin typeface="Segoe UI" pitchFamily="34" charset="0"/>
                        <a:ea typeface="Segoe UI" pitchFamily="34" charset="0"/>
                        <a:cs typeface="Segoe UI" pitchFamily="34" charset="0"/>
                      </a:endParaRPr>
                    </a:p>
                  </a:txBody>
                  <a:tcPr marT="45686" marB="45686"/>
                </a:tc>
                <a:tc hMerge="1">
                  <a:txBody>
                    <a:bodyPr/>
                    <a:lstStyle/>
                    <a:p>
                      <a:endParaRPr lang="en-US" sz="1400" b="1" dirty="0">
                        <a:latin typeface="Myriad Web Pro"/>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tab pos="1147763" algn="r"/>
                        </a:tabLst>
                        <a:defRPr/>
                      </a:pPr>
                      <a:r>
                        <a:rPr lang="en-US" sz="1400" b="1" dirty="0" smtClean="0">
                          <a:solidFill>
                            <a:schemeClr val="tx1"/>
                          </a:solidFill>
                          <a:latin typeface="Segoe UI" pitchFamily="34" charset="0"/>
                          <a:ea typeface="Segoe UI" pitchFamily="34" charset="0"/>
                          <a:cs typeface="Segoe UI" pitchFamily="34" charset="0"/>
                        </a:rPr>
                        <a:t>	</a:t>
                      </a:r>
                      <a:r>
                        <a:rPr lang="en-US" sz="1600" b="1" dirty="0" smtClean="0">
                          <a:solidFill>
                            <a:schemeClr val="tx1"/>
                          </a:solidFill>
                          <a:latin typeface="Segoe UI" pitchFamily="34" charset="0"/>
                          <a:ea typeface="Segoe UI" pitchFamily="34" charset="0"/>
                          <a:cs typeface="Segoe UI" pitchFamily="34" charset="0"/>
                        </a:rPr>
                        <a:t>$3357</a:t>
                      </a:r>
                    </a:p>
                  </a:txBody>
                  <a:tcPr marT="45686" marB="45686"/>
                </a:tc>
              </a:tr>
            </a:tbl>
          </a:graphicData>
        </a:graphic>
      </p:graphicFrame>
      <p:graphicFrame>
        <p:nvGraphicFramePr>
          <p:cNvPr id="3" name="Table 2"/>
          <p:cNvGraphicFramePr>
            <a:graphicFrameLocks noGrp="1"/>
          </p:cNvGraphicFramePr>
          <p:nvPr/>
        </p:nvGraphicFramePr>
        <p:xfrm>
          <a:off x="1524000" y="4648200"/>
          <a:ext cx="6096000" cy="1138239"/>
        </p:xfrm>
        <a:graphic>
          <a:graphicData uri="http://schemas.openxmlformats.org/drawingml/2006/table">
            <a:tbl>
              <a:tblPr firstRow="1" bandRow="1">
                <a:tableStyleId>{5C22544A-7EE6-4342-B048-85BDC9FD1C3A}</a:tableStyleId>
              </a:tblPr>
              <a:tblGrid>
                <a:gridCol w="4064000"/>
                <a:gridCol w="2032000"/>
              </a:tblGrid>
              <a:tr h="396351">
                <a:tc gridSpan="2">
                  <a:txBody>
                    <a:bodyPr/>
                    <a:lstStyle/>
                    <a:p>
                      <a:pPr marL="0" algn="l" rtl="0" eaLnBrk="1" latinLnBrk="0" hangingPunct="1"/>
                      <a:r>
                        <a:rPr kumimoji="0" lang="en-US" sz="2000" b="1" kern="1200" dirty="0" smtClean="0">
                          <a:solidFill>
                            <a:schemeClr val="bg1"/>
                          </a:solidFill>
                          <a:latin typeface="Segoe UI" pitchFamily="34" charset="0"/>
                          <a:ea typeface="Segoe UI" pitchFamily="34" charset="0"/>
                          <a:cs typeface="Segoe UI" pitchFamily="34" charset="0"/>
                        </a:rPr>
                        <a:t>Cash Reserves</a:t>
                      </a:r>
                      <a:endParaRPr kumimoji="0" lang="en-US" sz="2000" b="1" kern="1200" dirty="0">
                        <a:solidFill>
                          <a:schemeClr val="bg1"/>
                        </a:solidFill>
                        <a:latin typeface="Segoe UI" pitchFamily="34" charset="0"/>
                        <a:ea typeface="Segoe UI" pitchFamily="34" charset="0"/>
                        <a:cs typeface="Segoe UI" pitchFamily="34" charset="0"/>
                      </a:endParaRPr>
                    </a:p>
                  </a:txBody>
                  <a:tcPr marT="45733" marB="45733"/>
                </a:tc>
                <a:tc hMerge="1">
                  <a:txBody>
                    <a:bodyPr/>
                    <a:lstStyle/>
                    <a:p>
                      <a:endParaRPr lang="en-US" dirty="0"/>
                    </a:p>
                  </a:txBody>
                  <a:tcPr/>
                </a:tc>
              </a:tr>
              <a:tr h="370944">
                <a:tc>
                  <a:txBody>
                    <a:bodyPr/>
                    <a:lstStyle/>
                    <a:p>
                      <a:r>
                        <a:rPr lang="en-US" sz="1400" b="1" dirty="0" smtClean="0">
                          <a:solidFill>
                            <a:schemeClr val="tx1"/>
                          </a:solidFill>
                          <a:latin typeface="Segoe UI" pitchFamily="34" charset="0"/>
                          <a:ea typeface="Segoe UI" pitchFamily="34" charset="0"/>
                          <a:cs typeface="Segoe UI" pitchFamily="34" charset="0"/>
                        </a:rPr>
                        <a:t>Emergency</a:t>
                      </a:r>
                      <a:r>
                        <a:rPr lang="en-US" sz="1400" b="1" baseline="0" dirty="0" smtClean="0">
                          <a:solidFill>
                            <a:schemeClr val="tx1"/>
                          </a:solidFill>
                          <a:latin typeface="Segoe UI" pitchFamily="34" charset="0"/>
                          <a:ea typeface="Segoe UI" pitchFamily="34" charset="0"/>
                          <a:cs typeface="Segoe UI" pitchFamily="34" charset="0"/>
                        </a:rPr>
                        <a:t> Fund</a:t>
                      </a:r>
                      <a:endParaRPr lang="en-US" sz="1400" b="1" dirty="0">
                        <a:solidFill>
                          <a:schemeClr val="tx1"/>
                        </a:solidFill>
                        <a:latin typeface="Segoe UI" pitchFamily="34" charset="0"/>
                        <a:ea typeface="Segoe UI" pitchFamily="34" charset="0"/>
                        <a:cs typeface="Segoe UI" pitchFamily="34" charset="0"/>
                      </a:endParaRPr>
                    </a:p>
                  </a:txBody>
                  <a:tcPr marT="45733" marB="45733"/>
                </a:tc>
                <a:tc>
                  <a:txBody>
                    <a:bodyPr/>
                    <a:lstStyle/>
                    <a:p>
                      <a:pPr algn="ctr"/>
                      <a:r>
                        <a:rPr lang="en-US" sz="1400" b="1" dirty="0" smtClean="0">
                          <a:solidFill>
                            <a:srgbClr val="FF0000"/>
                          </a:solidFill>
                          <a:latin typeface="Segoe UI" pitchFamily="34" charset="0"/>
                          <a:ea typeface="Segoe UI" pitchFamily="34" charset="0"/>
                          <a:cs typeface="Segoe UI" pitchFamily="34" charset="0"/>
                        </a:rPr>
                        <a:t>$</a:t>
                      </a:r>
                      <a:r>
                        <a:rPr lang="en-US" sz="1400" b="1" baseline="0" dirty="0" smtClean="0">
                          <a:solidFill>
                            <a:srgbClr val="FF0000"/>
                          </a:solidFill>
                          <a:latin typeface="Segoe UI" pitchFamily="34" charset="0"/>
                          <a:ea typeface="Segoe UI" pitchFamily="34" charset="0"/>
                          <a:cs typeface="Segoe UI" pitchFamily="34" charset="0"/>
                        </a:rPr>
                        <a:t>200</a:t>
                      </a:r>
                      <a:endParaRPr lang="en-US" sz="1400" b="1" dirty="0">
                        <a:solidFill>
                          <a:srgbClr val="FF0000"/>
                        </a:solidFill>
                        <a:latin typeface="Segoe UI" pitchFamily="34" charset="0"/>
                        <a:ea typeface="Segoe UI" pitchFamily="34" charset="0"/>
                        <a:cs typeface="Segoe UI" pitchFamily="34" charset="0"/>
                      </a:endParaRPr>
                    </a:p>
                  </a:txBody>
                  <a:tcPr marT="45733" marB="45733"/>
                </a:tc>
              </a:tr>
              <a:tr h="370944">
                <a:tc>
                  <a:txBody>
                    <a:bodyPr/>
                    <a:lstStyle/>
                    <a:p>
                      <a:r>
                        <a:rPr lang="en-US" sz="1400" b="1" dirty="0" smtClean="0">
                          <a:solidFill>
                            <a:schemeClr val="tx1"/>
                          </a:solidFill>
                          <a:latin typeface="Segoe UI" pitchFamily="34" charset="0"/>
                          <a:ea typeface="Segoe UI" pitchFamily="34" charset="0"/>
                          <a:cs typeface="Segoe UI" pitchFamily="34" charset="0"/>
                        </a:rPr>
                        <a:t>Reserve for Fixed Expenses</a:t>
                      </a:r>
                      <a:endParaRPr lang="en-US" sz="1400" b="1" dirty="0">
                        <a:solidFill>
                          <a:schemeClr val="tx1"/>
                        </a:solidFill>
                        <a:latin typeface="Segoe UI" pitchFamily="34" charset="0"/>
                        <a:ea typeface="Segoe UI" pitchFamily="34" charset="0"/>
                        <a:cs typeface="Segoe UI" pitchFamily="34" charset="0"/>
                      </a:endParaRPr>
                    </a:p>
                  </a:txBody>
                  <a:tcPr marT="45733" marB="45733"/>
                </a:tc>
                <a:tc>
                  <a:txBody>
                    <a:bodyPr/>
                    <a:lstStyle/>
                    <a:p>
                      <a:pPr algn="ctr"/>
                      <a:r>
                        <a:rPr lang="en-US" sz="1400" b="1" dirty="0" smtClean="0">
                          <a:solidFill>
                            <a:schemeClr val="tx1"/>
                          </a:solidFill>
                          <a:latin typeface="Segoe UI" pitchFamily="34" charset="0"/>
                          <a:ea typeface="Segoe UI" pitchFamily="34" charset="0"/>
                          <a:cs typeface="Segoe UI" pitchFamily="34" charset="0"/>
                        </a:rPr>
                        <a:t>$1000</a:t>
                      </a:r>
                      <a:endParaRPr lang="en-US" sz="1400" b="1" dirty="0">
                        <a:solidFill>
                          <a:schemeClr val="tx1"/>
                        </a:solidFill>
                        <a:latin typeface="Segoe UI" pitchFamily="34" charset="0"/>
                        <a:ea typeface="Segoe UI" pitchFamily="34" charset="0"/>
                        <a:cs typeface="Segoe UI" pitchFamily="34" charset="0"/>
                      </a:endParaRPr>
                    </a:p>
                  </a:txBody>
                  <a:tcPr marT="45733" marB="45733"/>
                </a:tc>
              </a:tr>
            </a:tbl>
          </a:graphicData>
        </a:graphic>
      </p:graphicFrame>
      <p:sp>
        <p:nvSpPr>
          <p:cNvPr id="13" name="Text Box 274"/>
          <p:cNvSpPr txBox="1">
            <a:spLocks noChangeArrowheads="1"/>
          </p:cNvSpPr>
          <p:nvPr/>
        </p:nvSpPr>
        <p:spPr bwMode="auto">
          <a:xfrm>
            <a:off x="5589588" y="5867401"/>
            <a:ext cx="2032000" cy="369332"/>
          </a:xfrm>
          <a:prstGeom prst="rect">
            <a:avLst/>
          </a:prstGeom>
          <a:solidFill>
            <a:schemeClr val="bg1"/>
          </a:solidFill>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50000"/>
              </a:spcBef>
              <a:defRPr/>
            </a:pPr>
            <a:r>
              <a:rPr lang="en-US" b="1" dirty="0" smtClean="0">
                <a:solidFill>
                  <a:schemeClr val="accent4">
                    <a:lumMod val="75000"/>
                  </a:schemeClr>
                </a:solidFill>
                <a:latin typeface="Segoe UI" pitchFamily="34" charset="0"/>
                <a:ea typeface="Segoe UI" pitchFamily="34" charset="0"/>
                <a:cs typeface="Segoe UI" pitchFamily="34" charset="0"/>
              </a:rPr>
              <a:t>$4,557</a:t>
            </a:r>
            <a:endParaRPr lang="en-US" b="1" dirty="0">
              <a:solidFill>
                <a:schemeClr val="accent4">
                  <a:lumMod val="75000"/>
                </a:schemeClr>
              </a:solidFill>
              <a:latin typeface="Segoe UI" pitchFamily="34" charset="0"/>
              <a:ea typeface="Segoe UI" pitchFamily="34" charset="0"/>
              <a:cs typeface="Segoe UI" pitchFamily="34" charset="0"/>
            </a:endParaRPr>
          </a:p>
        </p:txBody>
      </p:sp>
      <p:sp>
        <p:nvSpPr>
          <p:cNvPr id="29748" name="TextBox 3"/>
          <p:cNvSpPr txBox="1">
            <a:spLocks noChangeArrowheads="1"/>
          </p:cNvSpPr>
          <p:nvPr/>
        </p:nvSpPr>
        <p:spPr bwMode="auto">
          <a:xfrm>
            <a:off x="1492250" y="5867400"/>
            <a:ext cx="4038600" cy="400050"/>
          </a:xfrm>
          <a:prstGeom prst="rect">
            <a:avLst/>
          </a:prstGeom>
          <a:ln/>
          <a:extLst/>
        </p:spPr>
        <p:style>
          <a:lnRef idx="2">
            <a:schemeClr val="accent4">
              <a:shade val="50000"/>
            </a:schemeClr>
          </a:lnRef>
          <a:fillRef idx="1">
            <a:schemeClr val="accent4"/>
          </a:fillRef>
          <a:effectRef idx="0">
            <a:schemeClr val="accent4"/>
          </a:effectRef>
          <a:fontRef idx="minor">
            <a:schemeClr val="lt1"/>
          </a:fontRef>
        </p:style>
        <p:txBody>
          <a:bodyPr>
            <a:spAutoFit/>
          </a:bodyPr>
          <a:lstStyle>
            <a:defPPr>
              <a:defRPr lang="en-US"/>
            </a:defPPr>
            <a:lvl1pP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dirty="0">
                <a:latin typeface="Segoe UI" pitchFamily="34" charset="0"/>
                <a:ea typeface="Segoe UI" pitchFamily="34" charset="0"/>
                <a:cs typeface="Segoe UI" pitchFamily="34" charset="0"/>
              </a:rPr>
              <a:t>Total Start-Up Investment</a:t>
            </a:r>
          </a:p>
        </p:txBody>
      </p:sp>
      <p:pic>
        <p:nvPicPr>
          <p:cNvPr id="12"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14" name="Picture 1" descr="G:\o-m logo short.png"/>
          <p:cNvPicPr>
            <a:picLocks noChangeAspect="1" noChangeArrowheads="1"/>
          </p:cNvPicPr>
          <p:nvPr/>
        </p:nvPicPr>
        <p:blipFill>
          <a:blip r:embed="rId4"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defRPr/>
            </a:pPr>
            <a:r>
              <a:rPr sz="4400" dirty="0">
                <a:ln>
                  <a:noFill/>
                </a:ln>
                <a:latin typeface="Segoe UI" pitchFamily="34" charset="0"/>
                <a:ea typeface="ＭＳ Ｐゴシック"/>
                <a:cs typeface="Segoe UI" pitchFamily="34" charset="0"/>
              </a:rPr>
              <a:t>ROS &amp; ROI</a:t>
            </a:r>
            <a:endParaRPr sz="4400" dirty="0">
              <a:latin typeface="Segoe UI" pitchFamily="34" charset="0"/>
              <a:cs typeface="Segoe UI" pitchFamily="34" charset="0"/>
            </a:endParaRPr>
          </a:p>
        </p:txBody>
      </p:sp>
      <p:graphicFrame>
        <p:nvGraphicFramePr>
          <p:cNvPr id="5" name="Content Placeholder 4"/>
          <p:cNvGraphicFramePr>
            <a:graphicFrameLocks noGrp="1"/>
          </p:cNvGraphicFramePr>
          <p:nvPr>
            <p:ph idx="1"/>
          </p:nvPr>
        </p:nvGraphicFramePr>
        <p:xfrm>
          <a:off x="457200" y="1295400"/>
          <a:ext cx="8229600" cy="2193471"/>
        </p:xfrm>
        <a:graphic>
          <a:graphicData uri="http://schemas.openxmlformats.org/drawingml/2006/table">
            <a:tbl>
              <a:tblPr firstRow="1" bandRow="1">
                <a:tableStyleId>{5C22544A-7EE6-4342-B048-85BDC9FD1C3A}</a:tableStyleId>
              </a:tblPr>
              <a:tblGrid>
                <a:gridCol w="6085114"/>
                <a:gridCol w="2144486"/>
              </a:tblGrid>
              <a:tr h="549878">
                <a:tc gridSpan="2">
                  <a:txBody>
                    <a:bodyPr/>
                    <a:lstStyle/>
                    <a:p>
                      <a:pPr marL="0" algn="ctr" rtl="0" eaLnBrk="1" latinLnBrk="0" hangingPunct="1"/>
                      <a:r>
                        <a:rPr kumimoji="0" lang="en-US" sz="2000" b="1" kern="1200" dirty="0" smtClean="0">
                          <a:solidFill>
                            <a:schemeClr val="lt1"/>
                          </a:solidFill>
                          <a:latin typeface="Segoe UI" pitchFamily="34" charset="0"/>
                          <a:ea typeface="+mn-ea"/>
                          <a:cs typeface="Segoe UI" pitchFamily="34" charset="0"/>
                        </a:rPr>
                        <a:t>ROS: Return on Sales</a:t>
                      </a:r>
                      <a:endParaRPr kumimoji="0" lang="en-US" sz="2000" b="1" kern="1200" dirty="0">
                        <a:solidFill>
                          <a:schemeClr val="lt1"/>
                        </a:solidFill>
                        <a:latin typeface="Segoe UI" pitchFamily="34" charset="0"/>
                        <a:ea typeface="+mn-ea"/>
                        <a:cs typeface="Segoe UI" pitchFamily="34" charset="0"/>
                      </a:endParaRPr>
                    </a:p>
                  </a:txBody>
                  <a:tcPr anchor="ct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39925">
                <a:tc gridSpan="2">
                  <a:txBody>
                    <a:bodyPr/>
                    <a:lstStyle/>
                    <a:p>
                      <a:endParaRPr lang="en-US" dirty="0">
                        <a:latin typeface="Segoe UI" pitchFamily="34" charset="0"/>
                        <a:cs typeface="Segoe UI" pitchFamily="34" charset="0"/>
                      </a:endParaRPr>
                    </a:p>
                  </a:txBody>
                  <a:tcPr anchor="ctr">
                    <a:blipFill rotWithShape="1">
                      <a:blip r:embed="rId3"/>
                      <a:stretch>
                        <a:fillRect t="-65217" b="-96377"/>
                      </a:stretch>
                    </a:blipFill>
                  </a:tcPr>
                </a:tc>
                <a:tc hMerge="1">
                  <a:txBody>
                    <a:bodyPr/>
                    <a:lstStyle/>
                    <a:p>
                      <a:endParaRPr lang="en-US" dirty="0"/>
                    </a:p>
                  </a:txBody>
                  <a:tcPr/>
                </a:tc>
              </a:tr>
              <a:tr h="803668">
                <a:tc>
                  <a:txBody>
                    <a:bodyPr/>
                    <a:lstStyle/>
                    <a:p>
                      <a:r>
                        <a:rPr lang="en-US" sz="1700" b="1" i="0" dirty="0" smtClean="0">
                          <a:latin typeface="Segoe UI" pitchFamily="34" charset="0"/>
                          <a:cs typeface="Segoe UI" pitchFamily="34" charset="0"/>
                        </a:rPr>
                        <a:t>For </a:t>
                      </a:r>
                      <a:r>
                        <a:rPr lang="en-US" sz="1700" b="1" i="0" dirty="0" err="1" smtClean="0">
                          <a:latin typeface="Segoe UI" pitchFamily="34" charset="0"/>
                          <a:cs typeface="Segoe UI" pitchFamily="34" charset="0"/>
                        </a:rPr>
                        <a:t>opus|magnum</a:t>
                      </a:r>
                      <a:r>
                        <a:rPr lang="en-US" sz="1700" b="1" i="0" dirty="0" smtClean="0">
                          <a:latin typeface="Segoe UI" pitchFamily="34" charset="0"/>
                          <a:cs typeface="Segoe UI" pitchFamily="34" charset="0"/>
                        </a:rPr>
                        <a:t>:</a:t>
                      </a:r>
                      <a:endParaRPr lang="en-US" sz="2000" i="0" dirty="0" smtClean="0">
                        <a:latin typeface="Segoe UI" pitchFamily="34" charset="0"/>
                        <a:cs typeface="Segoe UI" pitchFamily="34" charset="0"/>
                      </a:endParaRPr>
                    </a:p>
                  </a:txBody>
                  <a:tcPr anchor="ctr"/>
                </a:tc>
                <a:tc>
                  <a:txBody>
                    <a:bodyPr/>
                    <a:lstStyle/>
                    <a:p>
                      <a:r>
                        <a:rPr lang="en-US" sz="1400" dirty="0" smtClean="0">
                          <a:solidFill>
                            <a:schemeClr val="bg2">
                              <a:lumMod val="50000"/>
                            </a:schemeClr>
                          </a:solidFill>
                          <a:latin typeface="Segoe UI" pitchFamily="34" charset="0"/>
                          <a:cs typeface="Segoe UI" pitchFamily="34" charset="0"/>
                        </a:rPr>
                        <a:t>Dollar</a:t>
                      </a:r>
                    </a:p>
                    <a:p>
                      <a:r>
                        <a:rPr lang="en-US" sz="1400" dirty="0" smtClean="0">
                          <a:solidFill>
                            <a:schemeClr val="bg2">
                              <a:lumMod val="50000"/>
                            </a:schemeClr>
                          </a:solidFill>
                          <a:latin typeface="Segoe UI" pitchFamily="34" charset="0"/>
                          <a:cs typeface="Segoe UI" pitchFamily="34" charset="0"/>
                        </a:rPr>
                        <a:t>Equivalent =</a:t>
                      </a:r>
                      <a:r>
                        <a:rPr lang="en-US" sz="1600" dirty="0" smtClean="0">
                          <a:solidFill>
                            <a:schemeClr val="bg2">
                              <a:lumMod val="50000"/>
                            </a:schemeClr>
                          </a:solidFill>
                          <a:latin typeface="Segoe UI" pitchFamily="34" charset="0"/>
                          <a:cs typeface="Segoe UI" pitchFamily="34" charset="0"/>
                        </a:rPr>
                        <a:t> </a:t>
                      </a:r>
                      <a:endParaRPr lang="en-US" sz="1600" b="0" dirty="0" smtClean="0">
                        <a:solidFill>
                          <a:schemeClr val="bg2">
                            <a:lumMod val="50000"/>
                          </a:schemeClr>
                        </a:solidFill>
                        <a:latin typeface="Segoe UI" pitchFamily="34" charset="0"/>
                        <a:cs typeface="Segoe UI" pitchFamily="34" charset="0"/>
                      </a:endParaRPr>
                    </a:p>
                  </a:txBody>
                  <a:tcPr anchor="ctr"/>
                </a:tc>
              </a:tr>
            </a:tbl>
          </a:graphicData>
        </a:graphic>
      </p:graphicFrame>
      <p:graphicFrame>
        <p:nvGraphicFramePr>
          <p:cNvPr id="7" name="Content Placeholder 4"/>
          <p:cNvGraphicFramePr>
            <a:graphicFrameLocks/>
          </p:cNvGraphicFramePr>
          <p:nvPr/>
        </p:nvGraphicFramePr>
        <p:xfrm>
          <a:off x="457200" y="3657600"/>
          <a:ext cx="8229600" cy="2273484"/>
        </p:xfrm>
        <a:graphic>
          <a:graphicData uri="http://schemas.openxmlformats.org/drawingml/2006/table">
            <a:tbl>
              <a:tblPr firstRow="1" bandRow="1">
                <a:tableStyleId>{5C22544A-7EE6-4342-B048-85BDC9FD1C3A}</a:tableStyleId>
              </a:tblPr>
              <a:tblGrid>
                <a:gridCol w="6085114"/>
                <a:gridCol w="2144486"/>
              </a:tblGrid>
              <a:tr h="564941">
                <a:tc gridSpan="2">
                  <a:txBody>
                    <a:bodyPr/>
                    <a:lstStyle/>
                    <a:p>
                      <a:pPr marL="0" algn="ctr" rtl="0" eaLnBrk="1" latinLnBrk="0" hangingPunct="1"/>
                      <a:r>
                        <a:rPr kumimoji="0" lang="en-US" sz="2000" b="1" kern="1200" dirty="0" smtClean="0">
                          <a:solidFill>
                            <a:schemeClr val="lt1"/>
                          </a:solidFill>
                          <a:latin typeface="Segoe UI" pitchFamily="34" charset="0"/>
                          <a:ea typeface="+mn-ea"/>
                          <a:cs typeface="Segoe UI" pitchFamily="34" charset="0"/>
                        </a:rPr>
                        <a:t>ROI: Return on Investment</a:t>
                      </a:r>
                      <a:endParaRPr kumimoji="0" lang="en-US" sz="2000" b="1" kern="1200" dirty="0">
                        <a:solidFill>
                          <a:schemeClr val="lt1"/>
                        </a:solidFill>
                        <a:latin typeface="Segoe UI" pitchFamily="34" charset="0"/>
                        <a:ea typeface="+mn-ea"/>
                        <a:cs typeface="Segoe UI" pitchFamily="34" charset="0"/>
                      </a:endParaRPr>
                    </a:p>
                  </a:txBody>
                  <a:tcPr anchor="ctr">
                    <a:solidFill>
                      <a:schemeClr val="accent3">
                        <a:lumMod val="75000"/>
                      </a:schemeClr>
                    </a:solidFill>
                  </a:tcP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82859">
                <a:tc gridSpan="2">
                  <a:txBody>
                    <a:bodyPr/>
                    <a:lstStyle/>
                    <a:p>
                      <a:endParaRPr lang="en-US" b="0" dirty="0">
                        <a:latin typeface="Segoe UI" pitchFamily="34" charset="0"/>
                        <a:cs typeface="Segoe UI" pitchFamily="34" charset="0"/>
                      </a:endParaRPr>
                    </a:p>
                  </a:txBody>
                  <a:tcPr anchor="ctr">
                    <a:blipFill rotWithShape="1">
                      <a:blip r:embed="rId4"/>
                      <a:stretch>
                        <a:fillRect t="-64138" b="-93793"/>
                      </a:stretch>
                    </a:blipFill>
                  </a:tcPr>
                </a:tc>
                <a:tc hMerge="1">
                  <a:txBody>
                    <a:bodyPr/>
                    <a:lstStyle/>
                    <a:p>
                      <a:endParaRPr lang="en-US" dirty="0"/>
                    </a:p>
                  </a:txBody>
                  <a:tcPr/>
                </a:tc>
              </a:tr>
              <a:tr h="825684">
                <a:tc>
                  <a:txBody>
                    <a:bodyPr/>
                    <a:lstStyle/>
                    <a:p>
                      <a:pPr marL="0" algn="l" rtl="0" eaLnBrk="1" latinLnBrk="0" hangingPunct="1"/>
                      <a:r>
                        <a:rPr lang="en-US" sz="1700" b="1" dirty="0" smtClean="0">
                          <a:latin typeface="Segoe UI" pitchFamily="34" charset="0"/>
                          <a:cs typeface="Segoe UI" pitchFamily="34" charset="0"/>
                        </a:rPr>
                        <a:t>For </a:t>
                      </a:r>
                      <a:r>
                        <a:rPr lang="en-US" sz="1700" b="1" i="0" dirty="0" err="1" smtClean="0">
                          <a:latin typeface="Segoe UI" pitchFamily="34" charset="0"/>
                          <a:cs typeface="Segoe UI" pitchFamily="34" charset="0"/>
                        </a:rPr>
                        <a:t>opus|magnum</a:t>
                      </a:r>
                      <a:r>
                        <a:rPr lang="en-US" sz="1700" b="1" dirty="0" smtClean="0">
                          <a:latin typeface="Segoe UI" pitchFamily="34" charset="0"/>
                          <a:cs typeface="Segoe UI" pitchFamily="34" charset="0"/>
                        </a:rPr>
                        <a:t>:</a:t>
                      </a:r>
                      <a:endParaRPr kumimoji="0" lang="en-US" sz="1800" i="0" kern="1200" dirty="0" smtClean="0">
                        <a:solidFill>
                          <a:srgbClr val="FF0000"/>
                        </a:solidFill>
                        <a:latin typeface="Segoe UI" pitchFamily="34" charset="0"/>
                        <a:ea typeface="+mn-ea"/>
                        <a:cs typeface="Segoe UI" pitchFamily="34" charset="0"/>
                      </a:endParaRPr>
                    </a:p>
                  </a:txBody>
                  <a:tcPr anchor="ctr">
                    <a:solidFill>
                      <a:schemeClr val="accent3">
                        <a:lumMod val="20000"/>
                        <a:lumOff val="80000"/>
                      </a:schemeClr>
                    </a:solidFill>
                  </a:tcPr>
                </a:tc>
                <a:tc>
                  <a:txBody>
                    <a:bodyPr/>
                    <a:lstStyle/>
                    <a:p>
                      <a:r>
                        <a:rPr lang="en-US" sz="1400" dirty="0" smtClean="0">
                          <a:solidFill>
                            <a:schemeClr val="bg2">
                              <a:lumMod val="50000"/>
                            </a:schemeClr>
                          </a:solidFill>
                          <a:latin typeface="Segoe UI" pitchFamily="34" charset="0"/>
                          <a:cs typeface="Segoe UI" pitchFamily="34" charset="0"/>
                        </a:rPr>
                        <a:t>Dollar</a:t>
                      </a:r>
                    </a:p>
                    <a:p>
                      <a:r>
                        <a:rPr lang="en-US" sz="1400" dirty="0" smtClean="0">
                          <a:solidFill>
                            <a:schemeClr val="bg2">
                              <a:lumMod val="50000"/>
                            </a:schemeClr>
                          </a:solidFill>
                          <a:latin typeface="Segoe UI" pitchFamily="34" charset="0"/>
                          <a:cs typeface="Segoe UI" pitchFamily="34" charset="0"/>
                        </a:rPr>
                        <a:t>Equivalent =</a:t>
                      </a:r>
                    </a:p>
                  </a:txBody>
                  <a:tcPr anchor="ctr">
                    <a:solidFill>
                      <a:schemeClr val="accent3">
                        <a:lumMod val="20000"/>
                        <a:lumOff val="80000"/>
                      </a:schemeClr>
                    </a:solidFill>
                  </a:tcPr>
                </a:tc>
              </a:tr>
            </a:tbl>
          </a:graphicData>
        </a:graphic>
      </p:graphicFrame>
      <p:sp>
        <p:nvSpPr>
          <p:cNvPr id="29702" name="TextBox 2"/>
          <p:cNvSpPr txBox="1">
            <a:spLocks noChangeArrowheads="1"/>
          </p:cNvSpPr>
          <p:nvPr/>
        </p:nvSpPr>
        <p:spPr bwMode="auto">
          <a:xfrm>
            <a:off x="2590800" y="2759076"/>
            <a:ext cx="2057400" cy="523220"/>
          </a:xfrm>
          <a:prstGeom prst="rect">
            <a:avLst/>
          </a:prstGeom>
          <a:noFill/>
          <a:ln w="9525">
            <a:noFill/>
            <a:miter lim="800000"/>
            <a:headEnd/>
            <a:tailEnd/>
          </a:ln>
        </p:spPr>
        <p:txBody>
          <a:bodyPr>
            <a:spAutoFit/>
          </a:bodyPr>
          <a:lstStyle/>
          <a:p>
            <a:pPr lvl="0" algn="ctr">
              <a:tabLst>
                <a:tab pos="1195388" algn="r"/>
              </a:tabLst>
            </a:pPr>
            <a:r>
              <a:rPr lang="en-US" sz="1400" dirty="0" smtClean="0">
                <a:latin typeface="Segoe UI" pitchFamily="34" charset="0"/>
                <a:cs typeface="Segoe UI" pitchFamily="34" charset="0"/>
              </a:rPr>
              <a:t>$21,791.70</a:t>
            </a:r>
          </a:p>
          <a:p>
            <a:pPr lvl="0" algn="ctr">
              <a:tabLst>
                <a:tab pos="1195388" algn="r"/>
              </a:tabLst>
            </a:pPr>
            <a:r>
              <a:rPr lang="en-US" sz="1400" dirty="0" smtClean="0">
                <a:solidFill>
                  <a:srgbClr val="FF0000"/>
                </a:solidFill>
                <a:latin typeface="Segoe UI" pitchFamily="34" charset="0"/>
                <a:cs typeface="Segoe UI" pitchFamily="34" charset="0"/>
              </a:rPr>
              <a:t>    </a:t>
            </a:r>
            <a:r>
              <a:rPr lang="en-US" sz="1400" dirty="0" smtClean="0">
                <a:latin typeface="Segoe UI" pitchFamily="34" charset="0"/>
                <a:cs typeface="Segoe UI" pitchFamily="34" charset="0"/>
              </a:rPr>
              <a:t>$31,500.00</a:t>
            </a:r>
            <a:r>
              <a:rPr lang="en-US" sz="1400" dirty="0" smtClean="0">
                <a:solidFill>
                  <a:srgbClr val="FF0000"/>
                </a:solidFill>
                <a:latin typeface="Georgia" pitchFamily="18" charset="0"/>
              </a:rPr>
              <a:t>	</a:t>
            </a:r>
            <a:endParaRPr lang="en-US" sz="1400" dirty="0">
              <a:solidFill>
                <a:srgbClr val="FF0000"/>
              </a:solidFill>
              <a:latin typeface="Georgia" pitchFamily="18" charset="0"/>
            </a:endParaRPr>
          </a:p>
        </p:txBody>
      </p:sp>
      <p:cxnSp>
        <p:nvCxnSpPr>
          <p:cNvPr id="6" name="Straight Connector 5"/>
          <p:cNvCxnSpPr/>
          <p:nvPr/>
        </p:nvCxnSpPr>
        <p:spPr>
          <a:xfrm flipV="1">
            <a:off x="2743200" y="2971800"/>
            <a:ext cx="1676400" cy="1259"/>
          </a:xfrm>
          <a:prstGeom prst="line">
            <a:avLst/>
          </a:prstGeom>
          <a:ln/>
        </p:spPr>
        <p:style>
          <a:lnRef idx="1">
            <a:schemeClr val="accent4"/>
          </a:lnRef>
          <a:fillRef idx="0">
            <a:schemeClr val="accent4"/>
          </a:fillRef>
          <a:effectRef idx="0">
            <a:schemeClr val="accent4"/>
          </a:effectRef>
          <a:fontRef idx="minor">
            <a:schemeClr val="tx1"/>
          </a:fontRef>
        </p:style>
      </p:cxnSp>
      <p:sp>
        <p:nvSpPr>
          <p:cNvPr id="29704" name="TextBox 11"/>
          <p:cNvSpPr txBox="1">
            <a:spLocks noChangeArrowheads="1"/>
          </p:cNvSpPr>
          <p:nvPr/>
        </p:nvSpPr>
        <p:spPr bwMode="auto">
          <a:xfrm>
            <a:off x="4343400" y="2879726"/>
            <a:ext cx="1828800" cy="307975"/>
          </a:xfrm>
          <a:prstGeom prst="rect">
            <a:avLst/>
          </a:prstGeom>
          <a:noFill/>
          <a:ln w="9525">
            <a:noFill/>
            <a:miter lim="800000"/>
            <a:headEnd/>
            <a:tailEnd/>
          </a:ln>
        </p:spPr>
        <p:txBody>
          <a:bodyPr>
            <a:spAutoFit/>
          </a:bodyPr>
          <a:lstStyle/>
          <a:p>
            <a:pPr algn="ctr"/>
            <a:r>
              <a:rPr lang="en-US" sz="1400" dirty="0" smtClean="0">
                <a:latin typeface="Segoe UI" pitchFamily="34" charset="0"/>
                <a:cs typeface="Segoe UI" pitchFamily="34" charset="0"/>
              </a:rPr>
              <a:t>x100 = 66%</a:t>
            </a:r>
            <a:endParaRPr lang="en-US" sz="1400" dirty="0">
              <a:latin typeface="Segoe UI" pitchFamily="34" charset="0"/>
              <a:cs typeface="Segoe UI" pitchFamily="34" charset="0"/>
            </a:endParaRPr>
          </a:p>
        </p:txBody>
      </p:sp>
      <p:sp>
        <p:nvSpPr>
          <p:cNvPr id="29705" name="TextBox 18"/>
          <p:cNvSpPr txBox="1">
            <a:spLocks noChangeArrowheads="1"/>
          </p:cNvSpPr>
          <p:nvPr/>
        </p:nvSpPr>
        <p:spPr bwMode="auto">
          <a:xfrm>
            <a:off x="2438400" y="5181600"/>
            <a:ext cx="2286000" cy="523875"/>
          </a:xfrm>
          <a:prstGeom prst="rect">
            <a:avLst/>
          </a:prstGeom>
          <a:noFill/>
          <a:ln w="9525">
            <a:noFill/>
            <a:miter lim="800000"/>
            <a:headEnd/>
            <a:tailEnd/>
          </a:ln>
        </p:spPr>
        <p:txBody>
          <a:bodyPr>
            <a:spAutoFit/>
          </a:bodyPr>
          <a:lstStyle/>
          <a:p>
            <a:pPr algn="ctr">
              <a:tabLst>
                <a:tab pos="112713" algn="l"/>
              </a:tabLst>
            </a:pPr>
            <a:r>
              <a:rPr lang="en-US" sz="1400" dirty="0" smtClean="0">
                <a:latin typeface="Segoe UI" pitchFamily="34" charset="0"/>
                <a:cs typeface="Segoe UI" pitchFamily="34" charset="0"/>
              </a:rPr>
              <a:t>$21,791.70</a:t>
            </a:r>
            <a:endParaRPr lang="en-US" sz="1400" dirty="0">
              <a:latin typeface="Segoe UI" pitchFamily="34" charset="0"/>
              <a:cs typeface="Segoe UI" pitchFamily="34" charset="0"/>
            </a:endParaRPr>
          </a:p>
          <a:p>
            <a:pPr algn="ctr">
              <a:tabLst>
                <a:tab pos="112713" algn="l"/>
              </a:tabLst>
            </a:pPr>
            <a:r>
              <a:rPr lang="en-US" sz="1400" dirty="0" smtClean="0">
                <a:solidFill>
                  <a:srgbClr val="FF0000"/>
                </a:solidFill>
                <a:latin typeface="Segoe UI" pitchFamily="34" charset="0"/>
                <a:cs typeface="Segoe UI" pitchFamily="34" charset="0"/>
              </a:rPr>
              <a:t>   </a:t>
            </a:r>
            <a:r>
              <a:rPr lang="en-US" sz="1400" dirty="0" smtClean="0">
                <a:latin typeface="Segoe UI" pitchFamily="34" charset="0"/>
                <a:cs typeface="Segoe UI" pitchFamily="34" charset="0"/>
              </a:rPr>
              <a:t>$4,457</a:t>
            </a:r>
            <a:r>
              <a:rPr lang="en-US" sz="1400" dirty="0">
                <a:solidFill>
                  <a:srgbClr val="FF0000"/>
                </a:solidFill>
                <a:latin typeface="Georgia" pitchFamily="18" charset="0"/>
              </a:rPr>
              <a:t>	</a:t>
            </a:r>
          </a:p>
        </p:txBody>
      </p:sp>
      <p:sp>
        <p:nvSpPr>
          <p:cNvPr id="29706" name="TextBox 19"/>
          <p:cNvSpPr txBox="1">
            <a:spLocks noChangeArrowheads="1"/>
          </p:cNvSpPr>
          <p:nvPr/>
        </p:nvSpPr>
        <p:spPr bwMode="auto">
          <a:xfrm>
            <a:off x="4454525" y="5289550"/>
            <a:ext cx="1828800" cy="307975"/>
          </a:xfrm>
          <a:prstGeom prst="rect">
            <a:avLst/>
          </a:prstGeom>
          <a:noFill/>
          <a:ln w="9525">
            <a:noFill/>
            <a:miter lim="800000"/>
            <a:headEnd/>
            <a:tailEnd/>
          </a:ln>
        </p:spPr>
        <p:txBody>
          <a:bodyPr>
            <a:spAutoFit/>
          </a:bodyPr>
          <a:lstStyle/>
          <a:p>
            <a:r>
              <a:rPr lang="en-US" sz="1400" dirty="0" smtClean="0">
                <a:solidFill>
                  <a:srgbClr val="FF0000"/>
                </a:solidFill>
                <a:latin typeface="Georgia" pitchFamily="18" charset="0"/>
              </a:rPr>
              <a:t> </a:t>
            </a:r>
            <a:r>
              <a:rPr lang="en-US" sz="1400" dirty="0" smtClean="0">
                <a:latin typeface="Segoe UI" pitchFamily="34" charset="0"/>
                <a:cs typeface="Segoe UI" pitchFamily="34" charset="0"/>
              </a:rPr>
              <a:t>x100 =489%</a:t>
            </a:r>
            <a:endParaRPr lang="en-US" sz="1400" dirty="0">
              <a:latin typeface="Segoe UI" pitchFamily="34" charset="0"/>
              <a:cs typeface="Segoe UI" pitchFamily="34" charset="0"/>
            </a:endParaRPr>
          </a:p>
        </p:txBody>
      </p:sp>
      <p:cxnSp>
        <p:nvCxnSpPr>
          <p:cNvPr id="21" name="Straight Connector 20"/>
          <p:cNvCxnSpPr/>
          <p:nvPr/>
        </p:nvCxnSpPr>
        <p:spPr>
          <a:xfrm>
            <a:off x="2667000" y="5410200"/>
            <a:ext cx="1828800" cy="0"/>
          </a:xfrm>
          <a:prstGeom prst="line">
            <a:avLst/>
          </a:prstGeom>
          <a:ln/>
        </p:spPr>
        <p:style>
          <a:lnRef idx="1">
            <a:schemeClr val="accent4"/>
          </a:lnRef>
          <a:fillRef idx="0">
            <a:schemeClr val="accent4"/>
          </a:fillRef>
          <a:effectRef idx="0">
            <a:schemeClr val="accent4"/>
          </a:effectRef>
          <a:fontRef idx="minor">
            <a:schemeClr val="tx1"/>
          </a:fontRef>
        </p:style>
      </p:cxnSp>
      <p:sp>
        <p:nvSpPr>
          <p:cNvPr id="4" name="TextBox 3"/>
          <p:cNvSpPr txBox="1"/>
          <p:nvPr/>
        </p:nvSpPr>
        <p:spPr>
          <a:xfrm>
            <a:off x="7696200" y="2998789"/>
            <a:ext cx="914400"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400" dirty="0" smtClean="0">
                <a:solidFill>
                  <a:schemeClr val="tx1"/>
                </a:solidFill>
                <a:latin typeface="Segoe UI" pitchFamily="34" charset="0"/>
                <a:cs typeface="Segoe UI" pitchFamily="34" charset="0"/>
              </a:rPr>
              <a:t>$0.66</a:t>
            </a:r>
            <a:endParaRPr lang="en-US" sz="1400" dirty="0">
              <a:solidFill>
                <a:schemeClr val="bg1">
                  <a:lumMod val="95000"/>
                  <a:lumOff val="5000"/>
                </a:schemeClr>
              </a:solidFill>
              <a:latin typeface="Segoe UI" pitchFamily="34" charset="0"/>
              <a:cs typeface="Segoe UI" pitchFamily="34" charset="0"/>
            </a:endParaRPr>
          </a:p>
        </p:txBody>
      </p:sp>
      <p:sp>
        <p:nvSpPr>
          <p:cNvPr id="13" name="TextBox 12"/>
          <p:cNvSpPr txBox="1"/>
          <p:nvPr/>
        </p:nvSpPr>
        <p:spPr>
          <a:xfrm>
            <a:off x="7696200" y="5443538"/>
            <a:ext cx="914400" cy="30797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400" dirty="0" smtClean="0">
                <a:solidFill>
                  <a:schemeClr val="tx1"/>
                </a:solidFill>
                <a:latin typeface="Segoe UI" pitchFamily="34" charset="0"/>
                <a:cs typeface="Segoe UI" pitchFamily="34" charset="0"/>
              </a:rPr>
              <a:t>$4.89</a:t>
            </a:r>
            <a:endParaRPr lang="en-US" sz="1400" dirty="0">
              <a:solidFill>
                <a:schemeClr val="tx1"/>
              </a:solidFill>
              <a:latin typeface="Segoe UI" pitchFamily="34" charset="0"/>
              <a:cs typeface="Segoe UI" pitchFamily="34" charset="0"/>
            </a:endParaRPr>
          </a:p>
        </p:txBody>
      </p:sp>
      <p:pic>
        <p:nvPicPr>
          <p:cNvPr id="15" name="Picture 13" descr="NFTE_SmallTagLock_PantoneC.eps"/>
          <p:cNvPicPr>
            <a:picLocks noChangeAspect="1"/>
          </p:cNvPicPr>
          <p:nvPr/>
        </p:nvPicPr>
        <p:blipFill>
          <a:blip r:embed="rId5"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16" name="Picture 1" descr="G:\o-m logo short.png"/>
          <p:cNvPicPr>
            <a:picLocks noChangeAspect="1" noChangeArrowheads="1"/>
          </p:cNvPicPr>
          <p:nvPr/>
        </p:nvPicPr>
        <p:blipFill>
          <a:blip r:embed="rId6"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alpha val="0"/>
          </a:schemeClr>
        </a:solid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4953000"/>
            <a:ext cx="8229600" cy="1736725"/>
          </a:xfrm>
        </p:spPr>
        <p:txBody>
          <a:bodyPr>
            <a:normAutofit/>
          </a:bodyPr>
          <a:lstStyle/>
          <a:p>
            <a:pPr algn="r">
              <a:buNone/>
              <a:defRPr/>
            </a:pPr>
            <a:r>
              <a:rPr lang="en-US" dirty="0" err="1" smtClean="0">
                <a:latin typeface="Segoe UI" pitchFamily="34" charset="0"/>
                <a:ea typeface="Segoe UI" pitchFamily="34" charset="0"/>
                <a:cs typeface="Segoe UI" pitchFamily="34" charset="0"/>
              </a:rPr>
              <a:t>Akeem</a:t>
            </a:r>
            <a:r>
              <a:rPr lang="en-US" dirty="0" smtClean="0">
                <a:latin typeface="Segoe UI" pitchFamily="34" charset="0"/>
                <a:ea typeface="Segoe UI" pitchFamily="34" charset="0"/>
                <a:cs typeface="Segoe UI" pitchFamily="34" charset="0"/>
              </a:rPr>
              <a:t> Allen &amp; Ray </a:t>
            </a:r>
            <a:r>
              <a:rPr lang="en-US" dirty="0" err="1" smtClean="0">
                <a:latin typeface="Segoe UI" pitchFamily="34" charset="0"/>
                <a:ea typeface="Segoe UI" pitchFamily="34" charset="0"/>
                <a:cs typeface="Segoe UI" pitchFamily="34" charset="0"/>
              </a:rPr>
              <a:t>Bartee</a:t>
            </a:r>
            <a:endParaRPr dirty="0">
              <a:latin typeface="Segoe UI" pitchFamily="34" charset="0"/>
              <a:ea typeface="Segoe UI" pitchFamily="34" charset="0"/>
              <a:cs typeface="Segoe UI" pitchFamily="34" charset="0"/>
            </a:endParaRPr>
          </a:p>
          <a:p>
            <a:pPr algn="r">
              <a:buNone/>
              <a:defRPr/>
            </a:pPr>
            <a:r>
              <a:rPr lang="en-US" dirty="0" smtClean="0">
                <a:latin typeface="Segoe UI" pitchFamily="34" charset="0"/>
                <a:ea typeface="Segoe UI" pitchFamily="34" charset="0"/>
                <a:cs typeface="Segoe UI" pitchFamily="34" charset="0"/>
              </a:rPr>
              <a:t>11</a:t>
            </a:r>
            <a:r>
              <a:rPr lang="en-US" baseline="30000" dirty="0" smtClean="0">
                <a:latin typeface="Segoe UI" pitchFamily="34" charset="0"/>
                <a:ea typeface="Segoe UI" pitchFamily="34" charset="0"/>
                <a:cs typeface="Segoe UI" pitchFamily="34" charset="0"/>
              </a:rPr>
              <a:t>th</a:t>
            </a:r>
            <a:r>
              <a:rPr lang="en-US" dirty="0" smtClean="0">
                <a:latin typeface="Segoe UI" pitchFamily="34" charset="0"/>
                <a:ea typeface="Segoe UI" pitchFamily="34" charset="0"/>
                <a:cs typeface="Segoe UI" pitchFamily="34" charset="0"/>
              </a:rPr>
              <a:t> Grade</a:t>
            </a:r>
            <a:endParaRPr dirty="0">
              <a:latin typeface="Segoe UI" pitchFamily="34" charset="0"/>
              <a:ea typeface="Segoe UI" pitchFamily="34" charset="0"/>
              <a:cs typeface="Segoe UI" pitchFamily="34" charset="0"/>
            </a:endParaRPr>
          </a:p>
          <a:p>
            <a:pPr algn="r">
              <a:buNone/>
              <a:defRPr/>
            </a:pPr>
            <a:r>
              <a:rPr lang="en-US" dirty="0" smtClean="0">
                <a:latin typeface="Segoe UI" pitchFamily="34" charset="0"/>
                <a:ea typeface="Segoe UI" pitchFamily="34" charset="0"/>
                <a:cs typeface="Segoe UI" pitchFamily="34" charset="0"/>
              </a:rPr>
              <a:t>16 years old</a:t>
            </a:r>
            <a:endParaRPr dirty="0">
              <a:latin typeface="Segoe UI" pitchFamily="34" charset="0"/>
              <a:ea typeface="Segoe UI" pitchFamily="34" charset="0"/>
              <a:cs typeface="Segoe UI" pitchFamily="34" charset="0"/>
            </a:endParaRPr>
          </a:p>
        </p:txBody>
      </p:sp>
      <p:pic>
        <p:nvPicPr>
          <p:cNvPr id="11268"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3" name="Picture 1" descr="I:\Design\Logos\o-m logo longhand.png"/>
          <p:cNvPicPr>
            <a:picLocks noChangeAspect="1" noChangeArrowheads="1"/>
          </p:cNvPicPr>
          <p:nvPr/>
        </p:nvPicPr>
        <p:blipFill>
          <a:blip r:embed="rId4" cstate="print"/>
          <a:srcRect/>
          <a:stretch>
            <a:fillRect/>
          </a:stretch>
        </p:blipFill>
        <p:spPr bwMode="auto">
          <a:xfrm>
            <a:off x="762000" y="1676400"/>
            <a:ext cx="7648575" cy="276798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52400"/>
            <a:ext cx="8229600" cy="1143000"/>
          </a:xfrm>
        </p:spPr>
        <p:txBody>
          <a:bodyPr/>
          <a:lstStyle/>
          <a:p>
            <a:pPr eaLnBrk="1" hangingPunct="1"/>
            <a:r>
              <a:rPr sz="4400" dirty="0" smtClean="0">
                <a:ln>
                  <a:noFill/>
                </a:ln>
                <a:latin typeface="Segoe UI" pitchFamily="34" charset="0"/>
                <a:ea typeface="Segoe UI" pitchFamily="34" charset="0"/>
                <a:cs typeface="Segoe UI" pitchFamily="34" charset="0"/>
              </a:rPr>
              <a:t>Financing Strategy</a:t>
            </a:r>
            <a:endParaRPr sz="4400" i="1" dirty="0" smtClean="0">
              <a:ln>
                <a:noFill/>
              </a:ln>
              <a:solidFill>
                <a:srgbClr val="008000"/>
              </a:solidFill>
              <a:latin typeface="Segoe UI" pitchFamily="34" charset="0"/>
              <a:ea typeface="Segoe UI" pitchFamily="34" charset="0"/>
              <a:cs typeface="Segoe UI" pitchFamily="34" charset="0"/>
            </a:endParaRPr>
          </a:p>
        </p:txBody>
      </p:sp>
      <p:graphicFrame>
        <p:nvGraphicFramePr>
          <p:cNvPr id="27922" name="Group 274"/>
          <p:cNvGraphicFramePr>
            <a:graphicFrameLocks noGrp="1"/>
          </p:cNvGraphicFramePr>
          <p:nvPr>
            <p:ph idx="1"/>
          </p:nvPr>
        </p:nvGraphicFramePr>
        <p:xfrm>
          <a:off x="280988" y="2057400"/>
          <a:ext cx="8504238" cy="3952875"/>
        </p:xfrm>
        <a:graphic>
          <a:graphicData uri="http://schemas.openxmlformats.org/drawingml/2006/table">
            <a:tbl>
              <a:tblPr firstRow="1" lastRow="1" bandRow="1">
                <a:tableStyleId>{C4B1156A-380E-4F78-BDF5-A606A8083BF9}</a:tableStyleId>
              </a:tblPr>
              <a:tblGrid>
                <a:gridCol w="2209800"/>
                <a:gridCol w="1355725"/>
                <a:gridCol w="1646238"/>
                <a:gridCol w="1646237"/>
                <a:gridCol w="1646238"/>
              </a:tblGrid>
              <a:tr h="395223">
                <a:tc>
                  <a:txBody>
                    <a:bodyPr/>
                    <a:lstStyle/>
                    <a:p>
                      <a:pPr marL="0" marR="0" lvl="0" indent="0" algn="ctr" defTabSz="914400" rtl="0" eaLnBrk="1" fontAlgn="base" latinLnBrk="0" hangingPunct="1">
                        <a:lnSpc>
                          <a:spcPct val="100000"/>
                        </a:lnSpc>
                        <a:spcBef>
                          <a:spcPts val="675"/>
                        </a:spcBef>
                        <a:spcAft>
                          <a:spcPct val="0"/>
                        </a:spcAft>
                        <a:buClrTx/>
                        <a:buSzTx/>
                        <a:buFontTx/>
                        <a:buNone/>
                        <a:tabLst/>
                        <a:defRPr/>
                      </a:pPr>
                      <a:r>
                        <a:rPr kumimoji="0" lang="en-US" sz="1800" u="none" strike="noStrike" cap="none" normalizeH="0" baseline="0" dirty="0" smtClean="0">
                          <a:ln>
                            <a:noFill/>
                          </a:ln>
                          <a:effectLst/>
                          <a:latin typeface="Segoe UI" pitchFamily="34" charset="0"/>
                          <a:ea typeface="Segoe UI" pitchFamily="34" charset="0"/>
                          <a:cs typeface="Segoe UI" pitchFamily="34" charset="0"/>
                        </a:rPr>
                        <a:t>Source</a:t>
                      </a:r>
                      <a:endParaRPr kumimoji="0" lang="en-US" sz="1800" b="1" i="1" u="none" strike="noStrike" cap="none" normalizeH="0" baseline="0" dirty="0" smtClean="0">
                        <a:ln>
                          <a:noFill/>
                        </a:ln>
                        <a:solidFill>
                          <a:srgbClr val="009900"/>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Amount</a:t>
                      </a:r>
                      <a:endParaRPr kumimoji="0" lang="en-US" sz="1800" b="1" i="0" u="none" strike="noStrike" cap="none" normalizeH="0" baseline="0" dirty="0" smtClean="0">
                        <a:ln>
                          <a:noFill/>
                        </a:ln>
                        <a:solidFill>
                          <a:schemeClr val="bg1"/>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Debt</a:t>
                      </a:r>
                      <a:endParaRPr kumimoji="0" lang="en-US" sz="1800" b="1" i="0" u="none" strike="noStrike" cap="none" normalizeH="0" baseline="0" dirty="0" smtClean="0">
                        <a:ln>
                          <a:noFill/>
                        </a:ln>
                        <a:solidFill>
                          <a:schemeClr val="bg1"/>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Equity</a:t>
                      </a:r>
                      <a:endParaRPr kumimoji="0" lang="en-US" sz="1800" b="1" i="0" u="none" strike="noStrike" cap="none" normalizeH="0" baseline="0" dirty="0" smtClean="0">
                        <a:ln>
                          <a:noFill/>
                        </a:ln>
                        <a:solidFill>
                          <a:schemeClr val="bg1"/>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Gift</a:t>
                      </a:r>
                      <a:endParaRPr kumimoji="0" lang="en-US" sz="1800" b="1" i="0" u="none" strike="noStrike" cap="none" normalizeH="0" baseline="0" dirty="0" smtClean="0">
                        <a:ln>
                          <a:noFill/>
                        </a:ln>
                        <a:solidFill>
                          <a:schemeClr val="bg1"/>
                        </a:solidFill>
                        <a:effectLst/>
                        <a:latin typeface="Segoe UI" pitchFamily="34" charset="0"/>
                        <a:ea typeface="Segoe UI" pitchFamily="34" charset="0"/>
                        <a:cs typeface="Segoe UI" pitchFamily="34" charset="0"/>
                      </a:endParaRPr>
                    </a:p>
                  </a:txBody>
                  <a:tcPr marT="42156" marB="42156" anchor="ctr" horzOverflow="overflow"/>
                </a:tc>
              </a:tr>
              <a:tr h="901694">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Personal Savings</a:t>
                      </a:r>
                      <a:endParaRPr kumimoji="0" lang="en-US" sz="1800" b="1" i="0" u="none" strike="noStrike" cap="none" normalizeH="0" baseline="0" dirty="0" smtClean="0">
                        <a:ln>
                          <a:noFill/>
                        </a:ln>
                        <a:solidFill>
                          <a:schemeClr val="bg1"/>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147763" algn="r"/>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$4,000</a:t>
                      </a:r>
                      <a:endParaRPr kumimoji="0" lang="en-US" sz="1800" b="1" i="0" u="none" strike="noStrike"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defRPr/>
                      </a:pPr>
                      <a:r>
                        <a:rPr kumimoji="0" lang="en-US" sz="2000" b="1" i="0" u="none" strike="noStrike" kern="1200" cap="none" spc="0" normalizeH="0" baseline="0" noProof="0" dirty="0" smtClean="0">
                          <a:ln>
                            <a:noFill/>
                          </a:ln>
                          <a:solidFill>
                            <a:srgbClr val="171B5D"/>
                          </a:solidFill>
                          <a:effectLst/>
                          <a:uLnTx/>
                          <a:uFillTx/>
                          <a:latin typeface="Segoe UI" pitchFamily="34" charset="0"/>
                          <a:ea typeface="Segoe UI" pitchFamily="34" charset="0"/>
                          <a:cs typeface="Segoe UI" pitchFamily="34" charset="0"/>
                        </a:rPr>
                        <a:t>─</a:t>
                      </a: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defRPr/>
                      </a:pPr>
                      <a:r>
                        <a:rPr kumimoji="0" lang="en-US" sz="1800" u="none" strike="noStrike" kern="1200" cap="none" normalizeH="0" baseline="0" dirty="0" smtClean="0">
                          <a:ln>
                            <a:noFill/>
                          </a:ln>
                          <a:effectLst/>
                          <a:latin typeface="Segoe UI" pitchFamily="34" charset="0"/>
                          <a:ea typeface="Segoe UI" pitchFamily="34" charset="0"/>
                          <a:cs typeface="Segoe UI" pitchFamily="34" charset="0"/>
                        </a:rPr>
                        <a:t>$4,000</a:t>
                      </a:r>
                      <a:endParaRPr kumimoji="0" lang="en-US" sz="1800" b="1" i="0" u="none" strike="noStrike" kern="1200"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2000" b="1" i="0" u="none" strike="noStrike" cap="none" normalizeH="0" baseline="0" dirty="0" smtClean="0">
                          <a:ln>
                            <a:noFill/>
                          </a:ln>
                          <a:solidFill>
                            <a:schemeClr val="accent2"/>
                          </a:solidFill>
                          <a:effectLst/>
                          <a:latin typeface="Segoe UI" pitchFamily="34" charset="0"/>
                          <a:ea typeface="Segoe UI" pitchFamily="34" charset="0"/>
                          <a:cs typeface="Segoe UI" pitchFamily="34" charset="0"/>
                        </a:rPr>
                        <a:t>─</a:t>
                      </a:r>
                    </a:p>
                  </a:txBody>
                  <a:tcPr marT="42156" marB="42156" anchor="ctr" horzOverflow="overflow"/>
                </a:tc>
              </a:tr>
              <a:tr h="65870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Relatives/Friends</a:t>
                      </a:r>
                      <a:endParaRPr kumimoji="0" lang="en-US" sz="1800" b="1" i="1" u="none" strike="noStrike" kern="1200" cap="none" normalizeH="0" baseline="0" dirty="0" smtClean="0">
                        <a:ln>
                          <a:noFill/>
                        </a:ln>
                        <a:solidFill>
                          <a:srgbClr val="009900"/>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147763" algn="r"/>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$600</a:t>
                      </a:r>
                      <a:endParaRPr kumimoji="0" lang="en-US" sz="1800" b="1" i="0" u="none" strike="noStrike"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$600</a:t>
                      </a:r>
                      <a:endParaRPr kumimoji="0" lang="en-US" sz="1800" b="1" i="0" u="none" strike="noStrike"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$0</a:t>
                      </a:r>
                      <a:endParaRPr kumimoji="0" lang="en-US" sz="1800" b="1" i="0" u="none" strike="noStrike"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$0</a:t>
                      </a:r>
                      <a:endParaRPr kumimoji="0" lang="en-US" sz="1800" b="1" i="0" u="none" strike="noStrike"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r>
              <a:tr h="66575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Investor</a:t>
                      </a:r>
                      <a:endParaRPr kumimoji="0" lang="en-US" sz="1800" b="1" i="1" u="none" strike="noStrike" cap="none" normalizeH="0" baseline="0" dirty="0" smtClean="0">
                        <a:ln>
                          <a:noFill/>
                        </a:ln>
                        <a:solidFill>
                          <a:srgbClr val="009900"/>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147763" algn="r"/>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$0</a:t>
                      </a:r>
                      <a:endParaRPr kumimoji="0" lang="en-US" sz="1800" b="1" i="0" u="none" strike="noStrike"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$0</a:t>
                      </a:r>
                      <a:endParaRPr kumimoji="0" lang="en-US" sz="1800" b="1" i="0" u="none" strike="noStrike"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$0</a:t>
                      </a:r>
                      <a:endParaRPr kumimoji="0" lang="en-US" sz="1800" b="1" i="0" u="none" strike="noStrike"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2000" b="1" i="0" u="none" strike="noStrike" cap="none" normalizeH="0" baseline="0" dirty="0" smtClean="0">
                          <a:ln>
                            <a:noFill/>
                          </a:ln>
                          <a:solidFill>
                            <a:schemeClr val="accent2"/>
                          </a:solidFill>
                          <a:effectLst/>
                          <a:latin typeface="Segoe UI" pitchFamily="34" charset="0"/>
                          <a:ea typeface="Segoe UI" pitchFamily="34" charset="0"/>
                          <a:cs typeface="Segoe UI" pitchFamily="34" charset="0"/>
                        </a:rPr>
                        <a:t>─</a:t>
                      </a:r>
                    </a:p>
                  </a:txBody>
                  <a:tcPr marT="42156" marB="42156" anchor="ctr" horzOverflow="overflow"/>
                </a:tc>
              </a:tr>
              <a:tr h="66575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Partner(s)</a:t>
                      </a:r>
                      <a:endParaRPr kumimoji="0" lang="en-US" sz="1800" b="1" i="1" u="none" strike="noStrike" cap="none" normalizeH="0" baseline="0" dirty="0" smtClean="0">
                        <a:ln>
                          <a:noFill/>
                        </a:ln>
                        <a:solidFill>
                          <a:srgbClr val="009900"/>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147763" algn="r"/>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$0</a:t>
                      </a:r>
                      <a:endParaRPr kumimoji="0" lang="en-US" sz="1800" b="1" i="0" u="none" strike="noStrike"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$0</a:t>
                      </a:r>
                      <a:endParaRPr kumimoji="0" lang="en-US" sz="1800" b="1" i="0" u="none" strike="noStrike"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$0</a:t>
                      </a:r>
                      <a:endParaRPr kumimoji="0" lang="en-US" sz="1800" b="1" i="0" u="none" strike="noStrike"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defRPr/>
                      </a:pPr>
                      <a:r>
                        <a:rPr kumimoji="0" lang="en-US" sz="2000" b="1" i="0" u="none" strike="noStrike" kern="1200" cap="none" spc="0" normalizeH="0" baseline="0" noProof="0" dirty="0" smtClean="0">
                          <a:ln>
                            <a:noFill/>
                          </a:ln>
                          <a:solidFill>
                            <a:srgbClr val="171B5D"/>
                          </a:solidFill>
                          <a:effectLst/>
                          <a:uLnTx/>
                          <a:uFillTx/>
                          <a:latin typeface="Segoe UI" pitchFamily="34" charset="0"/>
                          <a:ea typeface="Segoe UI" pitchFamily="34" charset="0"/>
                          <a:cs typeface="Segoe UI" pitchFamily="34" charset="0"/>
                        </a:rPr>
                        <a:t>─</a:t>
                      </a:r>
                    </a:p>
                  </a:txBody>
                  <a:tcPr marT="42156" marB="42156" anchor="ctr" horzOverflow="overflow"/>
                </a:tc>
              </a:tr>
              <a:tr h="66575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u="none" strike="noStrike" kern="1200" cap="none" normalizeH="0" baseline="0" dirty="0" smtClean="0">
                          <a:ln>
                            <a:noFill/>
                          </a:ln>
                          <a:effectLst/>
                          <a:latin typeface="Segoe UI" pitchFamily="34" charset="0"/>
                          <a:ea typeface="Segoe UI" pitchFamily="34" charset="0"/>
                          <a:cs typeface="Segoe UI" pitchFamily="34" charset="0"/>
                        </a:rPr>
                        <a:t>Totals</a:t>
                      </a:r>
                      <a:endParaRPr kumimoji="0" lang="en-US" sz="1800" b="1" i="0" u="none" strike="noStrike" kern="1200" cap="none" normalizeH="0" baseline="0" dirty="0" smtClean="0">
                        <a:ln>
                          <a:noFill/>
                        </a:ln>
                        <a:solidFill>
                          <a:schemeClr val="bg1"/>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147763" algn="r"/>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$4,600</a:t>
                      </a:r>
                      <a:endParaRPr kumimoji="0" lang="en-US" sz="1800" b="1" i="0" u="none" strike="noStrike"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$600</a:t>
                      </a:r>
                      <a:endParaRPr kumimoji="0" lang="en-US" sz="1800" b="1" i="0" u="none" strike="noStrike"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$4,000</a:t>
                      </a:r>
                      <a:endParaRPr kumimoji="0" lang="en-US" sz="1800" b="1" i="0" u="none" strike="noStrike"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$0</a:t>
                      </a:r>
                      <a:endParaRPr kumimoji="0" lang="en-US" sz="1800" b="1" i="0" u="none" strike="noStrike" cap="none" normalizeH="0" baseline="0" dirty="0" smtClean="0">
                        <a:ln>
                          <a:noFill/>
                        </a:ln>
                        <a:solidFill>
                          <a:schemeClr val="bg2">
                            <a:lumMod val="50000"/>
                          </a:schemeClr>
                        </a:solidFill>
                        <a:effectLst/>
                        <a:latin typeface="Segoe UI" pitchFamily="34" charset="0"/>
                        <a:ea typeface="Segoe UI" pitchFamily="34" charset="0"/>
                        <a:cs typeface="Segoe UI" pitchFamily="34" charset="0"/>
                      </a:endParaRPr>
                    </a:p>
                  </a:txBody>
                  <a:tcPr marT="42156" marB="42156" anchor="ctr" horzOverflow="overflow"/>
                </a:tc>
              </a:tr>
            </a:tbl>
          </a:graphicData>
        </a:graphic>
      </p:graphicFrame>
      <p:sp>
        <p:nvSpPr>
          <p:cNvPr id="7" name="TextBox 3"/>
          <p:cNvSpPr txBox="1">
            <a:spLocks noChangeArrowheads="1"/>
          </p:cNvSpPr>
          <p:nvPr/>
        </p:nvSpPr>
        <p:spPr bwMode="auto">
          <a:xfrm>
            <a:off x="265113" y="1524000"/>
            <a:ext cx="4306888" cy="400050"/>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defRPr/>
            </a:pPr>
            <a:r>
              <a:rPr lang="en-US" sz="2000" dirty="0">
                <a:solidFill>
                  <a:schemeClr val="bg1"/>
                </a:solidFill>
                <a:latin typeface="Segoe UI" pitchFamily="34" charset="0"/>
                <a:ea typeface="Segoe UI" pitchFamily="34" charset="0"/>
                <a:cs typeface="Segoe UI" pitchFamily="34" charset="0"/>
              </a:rPr>
              <a:t>Total Start-Up </a:t>
            </a:r>
            <a:r>
              <a:rPr lang="en-US" sz="2000" dirty="0" smtClean="0">
                <a:solidFill>
                  <a:schemeClr val="bg1"/>
                </a:solidFill>
                <a:latin typeface="Segoe UI" pitchFamily="34" charset="0"/>
                <a:ea typeface="Segoe UI" pitchFamily="34" charset="0"/>
                <a:cs typeface="Segoe UI" pitchFamily="34" charset="0"/>
              </a:rPr>
              <a:t>Investment: </a:t>
            </a:r>
            <a:r>
              <a:rPr lang="en-US" sz="2000" b="1" dirty="0" smtClean="0">
                <a:solidFill>
                  <a:schemeClr val="bg1"/>
                </a:solidFill>
                <a:latin typeface="Segoe UI" pitchFamily="34" charset="0"/>
                <a:ea typeface="Segoe UI" pitchFamily="34" charset="0"/>
                <a:cs typeface="Segoe UI" pitchFamily="34" charset="0"/>
              </a:rPr>
              <a:t>$4,557</a:t>
            </a:r>
            <a:endParaRPr lang="en-US" sz="2000" b="1" dirty="0">
              <a:solidFill>
                <a:schemeClr val="bg1"/>
              </a:solidFill>
              <a:latin typeface="Segoe UI" pitchFamily="34" charset="0"/>
              <a:ea typeface="Segoe UI" pitchFamily="34" charset="0"/>
              <a:cs typeface="Segoe UI" pitchFamily="34" charset="0"/>
            </a:endParaRPr>
          </a:p>
        </p:txBody>
      </p:sp>
      <p:pic>
        <p:nvPicPr>
          <p:cNvPr id="10"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11" name="Picture 1" descr="G:\o-m logo short.png"/>
          <p:cNvPicPr>
            <a:picLocks noChangeAspect="1" noChangeArrowheads="1"/>
          </p:cNvPicPr>
          <p:nvPr/>
        </p:nvPicPr>
        <p:blipFill>
          <a:blip r:embed="rId4"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Documents and Settings\studentpm\Desktop\pod4.jpg"/>
          <p:cNvPicPr>
            <a:picLocks noChangeAspect="1" noChangeArrowheads="1"/>
          </p:cNvPicPr>
          <p:nvPr/>
        </p:nvPicPr>
        <p:blipFill>
          <a:blip r:embed="rId3" cstate="print"/>
          <a:srcRect/>
          <a:stretch>
            <a:fillRect/>
          </a:stretch>
        </p:blipFill>
        <p:spPr bwMode="auto">
          <a:xfrm>
            <a:off x="3429000" y="1143000"/>
            <a:ext cx="2194425" cy="3328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746" name="Title 1"/>
          <p:cNvSpPr>
            <a:spLocks noGrp="1"/>
          </p:cNvSpPr>
          <p:nvPr>
            <p:ph type="title"/>
          </p:nvPr>
        </p:nvSpPr>
        <p:spPr>
          <a:xfrm>
            <a:off x="457200" y="0"/>
            <a:ext cx="8229600" cy="1630362"/>
          </a:xfrm>
        </p:spPr>
        <p:txBody>
          <a:bodyPr/>
          <a:lstStyle/>
          <a:p>
            <a:pPr eaLnBrk="1" hangingPunct="1"/>
            <a:r>
              <a:rPr dirty="0" smtClean="0">
                <a:ln>
                  <a:noFill/>
                </a:ln>
                <a:latin typeface="Segoe UI" pitchFamily="34" charset="0"/>
                <a:ea typeface="ＭＳ Ｐゴシック" pitchFamily="34" charset="-128"/>
                <a:cs typeface="Segoe UI" pitchFamily="34" charset="0"/>
              </a:rPr>
              <a:t>Philanthropy</a:t>
            </a:r>
            <a:endParaRPr i="1" dirty="0" smtClean="0">
              <a:ln>
                <a:noFill/>
              </a:ln>
              <a:solidFill>
                <a:srgbClr val="008000"/>
              </a:solidFill>
              <a:latin typeface="Segoe UI" pitchFamily="34" charset="0"/>
              <a:ea typeface="ＭＳ Ｐゴシック" pitchFamily="34" charset="-128"/>
              <a:cs typeface="Segoe UI" pitchFamily="34" charset="0"/>
            </a:endParaRPr>
          </a:p>
        </p:txBody>
      </p:sp>
      <p:sp>
        <p:nvSpPr>
          <p:cNvPr id="31747" name="Content Placeholder 2"/>
          <p:cNvSpPr>
            <a:spLocks noGrp="1"/>
          </p:cNvSpPr>
          <p:nvPr>
            <p:ph idx="1"/>
          </p:nvPr>
        </p:nvSpPr>
        <p:spPr>
          <a:xfrm>
            <a:off x="457200" y="4953000"/>
            <a:ext cx="8229600" cy="974725"/>
          </a:xfrm>
        </p:spPr>
        <p:style>
          <a:lnRef idx="2">
            <a:schemeClr val="accent1"/>
          </a:lnRef>
          <a:fillRef idx="1">
            <a:schemeClr val="lt1"/>
          </a:fillRef>
          <a:effectRef idx="0">
            <a:schemeClr val="accent1"/>
          </a:effectRef>
          <a:fontRef idx="minor">
            <a:schemeClr val="dk1"/>
          </a:fontRef>
        </p:style>
        <p:txBody>
          <a:bodyPr/>
          <a:lstStyle/>
          <a:p>
            <a:pPr lvl="1" algn="ctr">
              <a:buClr>
                <a:schemeClr val="accent1"/>
              </a:buClr>
              <a:buSzPct val="100000"/>
              <a:buNone/>
            </a:pPr>
            <a:r>
              <a:rPr lang="en-US" sz="1800" dirty="0" smtClean="0">
                <a:latin typeface="Segoe UI" pitchFamily="34" charset="0"/>
                <a:ea typeface="Segoe UI" pitchFamily="34" charset="0"/>
                <a:cs typeface="Segoe UI" pitchFamily="34" charset="0"/>
              </a:rPr>
              <a:t>	</a:t>
            </a:r>
            <a:r>
              <a:rPr lang="en-US" sz="1800" dirty="0" err="1" smtClean="0">
                <a:latin typeface="Segoe UI" pitchFamily="34" charset="0"/>
                <a:ea typeface="Segoe UI" pitchFamily="34" charset="0"/>
                <a:cs typeface="Segoe UI" pitchFamily="34" charset="0"/>
              </a:rPr>
              <a:t>opus|magnum</a:t>
            </a:r>
            <a:r>
              <a:rPr lang="en-US" sz="1800" dirty="0" smtClean="0">
                <a:latin typeface="Segoe UI" pitchFamily="34" charset="0"/>
                <a:ea typeface="Segoe UI" pitchFamily="34" charset="0"/>
                <a:cs typeface="Segoe UI" pitchFamily="34" charset="0"/>
              </a:rPr>
              <a:t> will be socially promoting the “Peace One Day” foundation by offering free photographic services to the organization, as well as annually donating 5% of all profits  to promote the cause.</a:t>
            </a:r>
          </a:p>
        </p:txBody>
      </p:sp>
      <p:pic>
        <p:nvPicPr>
          <p:cNvPr id="6" name="Picture 13" descr="NFTE_SmallTagLock_PantoneC.eps"/>
          <p:cNvPicPr>
            <a:picLocks noChangeAspect="1"/>
          </p:cNvPicPr>
          <p:nvPr/>
        </p:nvPicPr>
        <p:blipFill>
          <a:blip r:embed="rId4"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7" name="Picture 1" descr="G:\o-m logo short.png"/>
          <p:cNvPicPr>
            <a:picLocks noChangeAspect="1" noChangeArrowheads="1"/>
          </p:cNvPicPr>
          <p:nvPr/>
        </p:nvPicPr>
        <p:blipFill>
          <a:blip r:embed="rId5"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92125" y="152400"/>
            <a:ext cx="8229600" cy="1046163"/>
          </a:xfrm>
        </p:spPr>
        <p:txBody>
          <a:bodyPr/>
          <a:lstStyle/>
          <a:p>
            <a:pPr eaLnBrk="1" hangingPunct="1"/>
            <a:r>
              <a:rPr dirty="0" smtClean="0">
                <a:ln>
                  <a:noFill/>
                </a:ln>
                <a:latin typeface="Segoe UI" pitchFamily="34" charset="0"/>
                <a:ea typeface="ＭＳ Ｐゴシック" pitchFamily="34" charset="-128"/>
                <a:cs typeface="Segoe UI" pitchFamily="34" charset="0"/>
              </a:rPr>
              <a:t>Business</a:t>
            </a:r>
            <a:r>
              <a:rPr lang="en-US" dirty="0" smtClean="0">
                <a:ln>
                  <a:noFill/>
                </a:ln>
                <a:latin typeface="Segoe UI" pitchFamily="34" charset="0"/>
                <a:ea typeface="ＭＳ Ｐゴシック" pitchFamily="34" charset="-128"/>
                <a:cs typeface="Segoe UI" pitchFamily="34" charset="0"/>
              </a:rPr>
              <a:t/>
            </a:r>
            <a:br>
              <a:rPr lang="en-US" dirty="0" smtClean="0">
                <a:ln>
                  <a:noFill/>
                </a:ln>
                <a:latin typeface="Segoe UI" pitchFamily="34" charset="0"/>
                <a:ea typeface="ＭＳ Ｐゴシック" pitchFamily="34" charset="-128"/>
                <a:cs typeface="Segoe UI" pitchFamily="34" charset="0"/>
              </a:rPr>
            </a:br>
            <a:r>
              <a:rPr dirty="0" smtClean="0">
                <a:ln>
                  <a:noFill/>
                </a:ln>
                <a:latin typeface="Segoe UI" pitchFamily="34" charset="0"/>
                <a:ea typeface="ＭＳ Ｐゴシック" pitchFamily="34" charset="-128"/>
                <a:cs typeface="Segoe UI" pitchFamily="34" charset="0"/>
              </a:rPr>
              <a:t> &amp; Personal Goals</a:t>
            </a:r>
            <a:endParaRPr i="1" dirty="0" smtClean="0">
              <a:ln>
                <a:noFill/>
              </a:ln>
              <a:solidFill>
                <a:srgbClr val="008000"/>
              </a:solidFill>
              <a:latin typeface="Segoe UI" pitchFamily="34" charset="0"/>
              <a:ea typeface="ＭＳ Ｐゴシック" pitchFamily="34" charset="-128"/>
              <a:cs typeface="Segoe UI" pitchFamily="34" charset="0"/>
            </a:endParaRPr>
          </a:p>
        </p:txBody>
      </p:sp>
      <p:grpSp>
        <p:nvGrpSpPr>
          <p:cNvPr id="15" name="Group 14"/>
          <p:cNvGrpSpPr/>
          <p:nvPr/>
        </p:nvGrpSpPr>
        <p:grpSpPr>
          <a:xfrm>
            <a:off x="304800" y="1203528"/>
            <a:ext cx="8001000" cy="4816271"/>
            <a:chOff x="290513" y="687388"/>
            <a:chExt cx="8015287" cy="5329237"/>
          </a:xfrm>
        </p:grpSpPr>
        <p:sp>
          <p:nvSpPr>
            <p:cNvPr id="28691" name="Rectangle 19"/>
            <p:cNvSpPr>
              <a:spLocks noChangeArrowheads="1"/>
            </p:cNvSpPr>
            <p:nvPr/>
          </p:nvSpPr>
          <p:spPr bwMode="auto">
            <a:xfrm>
              <a:off x="824865" y="1294940"/>
              <a:ext cx="3594735" cy="228645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spcBef>
                  <a:spcPts val="1200"/>
                </a:spcBef>
                <a:buClr>
                  <a:schemeClr val="accent1"/>
                </a:buClr>
                <a:buSzPct val="100000"/>
                <a:buFont typeface="Wingdings" pitchFamily="2" charset="2"/>
                <a:buChar char="§"/>
                <a:defRPr/>
              </a:pPr>
              <a:r>
                <a:rPr lang="en-US" sz="1600" dirty="0" smtClean="0">
                  <a:solidFill>
                    <a:schemeClr val="tx1"/>
                  </a:solidFill>
                  <a:latin typeface="Segoe UI" pitchFamily="34" charset="0"/>
                  <a:ea typeface="+mj-ea"/>
                  <a:cs typeface="Segoe UI" pitchFamily="34" charset="0"/>
                </a:rPr>
                <a:t>Expand our services throughout the entire Hartford County.</a:t>
              </a:r>
            </a:p>
            <a:p>
              <a:pPr marL="228600" lvl="1" indent="-228600" eaLnBrk="0" hangingPunct="0">
                <a:spcBef>
                  <a:spcPts val="1200"/>
                </a:spcBef>
                <a:buClr>
                  <a:schemeClr val="accent1"/>
                </a:buClr>
                <a:buSzPct val="100000"/>
                <a:buFont typeface="Wingdings" pitchFamily="2" charset="2"/>
                <a:buChar char="§"/>
                <a:defRPr/>
              </a:pPr>
              <a:r>
                <a:rPr lang="en-US" sz="1600" dirty="0" smtClean="0">
                  <a:solidFill>
                    <a:schemeClr val="tx1"/>
                  </a:solidFill>
                  <a:latin typeface="Segoe UI" pitchFamily="34" charset="0"/>
                  <a:ea typeface="+mj-ea"/>
                  <a:cs typeface="Segoe UI" pitchFamily="34" charset="0"/>
                </a:rPr>
                <a:t>Complete a digital editing, and photography certification summer course at CCSU.</a:t>
              </a:r>
              <a:endParaRPr lang="en-US" sz="1600" dirty="0">
                <a:solidFill>
                  <a:schemeClr val="tx1"/>
                </a:solidFill>
                <a:latin typeface="Segoe UI" pitchFamily="34" charset="0"/>
                <a:ea typeface="+mj-ea"/>
                <a:cs typeface="Segoe UI" pitchFamily="34" charset="0"/>
              </a:endParaRPr>
            </a:p>
          </p:txBody>
        </p:sp>
        <p:sp>
          <p:nvSpPr>
            <p:cNvPr id="28692" name="Rectangle 20"/>
            <p:cNvSpPr>
              <a:spLocks noChangeArrowheads="1"/>
            </p:cNvSpPr>
            <p:nvPr/>
          </p:nvSpPr>
          <p:spPr bwMode="auto">
            <a:xfrm>
              <a:off x="4800600" y="1294940"/>
              <a:ext cx="3505200" cy="228645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marL="228600" lvl="1" indent="-228600" eaLnBrk="0" hangingPunct="0">
                <a:lnSpc>
                  <a:spcPct val="80000"/>
                </a:lnSpc>
                <a:spcBef>
                  <a:spcPts val="1200"/>
                </a:spcBef>
                <a:buClr>
                  <a:schemeClr val="accent1"/>
                </a:buClr>
                <a:buSzPct val="100000"/>
                <a:buFont typeface="Wingdings" pitchFamily="2" charset="2"/>
                <a:buChar char="§"/>
                <a:defRPr/>
              </a:pPr>
              <a:endParaRPr lang="en-US" sz="1600" dirty="0" smtClean="0">
                <a:solidFill>
                  <a:schemeClr val="tx1"/>
                </a:solidFill>
                <a:latin typeface="Segoe UI" pitchFamily="34" charset="0"/>
                <a:ea typeface="+mj-ea"/>
                <a:cs typeface="Segoe UI" pitchFamily="34" charset="0"/>
              </a:endParaRPr>
            </a:p>
            <a:p>
              <a:pPr marL="228600" lvl="1" indent="-228600" eaLnBrk="0" hangingPunct="0">
                <a:lnSpc>
                  <a:spcPct val="80000"/>
                </a:lnSpc>
                <a:spcBef>
                  <a:spcPts val="1200"/>
                </a:spcBef>
                <a:buClr>
                  <a:schemeClr val="accent1"/>
                </a:buClr>
                <a:buSzPct val="100000"/>
                <a:buFont typeface="Wingdings" pitchFamily="2" charset="2"/>
                <a:buChar char="§"/>
                <a:defRPr/>
              </a:pPr>
              <a:r>
                <a:rPr lang="en-US" sz="1500" dirty="0" smtClean="0">
                  <a:solidFill>
                    <a:schemeClr val="tx1"/>
                  </a:solidFill>
                  <a:latin typeface="Segoe UI" pitchFamily="34" charset="0"/>
                  <a:ea typeface="+mj-ea"/>
                  <a:cs typeface="Segoe UI" pitchFamily="34" charset="0"/>
                </a:rPr>
                <a:t>Possibly hiring photo editors, allow job internships/shadowing, and open a photography studio.</a:t>
              </a:r>
            </a:p>
            <a:p>
              <a:pPr marL="228600" lvl="1" indent="-228600" eaLnBrk="0" hangingPunct="0">
                <a:lnSpc>
                  <a:spcPct val="80000"/>
                </a:lnSpc>
                <a:spcBef>
                  <a:spcPts val="1200"/>
                </a:spcBef>
                <a:buClr>
                  <a:schemeClr val="accent1"/>
                </a:buClr>
                <a:buSzPct val="100000"/>
                <a:buFont typeface="Wingdings" pitchFamily="2" charset="2"/>
                <a:buChar char="§"/>
                <a:defRPr/>
              </a:pPr>
              <a:r>
                <a:rPr lang="en-US" sz="1500" dirty="0" smtClean="0">
                  <a:solidFill>
                    <a:schemeClr val="tx1"/>
                  </a:solidFill>
                  <a:latin typeface="Segoe UI" pitchFamily="34" charset="0"/>
                  <a:ea typeface="+mj-ea"/>
                  <a:cs typeface="Segoe UI" pitchFamily="34" charset="0"/>
                </a:rPr>
                <a:t> Can grow to be established in many states throughout the New England region, and managed by a network of  experienced photographers</a:t>
              </a: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endParaRPr lang="en-US" sz="1600" dirty="0" smtClean="0">
                <a:solidFill>
                  <a:schemeClr val="bg2">
                    <a:lumMod val="50000"/>
                  </a:schemeClr>
                </a:solidFill>
                <a:latin typeface="Segoe UI" pitchFamily="34" charset="0"/>
                <a:ea typeface="+mj-ea"/>
                <a:cs typeface="Segoe UI" pitchFamily="34" charset="0"/>
              </a:endParaRPr>
            </a:p>
          </p:txBody>
        </p:sp>
        <p:sp>
          <p:nvSpPr>
            <p:cNvPr id="32773" name="Text Box 21"/>
            <p:cNvSpPr txBox="1">
              <a:spLocks noChangeArrowheads="1"/>
            </p:cNvSpPr>
            <p:nvPr/>
          </p:nvSpPr>
          <p:spPr bwMode="auto">
            <a:xfrm>
              <a:off x="773113" y="687388"/>
              <a:ext cx="3657600" cy="442724"/>
            </a:xfrm>
            <a:prstGeom prst="rect">
              <a:avLst/>
            </a:prstGeom>
            <a:ln/>
            <a:extLst/>
          </p:spPr>
          <p:style>
            <a:lnRef idx="3">
              <a:schemeClr val="lt1"/>
            </a:lnRef>
            <a:fillRef idx="1">
              <a:schemeClr val="accent4"/>
            </a:fillRef>
            <a:effectRef idx="1">
              <a:schemeClr val="accent4"/>
            </a:effectRef>
            <a:fontRef idx="minor">
              <a:schemeClr val="lt1"/>
            </a:fontRef>
          </p:style>
          <p:txBody>
            <a:bodyPr>
              <a:spAutoFit/>
            </a:bodyPr>
            <a:lstStyle>
              <a:defPPr>
                <a:defRPr lang="en-US"/>
              </a:defPPr>
              <a:lvl1pP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defRPr/>
              </a:pPr>
              <a:r>
                <a:rPr lang="en-US" dirty="0" smtClean="0">
                  <a:latin typeface="Segoe UI" pitchFamily="34" charset="0"/>
                  <a:cs typeface="Segoe UI" pitchFamily="34" charset="0"/>
                </a:rPr>
                <a:t>Personal</a:t>
              </a:r>
              <a:endParaRPr lang="en-US" dirty="0">
                <a:latin typeface="Segoe UI" pitchFamily="34" charset="0"/>
                <a:cs typeface="Segoe UI" pitchFamily="34" charset="0"/>
              </a:endParaRPr>
            </a:p>
          </p:txBody>
        </p:sp>
        <p:sp>
          <p:nvSpPr>
            <p:cNvPr id="32774" name="Text Box 22"/>
            <p:cNvSpPr txBox="1">
              <a:spLocks noChangeArrowheads="1"/>
            </p:cNvSpPr>
            <p:nvPr/>
          </p:nvSpPr>
          <p:spPr bwMode="auto">
            <a:xfrm>
              <a:off x="4811713" y="687388"/>
              <a:ext cx="3494087" cy="442724"/>
            </a:xfrm>
            <a:prstGeom prst="rect">
              <a:avLst/>
            </a:prstGeom>
            <a:ln/>
            <a:extLst/>
          </p:spPr>
          <p:style>
            <a:lnRef idx="3">
              <a:schemeClr val="lt1"/>
            </a:lnRef>
            <a:fillRef idx="1">
              <a:schemeClr val="accent4"/>
            </a:fillRef>
            <a:effectRef idx="1">
              <a:schemeClr val="accent4"/>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smtClean="0">
                  <a:latin typeface="Segoe UI" pitchFamily="34" charset="0"/>
                  <a:cs typeface="Segoe UI" pitchFamily="34" charset="0"/>
                </a:rPr>
                <a:t>Business</a:t>
              </a:r>
              <a:endParaRPr lang="en-US" dirty="0">
                <a:latin typeface="Segoe UI" pitchFamily="34" charset="0"/>
                <a:cs typeface="Segoe UI" pitchFamily="34" charset="0"/>
              </a:endParaRPr>
            </a:p>
          </p:txBody>
        </p:sp>
        <p:sp>
          <p:nvSpPr>
            <p:cNvPr id="28695" name="Rectangle 23"/>
            <p:cNvSpPr>
              <a:spLocks noChangeArrowheads="1"/>
            </p:cNvSpPr>
            <p:nvPr/>
          </p:nvSpPr>
          <p:spPr bwMode="auto">
            <a:xfrm>
              <a:off x="762000" y="3810000"/>
              <a:ext cx="3657600" cy="22066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lnSpc>
                  <a:spcPct val="80000"/>
                </a:lnSpc>
                <a:spcBef>
                  <a:spcPts val="1200"/>
                </a:spcBef>
                <a:buClr>
                  <a:schemeClr val="accent1"/>
                </a:buClr>
                <a:buSzPct val="100000"/>
                <a:buFont typeface="Wingdings" pitchFamily="2" charset="2"/>
                <a:buChar char="§"/>
                <a:defRPr/>
              </a:pPr>
              <a:r>
                <a:rPr lang="en-US" sz="1600" dirty="0" smtClean="0">
                  <a:solidFill>
                    <a:schemeClr val="tx1"/>
                  </a:solidFill>
                  <a:latin typeface="Segoe UI" pitchFamily="34" charset="0"/>
                  <a:ea typeface="+mj-ea"/>
                  <a:cs typeface="Segoe UI" pitchFamily="34" charset="0"/>
                </a:rPr>
                <a:t>Graduate from high school, and attain college degrees in the field of business and photography .</a:t>
              </a:r>
            </a:p>
            <a:p>
              <a:pPr marL="228600" lvl="1" indent="-228600" eaLnBrk="0" hangingPunct="0">
                <a:lnSpc>
                  <a:spcPct val="80000"/>
                </a:lnSpc>
                <a:spcBef>
                  <a:spcPts val="1200"/>
                </a:spcBef>
                <a:buClr>
                  <a:schemeClr val="accent1"/>
                </a:buClr>
                <a:buSzPct val="100000"/>
                <a:buFont typeface="Wingdings" pitchFamily="2" charset="2"/>
                <a:buChar char="§"/>
                <a:defRPr/>
              </a:pPr>
              <a:r>
                <a:rPr lang="en-US" sz="1600" dirty="0" smtClean="0">
                  <a:solidFill>
                    <a:schemeClr val="tx1"/>
                  </a:solidFill>
                  <a:latin typeface="Segoe UI" pitchFamily="34" charset="0"/>
                  <a:ea typeface="+mj-ea"/>
                  <a:cs typeface="Segoe UI" pitchFamily="34" charset="0"/>
                </a:rPr>
                <a:t>Obtain an internship with world-renowned photographer Philip-Lorca </a:t>
              </a:r>
              <a:r>
                <a:rPr lang="en-US" sz="1600" dirty="0" err="1" smtClean="0">
                  <a:solidFill>
                    <a:schemeClr val="tx1"/>
                  </a:solidFill>
                  <a:latin typeface="Segoe UI" pitchFamily="34" charset="0"/>
                  <a:ea typeface="+mj-ea"/>
                  <a:cs typeface="Segoe UI" pitchFamily="34" charset="0"/>
                </a:rPr>
                <a:t>diCorcia</a:t>
              </a:r>
              <a:endParaRPr lang="en-US" sz="1600" dirty="0" smtClean="0">
                <a:solidFill>
                  <a:schemeClr val="tx1"/>
                </a:solidFill>
                <a:latin typeface="Segoe UI" pitchFamily="34" charset="0"/>
                <a:ea typeface="+mj-ea"/>
                <a:cs typeface="Segoe UI" pitchFamily="34" charset="0"/>
              </a:endParaRPr>
            </a:p>
          </p:txBody>
        </p:sp>
        <p:sp>
          <p:nvSpPr>
            <p:cNvPr id="32776" name="Text Box 24"/>
            <p:cNvSpPr txBox="1">
              <a:spLocks noChangeArrowheads="1"/>
            </p:cNvSpPr>
            <p:nvPr/>
          </p:nvSpPr>
          <p:spPr bwMode="auto">
            <a:xfrm rot="-5400000">
              <a:off x="-689768" y="2199481"/>
              <a:ext cx="2362200" cy="401637"/>
            </a:xfrm>
            <a:prstGeom prst="rect">
              <a:avLst/>
            </a:prstGeom>
            <a:ln/>
            <a:extLst/>
          </p:spPr>
          <p:style>
            <a:lnRef idx="3">
              <a:schemeClr val="lt1"/>
            </a:lnRef>
            <a:fillRef idx="1">
              <a:schemeClr val="accent4"/>
            </a:fillRef>
            <a:effectRef idx="1">
              <a:schemeClr val="accent4"/>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latin typeface="Segoe UI" pitchFamily="34" charset="0"/>
                  <a:cs typeface="Segoe UI" pitchFamily="34" charset="0"/>
                </a:rPr>
                <a:t>Short-Term</a:t>
              </a:r>
            </a:p>
          </p:txBody>
        </p:sp>
        <p:sp>
          <p:nvSpPr>
            <p:cNvPr id="32777" name="Text Box 25"/>
            <p:cNvSpPr txBox="1">
              <a:spLocks noChangeArrowheads="1"/>
            </p:cNvSpPr>
            <p:nvPr/>
          </p:nvSpPr>
          <p:spPr bwMode="auto">
            <a:xfrm rot="-5400000">
              <a:off x="-608012" y="4716463"/>
              <a:ext cx="2198687" cy="401637"/>
            </a:xfrm>
            <a:prstGeom prst="rect">
              <a:avLst/>
            </a:prstGeom>
            <a:ln/>
            <a:extLst/>
          </p:spPr>
          <p:style>
            <a:lnRef idx="3">
              <a:schemeClr val="lt1"/>
            </a:lnRef>
            <a:fillRef idx="1">
              <a:schemeClr val="accent4"/>
            </a:fillRef>
            <a:effectRef idx="1">
              <a:schemeClr val="accent4"/>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latin typeface="Segoe UI" pitchFamily="34" charset="0"/>
                  <a:cs typeface="Segoe UI" pitchFamily="34" charset="0"/>
                </a:rPr>
                <a:t>Long-Term</a:t>
              </a:r>
            </a:p>
          </p:txBody>
        </p:sp>
        <p:sp>
          <p:nvSpPr>
            <p:cNvPr id="28698" name="Rectangle 26"/>
            <p:cNvSpPr>
              <a:spLocks noChangeArrowheads="1"/>
            </p:cNvSpPr>
            <p:nvPr/>
          </p:nvSpPr>
          <p:spPr bwMode="auto">
            <a:xfrm>
              <a:off x="4800600" y="3810000"/>
              <a:ext cx="3505200" cy="22066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lnSpc>
                  <a:spcPct val="80000"/>
                </a:lnSpc>
                <a:spcBef>
                  <a:spcPts val="1200"/>
                </a:spcBef>
                <a:buClr>
                  <a:schemeClr val="accent1"/>
                </a:buClr>
                <a:buSzPct val="100000"/>
                <a:buFont typeface="Wingdings" pitchFamily="2" charset="2"/>
                <a:buChar char="§"/>
                <a:defRPr/>
              </a:pPr>
              <a:r>
                <a:rPr lang="en-US" sz="1600" dirty="0" smtClean="0">
                  <a:solidFill>
                    <a:schemeClr val="tx1"/>
                  </a:solidFill>
                  <a:latin typeface="Segoe UI" pitchFamily="34" charset="0"/>
                  <a:ea typeface="+mj-ea"/>
                  <a:cs typeface="Segoe UI" pitchFamily="34" charset="0"/>
                </a:rPr>
                <a:t>Run the business steadily for about 10 years, sell the company, then move on to other business ventures.</a:t>
              </a:r>
              <a:endParaRPr lang="en-US" sz="1600" dirty="0">
                <a:solidFill>
                  <a:schemeClr val="tx1"/>
                </a:solidFill>
                <a:latin typeface="Segoe UI" pitchFamily="34" charset="0"/>
                <a:ea typeface="+mj-ea"/>
                <a:cs typeface="Segoe UI" pitchFamily="34" charset="0"/>
              </a:endParaRPr>
            </a:p>
            <a:p>
              <a:pPr marL="228600" lvl="1" indent="-228600" eaLnBrk="0" hangingPunct="0">
                <a:lnSpc>
                  <a:spcPct val="80000"/>
                </a:lnSpc>
                <a:spcBef>
                  <a:spcPts val="1200"/>
                </a:spcBef>
                <a:buClr>
                  <a:schemeClr val="accent1"/>
                </a:buClr>
                <a:buSzPct val="100000"/>
                <a:buFont typeface="Wingdings" pitchFamily="2" charset="2"/>
                <a:buChar char="§"/>
                <a:defRPr/>
              </a:pPr>
              <a:r>
                <a:rPr lang="en-US" sz="1600" dirty="0" smtClean="0">
                  <a:solidFill>
                    <a:schemeClr val="tx1"/>
                  </a:solidFill>
                  <a:latin typeface="Segoe UI" pitchFamily="34" charset="0"/>
                  <a:ea typeface="+mj-ea"/>
                  <a:cs typeface="Segoe UI" pitchFamily="34" charset="0"/>
                </a:rPr>
                <a:t>Develop our interpersonal skills, and ability to manage finances/companies.</a:t>
              </a:r>
              <a:endParaRPr lang="en-US" sz="1600" dirty="0">
                <a:solidFill>
                  <a:schemeClr val="tx1"/>
                </a:solidFill>
                <a:latin typeface="Segoe UI" pitchFamily="34" charset="0"/>
                <a:ea typeface="+mj-ea"/>
                <a:cs typeface="Segoe UI" pitchFamily="34" charset="0"/>
              </a:endParaRPr>
            </a:p>
          </p:txBody>
        </p:sp>
      </p:grpSp>
      <p:pic>
        <p:nvPicPr>
          <p:cNvPr id="13"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14" name="Picture 1" descr="G:\o-m logo short.png"/>
          <p:cNvPicPr>
            <a:picLocks noChangeAspect="1" noChangeArrowheads="1"/>
          </p:cNvPicPr>
          <p:nvPr/>
        </p:nvPicPr>
        <p:blipFill>
          <a:blip r:embed="rId4"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8" name="Picture 1" descr="G:\o-m logo short.png"/>
          <p:cNvPicPr>
            <a:picLocks noChangeAspect="1" noChangeArrowheads="1"/>
          </p:cNvPicPr>
          <p:nvPr/>
        </p:nvPicPr>
        <p:blipFill>
          <a:blip r:embed="rId4" cstate="print"/>
          <a:srcRect/>
          <a:stretch>
            <a:fillRect/>
          </a:stretch>
        </p:blipFill>
        <p:spPr bwMode="auto">
          <a:xfrm>
            <a:off x="8167272" y="5867400"/>
            <a:ext cx="863635" cy="838200"/>
          </a:xfrm>
          <a:prstGeom prst="rect">
            <a:avLst/>
          </a:prstGeom>
          <a:noFill/>
        </p:spPr>
      </p:pic>
      <p:pic>
        <p:nvPicPr>
          <p:cNvPr id="74756" name="Picture 4" descr="C:\Documents and Settings\studentpm\Desktop\great work white.png"/>
          <p:cNvPicPr>
            <a:picLocks noChangeAspect="1" noChangeArrowheads="1"/>
          </p:cNvPicPr>
          <p:nvPr/>
        </p:nvPicPr>
        <p:blipFill>
          <a:blip r:embed="rId5" cstate="print"/>
          <a:srcRect/>
          <a:stretch>
            <a:fillRect/>
          </a:stretch>
        </p:blipFill>
        <p:spPr bwMode="auto">
          <a:xfrm>
            <a:off x="2590800" y="228600"/>
            <a:ext cx="4495800" cy="1157971"/>
          </a:xfrm>
          <a:prstGeom prst="rect">
            <a:avLst/>
          </a:prstGeom>
          <a:noFill/>
        </p:spPr>
      </p:pic>
      <p:pic>
        <p:nvPicPr>
          <p:cNvPr id="74754" name="Picture 2" descr="C:\Documents and Settings\studentpm\Desktop\collage.jpg"/>
          <p:cNvPicPr>
            <a:picLocks noChangeAspect="1" noChangeArrowheads="1"/>
          </p:cNvPicPr>
          <p:nvPr/>
        </p:nvPicPr>
        <p:blipFill>
          <a:blip r:embed="rId6" cstate="print"/>
          <a:srcRect/>
          <a:stretch>
            <a:fillRect/>
          </a:stretch>
        </p:blipFill>
        <p:spPr bwMode="auto">
          <a:xfrm>
            <a:off x="1143000" y="1447800"/>
            <a:ext cx="7010400" cy="4805265"/>
          </a:xfrm>
          <a:prstGeom prst="rect">
            <a:avLst/>
          </a:prstGeom>
          <a:noFill/>
        </p:spPr>
      </p:pic>
      <p:sp>
        <p:nvSpPr>
          <p:cNvPr id="5" name="Rectangle 4"/>
          <p:cNvSpPr/>
          <p:nvPr/>
        </p:nvSpPr>
        <p:spPr>
          <a:xfrm>
            <a:off x="2971800" y="2971800"/>
            <a:ext cx="3429000" cy="1524000"/>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2800" b="1" i="1" dirty="0" smtClean="0">
              <a:solidFill>
                <a:schemeClr val="bg2">
                  <a:lumMod val="50000"/>
                </a:schemeClr>
              </a:solidFill>
              <a:latin typeface="Georgia" pitchFamily="18" charset="0"/>
              <a:ea typeface="ＭＳ Ｐゴシック" pitchFamily="-112" charset="-128"/>
              <a:cs typeface="+mj-cs"/>
            </a:endParaRPr>
          </a:p>
          <a:p>
            <a:pPr algn="ctr">
              <a:defRPr/>
            </a:pPr>
            <a:endParaRPr lang="en-US" sz="2800" b="1" i="1" dirty="0" smtClean="0">
              <a:solidFill>
                <a:schemeClr val="bg2">
                  <a:lumMod val="50000"/>
                </a:schemeClr>
              </a:solidFill>
              <a:latin typeface="Georgia" pitchFamily="18" charset="0"/>
              <a:ea typeface="ＭＳ Ｐゴシック" pitchFamily="-112" charset="-128"/>
              <a:cs typeface="+mj-cs"/>
            </a:endParaRPr>
          </a:p>
          <a:p>
            <a:pPr algn="ctr">
              <a:defRPr/>
            </a:pPr>
            <a:endParaRPr lang="en-US" sz="2800" b="1" i="1" dirty="0" smtClean="0">
              <a:solidFill>
                <a:schemeClr val="bg2">
                  <a:lumMod val="50000"/>
                </a:schemeClr>
              </a:solidFill>
              <a:latin typeface="Georgia" pitchFamily="18" charset="0"/>
              <a:ea typeface="ＭＳ Ｐゴシック" pitchFamily="-112" charset="-128"/>
              <a:cs typeface="+mj-cs"/>
            </a:endParaRPr>
          </a:p>
          <a:p>
            <a:pPr algn="ctr">
              <a:defRPr/>
            </a:pPr>
            <a:endParaRPr lang="en-US" sz="2800" b="1" i="1" dirty="0" smtClean="0">
              <a:solidFill>
                <a:schemeClr val="bg2">
                  <a:lumMod val="50000"/>
                </a:schemeClr>
              </a:solidFill>
              <a:latin typeface="Georgia" pitchFamily="18" charset="0"/>
              <a:ea typeface="ＭＳ Ｐゴシック" pitchFamily="-112" charset="-128"/>
              <a:cs typeface="+mj-cs"/>
            </a:endParaRPr>
          </a:p>
        </p:txBody>
      </p:sp>
      <p:pic>
        <p:nvPicPr>
          <p:cNvPr id="74757" name="Picture 5" descr="C:\Documents and Settings\studentpm\Desktop\om white.png"/>
          <p:cNvPicPr>
            <a:picLocks noChangeAspect="1" noChangeArrowheads="1"/>
          </p:cNvPicPr>
          <p:nvPr/>
        </p:nvPicPr>
        <p:blipFill>
          <a:blip r:embed="rId7" cstate="print"/>
          <a:srcRect/>
          <a:stretch>
            <a:fillRect/>
          </a:stretch>
        </p:blipFill>
        <p:spPr bwMode="auto">
          <a:xfrm>
            <a:off x="2895600" y="3429000"/>
            <a:ext cx="3589129" cy="837836"/>
          </a:xfrm>
          <a:prstGeom prst="rect">
            <a:avLst/>
          </a:prstGeom>
          <a:noFill/>
        </p:spPr>
      </p:pic>
      <p:sp>
        <p:nvSpPr>
          <p:cNvPr id="9" name="TextBox 8"/>
          <p:cNvSpPr txBox="1"/>
          <p:nvPr/>
        </p:nvSpPr>
        <p:spPr>
          <a:xfrm>
            <a:off x="3048000" y="3048000"/>
            <a:ext cx="3276600" cy="369332"/>
          </a:xfrm>
          <a:prstGeom prst="rect">
            <a:avLst/>
          </a:prstGeom>
          <a:noFill/>
        </p:spPr>
        <p:txBody>
          <a:bodyPr wrap="square" rtlCol="0">
            <a:spAutoFit/>
          </a:bodyPr>
          <a:lstStyle/>
          <a:p>
            <a:pPr algn="ctr"/>
            <a:r>
              <a:rPr lang="en-US" dirty="0" smtClean="0">
                <a:solidFill>
                  <a:schemeClr val="bg1"/>
                </a:solidFill>
                <a:latin typeface="Segoe UI" pitchFamily="34" charset="0"/>
                <a:cs typeface="Segoe UI" pitchFamily="34" charset="0"/>
              </a:rPr>
              <a:t>Thank you for your time</a:t>
            </a:r>
            <a:endParaRPr lang="en-US" dirty="0">
              <a:solidFill>
                <a:schemeClr val="bg1"/>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dirty="0" smtClean="0">
                <a:ln>
                  <a:noFill/>
                </a:ln>
                <a:latin typeface="Segoe UI" pitchFamily="34" charset="0"/>
                <a:ea typeface="Segoe UI" pitchFamily="34" charset="0"/>
                <a:cs typeface="Segoe UI" pitchFamily="34" charset="0"/>
              </a:rPr>
              <a:t>Mission Statement</a:t>
            </a:r>
          </a:p>
        </p:txBody>
      </p:sp>
      <p:pic>
        <p:nvPicPr>
          <p:cNvPr id="5"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sp>
        <p:nvSpPr>
          <p:cNvPr id="7" name="TextBox 6"/>
          <p:cNvSpPr txBox="1"/>
          <p:nvPr/>
        </p:nvSpPr>
        <p:spPr>
          <a:xfrm>
            <a:off x="533400" y="2057400"/>
            <a:ext cx="8001000" cy="1563505"/>
          </a:xfrm>
          <a:prstGeom prst="rect">
            <a:avLst/>
          </a:prstGeom>
          <a:noFill/>
        </p:spPr>
        <p:txBody>
          <a:bodyPr wrap="square" rtlCol="0">
            <a:spAutoFit/>
          </a:bodyPr>
          <a:lstStyle/>
          <a:p>
            <a:pPr marL="547688" indent="-411163" eaLnBrk="0" hangingPunct="0">
              <a:spcBef>
                <a:spcPct val="20000"/>
              </a:spcBef>
              <a:buClr>
                <a:srgbClr val="984807"/>
              </a:buClr>
              <a:buSzPct val="80000"/>
            </a:pPr>
            <a:r>
              <a:rPr lang="en-US" sz="2000" b="1" dirty="0" smtClean="0">
                <a:latin typeface="Segoe UI" pitchFamily="34" charset="0"/>
                <a:ea typeface="Segoe UI" pitchFamily="34" charset="0"/>
                <a:cs typeface="Segoe UI" pitchFamily="34" charset="0"/>
              </a:rPr>
              <a:t>Mission Statement:</a:t>
            </a:r>
            <a:endParaRPr lang="en-US" sz="2000" b="1" i="1" dirty="0" smtClean="0">
              <a:latin typeface="Segoe UI" pitchFamily="34" charset="0"/>
              <a:ea typeface="Segoe UI" pitchFamily="34" charset="0"/>
              <a:cs typeface="Segoe UI" pitchFamily="34" charset="0"/>
            </a:endParaRPr>
          </a:p>
          <a:p>
            <a:pPr marL="411163" indent="-239713" eaLnBrk="0" hangingPunct="0">
              <a:spcBef>
                <a:spcPct val="20000"/>
              </a:spcBef>
              <a:buClr>
                <a:schemeClr val="accent1"/>
              </a:buClr>
              <a:buSzPct val="100000"/>
              <a:buFont typeface="Wingdings" pitchFamily="2" charset="2"/>
              <a:buChar char="§"/>
            </a:pPr>
            <a:r>
              <a:rPr lang="en-US" dirty="0" smtClean="0">
                <a:latin typeface="Segoe UI" pitchFamily="34" charset="0"/>
                <a:cs typeface="Segoe UI" pitchFamily="34" charset="0"/>
              </a:rPr>
              <a:t>Seeing as </a:t>
            </a:r>
            <a:r>
              <a:rPr lang="en-US" dirty="0" err="1" smtClean="0">
                <a:latin typeface="Segoe UI" pitchFamily="34" charset="0"/>
                <a:cs typeface="Segoe UI" pitchFamily="34" charset="0"/>
              </a:rPr>
              <a:t>opus|magnum</a:t>
            </a:r>
            <a:r>
              <a:rPr lang="en-US" dirty="0" smtClean="0">
                <a:latin typeface="Segoe UI" pitchFamily="34" charset="0"/>
                <a:cs typeface="Segoe UI" pitchFamily="34" charset="0"/>
              </a:rPr>
              <a:t> revels in the art of digital photography and editing, our company’s mission is to deliver professional outcomes at the most affordable cost to our customers.</a:t>
            </a:r>
          </a:p>
          <a:p>
            <a:endParaRPr lang="en-US" dirty="0">
              <a:latin typeface="Segoe UI" pitchFamily="34" charset="0"/>
              <a:ea typeface="Segoe UI" pitchFamily="34" charset="0"/>
              <a:cs typeface="Segoe UI" pitchFamily="34" charset="0"/>
            </a:endParaRPr>
          </a:p>
        </p:txBody>
      </p:sp>
      <p:sp>
        <p:nvSpPr>
          <p:cNvPr id="9" name="TextBox 8"/>
          <p:cNvSpPr txBox="1"/>
          <p:nvPr/>
        </p:nvSpPr>
        <p:spPr>
          <a:xfrm>
            <a:off x="685800" y="3733800"/>
            <a:ext cx="7543800" cy="1508105"/>
          </a:xfrm>
          <a:prstGeom prst="rect">
            <a:avLst/>
          </a:prstGeom>
          <a:noFill/>
        </p:spPr>
        <p:txBody>
          <a:bodyPr wrap="square" rtlCol="0">
            <a:spAutoFit/>
          </a:bodyPr>
          <a:lstStyle/>
          <a:p>
            <a:r>
              <a:rPr lang="en-US" sz="2000" b="1" dirty="0" smtClean="0">
                <a:latin typeface="Segoe UI" pitchFamily="34" charset="0"/>
                <a:ea typeface="Segoe UI" pitchFamily="34" charset="0"/>
                <a:cs typeface="Segoe UI" pitchFamily="34" charset="0"/>
              </a:rPr>
              <a:t>Opportunities:</a:t>
            </a:r>
          </a:p>
          <a:p>
            <a:pPr marL="285750" lvl="1" indent="-225425">
              <a:buClr>
                <a:schemeClr val="accent1"/>
              </a:buClr>
              <a:buFont typeface="Wingdings" pitchFamily="2" charset="2"/>
              <a:buChar char="§"/>
            </a:pPr>
            <a:r>
              <a:rPr lang="en-US" dirty="0" smtClean="0">
                <a:latin typeface="Segoe UI" pitchFamily="34" charset="0"/>
                <a:ea typeface="Segoe UI" pitchFamily="34" charset="0"/>
                <a:cs typeface="Segoe UI" pitchFamily="34" charset="0"/>
              </a:rPr>
              <a:t>In an age where digital reconstruction and intellect is thrown behind every design, </a:t>
            </a:r>
            <a:r>
              <a:rPr lang="en-US" dirty="0" err="1" smtClean="0">
                <a:latin typeface="Segoe UI" pitchFamily="34" charset="0"/>
                <a:ea typeface="Segoe UI" pitchFamily="34" charset="0"/>
                <a:cs typeface="Segoe UI" pitchFamily="34" charset="0"/>
              </a:rPr>
              <a:t>opus|magnum</a:t>
            </a:r>
            <a:r>
              <a:rPr lang="en-US" dirty="0" smtClean="0">
                <a:latin typeface="Segoe UI" pitchFamily="34" charset="0"/>
                <a:ea typeface="Segoe UI" pitchFamily="34" charset="0"/>
                <a:cs typeface="Segoe UI" pitchFamily="34" charset="0"/>
              </a:rPr>
              <a:t> is taking advantage of the competitive market by offering a more refined product to its customers at a more affordable cost.</a:t>
            </a:r>
            <a:endParaRPr lang="en-US" dirty="0">
              <a:latin typeface="Segoe UI" pitchFamily="34" charset="0"/>
              <a:ea typeface="Segoe UI" pitchFamily="34" charset="0"/>
              <a:cs typeface="Segoe UI" pitchFamily="34" charset="0"/>
            </a:endParaRPr>
          </a:p>
        </p:txBody>
      </p:sp>
      <p:pic>
        <p:nvPicPr>
          <p:cNvPr id="10" name="Picture 1" descr="G:\o-m logo short.png"/>
          <p:cNvPicPr>
            <a:picLocks noChangeAspect="1" noChangeArrowheads="1"/>
          </p:cNvPicPr>
          <p:nvPr/>
        </p:nvPicPr>
        <p:blipFill>
          <a:blip r:embed="rId4"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defRPr/>
            </a:pPr>
            <a:r>
              <a:rPr dirty="0">
                <a:latin typeface="Segoe UI" pitchFamily="34" charset="0"/>
                <a:ea typeface="Segoe UI" pitchFamily="34" charset="0"/>
                <a:cs typeface="Segoe UI" pitchFamily="34" charset="0"/>
              </a:rPr>
              <a:t>Business Profile</a:t>
            </a:r>
          </a:p>
        </p:txBody>
      </p:sp>
      <p:sp>
        <p:nvSpPr>
          <p:cNvPr id="13315" name="Content Placeholder 2"/>
          <p:cNvSpPr>
            <a:spLocks noGrp="1"/>
          </p:cNvSpPr>
          <p:nvPr>
            <p:ph idx="1"/>
          </p:nvPr>
        </p:nvSpPr>
        <p:spPr>
          <a:xfrm>
            <a:off x="381000" y="1752600"/>
            <a:ext cx="6248400" cy="4648200"/>
          </a:xfrm>
        </p:spPr>
        <p:txBody>
          <a:bodyPr/>
          <a:lstStyle/>
          <a:p>
            <a:pPr marL="547688" indent="-411163" eaLnBrk="0" fontAlgn="base" hangingPunct="0">
              <a:spcBef>
                <a:spcPts val="1800"/>
              </a:spcBef>
              <a:spcAft>
                <a:spcPct val="0"/>
              </a:spcAft>
              <a:buClr>
                <a:srgbClr val="984807"/>
              </a:buClr>
              <a:buSzPct val="80000"/>
              <a:buNone/>
            </a:pPr>
            <a:r>
              <a:rPr sz="2000" b="1" dirty="0">
                <a:latin typeface="Segoe UI" pitchFamily="34" charset="0"/>
                <a:ea typeface="Segoe UI" pitchFamily="34" charset="0"/>
                <a:cs typeface="Segoe UI" pitchFamily="34" charset="0"/>
              </a:rPr>
              <a:t>Type of Business</a:t>
            </a:r>
            <a:endParaRPr sz="2000" b="1" i="1" dirty="0">
              <a:latin typeface="Segoe UI" pitchFamily="34" charset="0"/>
              <a:ea typeface="Segoe UI" pitchFamily="34" charset="0"/>
              <a:cs typeface="Segoe UI" pitchFamily="34" charset="0"/>
            </a:endParaRPr>
          </a:p>
          <a:p>
            <a:pPr lvl="1">
              <a:buSzPct val="100000"/>
              <a:buFont typeface="Wingdings" pitchFamily="2" charset="2"/>
              <a:buChar char="§"/>
            </a:pPr>
            <a:r>
              <a:rPr lang="en-US" sz="1800" dirty="0" smtClean="0">
                <a:latin typeface="Segoe UI" pitchFamily="34" charset="0"/>
                <a:ea typeface="Segoe UI" pitchFamily="34" charset="0"/>
                <a:cs typeface="Segoe UI" pitchFamily="34" charset="0"/>
              </a:rPr>
              <a:t>opus|magnum is a service business.</a:t>
            </a:r>
          </a:p>
          <a:p>
            <a:pPr lvl="1">
              <a:buSzPct val="100000"/>
              <a:buFont typeface="Wingdings" pitchFamily="2" charset="2"/>
              <a:buChar char="§"/>
            </a:pPr>
            <a:r>
              <a:rPr lang="en-US" sz="1800" dirty="0" smtClean="0">
                <a:latin typeface="Segoe UI" pitchFamily="34" charset="0"/>
                <a:ea typeface="Segoe UI" pitchFamily="34" charset="0"/>
                <a:cs typeface="Segoe UI" pitchFamily="34" charset="0"/>
              </a:rPr>
              <a:t>The service that this company provides is the production and sale of professional-grade photographs and prints i.e., “great work.”</a:t>
            </a:r>
          </a:p>
          <a:p>
            <a:pPr marL="547688" indent="-411163" eaLnBrk="0" fontAlgn="base" hangingPunct="0">
              <a:spcBef>
                <a:spcPts val="1800"/>
              </a:spcBef>
              <a:spcAft>
                <a:spcPct val="0"/>
              </a:spcAft>
              <a:buClr>
                <a:srgbClr val="984807"/>
              </a:buClr>
              <a:buSzPct val="80000"/>
              <a:buNone/>
            </a:pPr>
            <a:r>
              <a:rPr sz="2000" b="1" dirty="0">
                <a:latin typeface="Segoe UI" pitchFamily="34" charset="0"/>
                <a:ea typeface="Segoe UI" pitchFamily="34" charset="0"/>
                <a:cs typeface="Segoe UI" pitchFamily="34" charset="0"/>
              </a:rPr>
              <a:t>Legal Structure</a:t>
            </a:r>
            <a:endParaRPr sz="2000" b="1" i="1" dirty="0">
              <a:latin typeface="Segoe UI" pitchFamily="34" charset="0"/>
              <a:ea typeface="Segoe UI" pitchFamily="34" charset="0"/>
              <a:cs typeface="Segoe UI" pitchFamily="34" charset="0"/>
            </a:endParaRPr>
          </a:p>
          <a:p>
            <a:pPr lvl="1">
              <a:buSzPct val="100000"/>
              <a:buFont typeface="Wingdings" pitchFamily="2" charset="2"/>
              <a:buChar char="§"/>
            </a:pPr>
            <a:r>
              <a:rPr lang="en-US" sz="1800" dirty="0" smtClean="0">
                <a:latin typeface="Segoe UI" pitchFamily="34" charset="0"/>
                <a:ea typeface="Segoe UI" pitchFamily="34" charset="0"/>
                <a:cs typeface="Segoe UI" pitchFamily="34" charset="0"/>
              </a:rPr>
              <a:t>We are a partnership.</a:t>
            </a:r>
          </a:p>
          <a:p>
            <a:pPr lvl="1">
              <a:buSzPct val="100000"/>
              <a:buFont typeface="Wingdings" pitchFamily="2" charset="2"/>
              <a:buChar char="§"/>
            </a:pPr>
            <a:r>
              <a:rPr lang="en-US" sz="1800" dirty="0" smtClean="0">
                <a:latin typeface="Segoe UI" pitchFamily="34" charset="0"/>
                <a:ea typeface="Segoe UI" pitchFamily="34" charset="0"/>
                <a:cs typeface="Segoe UI" pitchFamily="34" charset="0"/>
              </a:rPr>
              <a:t>This legal structure was chosen because it is the most affordable, we have no personal assets to protect at the time, and it allows us to pool our knowledge to yield forth the best work possible for our customers</a:t>
            </a:r>
          </a:p>
        </p:txBody>
      </p:sp>
      <p:pic>
        <p:nvPicPr>
          <p:cNvPr id="8"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50177" name="Picture 1" descr="I:\Photography\Deutschland.jpg"/>
          <p:cNvPicPr>
            <a:picLocks noChangeAspect="1" noChangeArrowheads="1"/>
          </p:cNvPicPr>
          <p:nvPr/>
        </p:nvPicPr>
        <p:blipFill>
          <a:blip r:embed="rId4" cstate="print"/>
          <a:srcRect/>
          <a:stretch>
            <a:fillRect/>
          </a:stretch>
        </p:blipFill>
        <p:spPr bwMode="auto">
          <a:xfrm>
            <a:off x="6781800" y="1524000"/>
            <a:ext cx="2080395" cy="1371600"/>
          </a:xfrm>
          <a:prstGeom prst="rect">
            <a:avLst/>
          </a:prstGeom>
          <a:ln>
            <a:noFill/>
          </a:ln>
          <a:effectLst>
            <a:outerShdw blurRad="190500" algn="tl" rotWithShape="0">
              <a:srgbClr val="000000">
                <a:alpha val="70000"/>
              </a:srgbClr>
            </a:outerShdw>
          </a:effectLst>
        </p:spPr>
      </p:pic>
      <p:pic>
        <p:nvPicPr>
          <p:cNvPr id="9" name="Picture 1" descr="G:\o-m logo short.png"/>
          <p:cNvPicPr>
            <a:picLocks noChangeAspect="1" noChangeArrowheads="1"/>
          </p:cNvPicPr>
          <p:nvPr/>
        </p:nvPicPr>
        <p:blipFill>
          <a:blip r:embed="rId5"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228600"/>
            <a:ext cx="8534400" cy="1189038"/>
          </a:xfrm>
        </p:spPr>
        <p:txBody>
          <a:bodyPr/>
          <a:lstStyle/>
          <a:p>
            <a:r>
              <a:rPr sz="4000" dirty="0" smtClean="0">
                <a:ln>
                  <a:noFill/>
                </a:ln>
                <a:latin typeface="Segoe UI" pitchFamily="34" charset="0"/>
                <a:ea typeface="ＭＳ Ｐゴシック" pitchFamily="34" charset="-128"/>
                <a:cs typeface="Segoe UI" pitchFamily="34" charset="0"/>
              </a:rPr>
              <a:t>Qualifications</a:t>
            </a:r>
            <a:endParaRPr sz="4000" i="1" dirty="0">
              <a:ln>
                <a:noFill/>
              </a:ln>
              <a:solidFill>
                <a:srgbClr val="008000"/>
              </a:solidFill>
              <a:latin typeface="Segoe UI" pitchFamily="34" charset="0"/>
              <a:ea typeface="ＭＳ Ｐゴシック" pitchFamily="34" charset="-128"/>
              <a:cs typeface="Segoe UI" pitchFamily="34" charset="0"/>
            </a:endParaRPr>
          </a:p>
        </p:txBody>
      </p:sp>
      <p:sp>
        <p:nvSpPr>
          <p:cNvPr id="3" name="Content Placeholder 2"/>
          <p:cNvSpPr>
            <a:spLocks noGrp="1"/>
          </p:cNvSpPr>
          <p:nvPr>
            <p:ph idx="1"/>
          </p:nvPr>
        </p:nvSpPr>
        <p:spPr>
          <a:xfrm>
            <a:off x="228600" y="2286000"/>
            <a:ext cx="8458200" cy="3641725"/>
          </a:xfrm>
        </p:spPr>
        <p:txBody>
          <a:bodyPr>
            <a:normAutofit/>
          </a:bodyPr>
          <a:lstStyle/>
          <a:p>
            <a:pPr lvl="1">
              <a:buClr>
                <a:srgbClr val="C00000"/>
              </a:buClr>
              <a:buNone/>
              <a:defRPr/>
            </a:pPr>
            <a:endParaRPr lang="en-US" sz="2000" dirty="0" smtClean="0">
              <a:solidFill>
                <a:srgbClr val="10253F"/>
              </a:solidFill>
              <a:latin typeface="Segoe UI" pitchFamily="34" charset="0"/>
              <a:cs typeface="Segoe UI" pitchFamily="34" charset="0"/>
            </a:endParaRPr>
          </a:p>
          <a:p>
            <a:pPr marL="928688" lvl="1" indent="-342900">
              <a:buSzPct val="100000"/>
              <a:buFont typeface="Wingdings" pitchFamily="2" charset="2"/>
              <a:buChar char="§"/>
              <a:defRPr/>
            </a:pPr>
            <a:r>
              <a:rPr lang="en-US" sz="1800" dirty="0" smtClean="0">
                <a:latin typeface="Segoe UI" pitchFamily="34" charset="0"/>
                <a:cs typeface="Segoe UI" pitchFamily="34" charset="0"/>
              </a:rPr>
              <a:t>Have over 6 years experience in the fields of photography, digital editing, and contemporary graphic design. </a:t>
            </a:r>
          </a:p>
          <a:p>
            <a:pPr marL="928688" lvl="1" indent="-342900">
              <a:buSzPct val="100000"/>
              <a:buFont typeface="Wingdings" pitchFamily="2" charset="2"/>
              <a:buChar char="§"/>
              <a:defRPr/>
            </a:pPr>
            <a:r>
              <a:rPr lang="en-US" sz="1800" dirty="0" smtClean="0">
                <a:latin typeface="Segoe UI" pitchFamily="34" charset="0"/>
                <a:cs typeface="Segoe UI" pitchFamily="34" charset="0"/>
              </a:rPr>
              <a:t>Can speak up to 4 languages between the two of us, including Spanish and Italian.</a:t>
            </a:r>
          </a:p>
          <a:p>
            <a:pPr marL="928688" lvl="1" indent="-342900">
              <a:buSzPct val="100000"/>
              <a:buFont typeface="Wingdings" pitchFamily="2" charset="2"/>
              <a:buChar char="§"/>
              <a:defRPr/>
            </a:pPr>
            <a:r>
              <a:rPr lang="en-US" sz="1800" dirty="0" smtClean="0">
                <a:latin typeface="Segoe UI" pitchFamily="34" charset="0"/>
                <a:cs typeface="Segoe UI" pitchFamily="34" charset="0"/>
              </a:rPr>
              <a:t>Attend a technology school that will further our understanding  of the more modern means of our specialties.</a:t>
            </a:r>
          </a:p>
          <a:p>
            <a:pPr marL="928688" lvl="1" indent="-342900">
              <a:buSzPct val="100000"/>
              <a:buFont typeface="Wingdings" pitchFamily="2" charset="2"/>
              <a:buChar char="§"/>
              <a:defRPr/>
            </a:pPr>
            <a:r>
              <a:rPr lang="en-US" sz="1800" dirty="0" smtClean="0">
                <a:latin typeface="Segoe UI" pitchFamily="34" charset="0"/>
                <a:cs typeface="Segoe UI" pitchFamily="34" charset="0"/>
              </a:rPr>
              <a:t>In the process of completing a course on Entrepreneurship.</a:t>
            </a:r>
          </a:p>
          <a:p>
            <a:pPr marL="928688" lvl="1" indent="-342900">
              <a:buSzPct val="100000"/>
              <a:buFont typeface="Wingdings" pitchFamily="2" charset="2"/>
              <a:buChar char="§"/>
              <a:defRPr/>
            </a:pPr>
            <a:r>
              <a:rPr lang="en-US" sz="1800" dirty="0" smtClean="0">
                <a:latin typeface="Segoe UI" pitchFamily="34" charset="0"/>
                <a:cs typeface="Segoe UI" pitchFamily="34" charset="0"/>
              </a:rPr>
              <a:t>Planning on studying  photography and business in order to obtain college degrees in those fields.</a:t>
            </a:r>
          </a:p>
          <a:p>
            <a:pPr marL="594360" indent="-457200">
              <a:buClr>
                <a:srgbClr val="993300"/>
              </a:buClr>
              <a:buNone/>
              <a:defRPr/>
            </a:pPr>
            <a:endParaRPr lang="en-US" sz="2000" dirty="0" smtClean="0">
              <a:solidFill>
                <a:srgbClr val="10253F"/>
              </a:solidFill>
              <a:latin typeface="Segoe UI" pitchFamily="34" charset="0"/>
              <a:cs typeface="Segoe UI" pitchFamily="34" charset="0"/>
            </a:endParaRPr>
          </a:p>
        </p:txBody>
      </p:sp>
      <p:pic>
        <p:nvPicPr>
          <p:cNvPr id="8"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sp>
        <p:nvSpPr>
          <p:cNvPr id="10" name="TextBox 9"/>
          <p:cNvSpPr txBox="1"/>
          <p:nvPr/>
        </p:nvSpPr>
        <p:spPr>
          <a:xfrm>
            <a:off x="609600" y="1676400"/>
            <a:ext cx="7848600" cy="984885"/>
          </a:xfrm>
          <a:prstGeom prst="rect">
            <a:avLst/>
          </a:prstGeom>
          <a:noFill/>
        </p:spPr>
        <p:txBody>
          <a:bodyPr wrap="square" rtlCol="0">
            <a:spAutoFit/>
          </a:bodyPr>
          <a:lstStyle/>
          <a:p>
            <a:pPr marL="0" lvl="1"/>
            <a:r>
              <a:rPr lang="en-US" sz="2000" b="1" dirty="0" smtClean="0">
                <a:latin typeface="Segoe UI" pitchFamily="34" charset="0"/>
                <a:cs typeface="Segoe UI" pitchFamily="34" charset="0"/>
              </a:rPr>
              <a:t>We are qualified to run and sustain this business because the both of us:</a:t>
            </a:r>
          </a:p>
          <a:p>
            <a:endParaRPr lang="en-US" dirty="0">
              <a:latin typeface="Segoe UI" pitchFamily="34" charset="0"/>
              <a:cs typeface="Segoe UI" pitchFamily="34" charset="0"/>
            </a:endParaRPr>
          </a:p>
        </p:txBody>
      </p:sp>
      <p:pic>
        <p:nvPicPr>
          <p:cNvPr id="9" name="Picture 1" descr="G:\o-m logo short.png"/>
          <p:cNvPicPr>
            <a:picLocks noChangeAspect="1" noChangeArrowheads="1"/>
          </p:cNvPicPr>
          <p:nvPr/>
        </p:nvPicPr>
        <p:blipFill>
          <a:blip r:embed="rId4"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96000" y="2514600"/>
            <a:ext cx="2514600" cy="2895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Segoe UI" pitchFamily="34" charset="0"/>
              <a:cs typeface="Segoe UI" pitchFamily="34" charset="0"/>
            </a:endParaRPr>
          </a:p>
        </p:txBody>
      </p:sp>
      <p:sp>
        <p:nvSpPr>
          <p:cNvPr id="15363" name="Rectangle 3"/>
          <p:cNvSpPr>
            <a:spLocks noChangeArrowheads="1"/>
          </p:cNvSpPr>
          <p:nvPr/>
        </p:nvSpPr>
        <p:spPr bwMode="auto">
          <a:xfrm>
            <a:off x="1676400" y="228600"/>
            <a:ext cx="5876925" cy="914400"/>
          </a:xfrm>
          <a:prstGeom prst="rect">
            <a:avLst/>
          </a:prstGeom>
          <a:noFill/>
          <a:ln w="9525">
            <a:noFill/>
            <a:miter lim="800000"/>
            <a:headEnd/>
            <a:tailEnd/>
          </a:ln>
        </p:spPr>
        <p:txBody>
          <a:bodyPr anchor="ctr"/>
          <a:lstStyle/>
          <a:p>
            <a:pPr algn="ctr" eaLnBrk="0" hangingPunct="0"/>
            <a:r>
              <a:rPr lang="en-US" sz="4400" dirty="0">
                <a:solidFill>
                  <a:schemeClr val="bg1"/>
                </a:solidFill>
                <a:latin typeface="Segoe UI" pitchFamily="34" charset="0"/>
                <a:ea typeface="ＭＳ Ｐゴシック" pitchFamily="34" charset="-128"/>
                <a:cs typeface="Segoe UI" pitchFamily="34" charset="0"/>
              </a:rPr>
              <a:t>Market </a:t>
            </a:r>
            <a:r>
              <a:rPr lang="en-US" sz="4400" dirty="0" smtClean="0">
                <a:solidFill>
                  <a:schemeClr val="bg1"/>
                </a:solidFill>
                <a:latin typeface="Segoe UI" pitchFamily="34" charset="0"/>
                <a:ea typeface="ＭＳ Ｐゴシック" pitchFamily="34" charset="-128"/>
                <a:cs typeface="Segoe UI" pitchFamily="34" charset="0"/>
              </a:rPr>
              <a:t>Analysis</a:t>
            </a:r>
            <a:endParaRPr lang="fr-FR" sz="4400" i="1" dirty="0">
              <a:solidFill>
                <a:schemeClr val="bg1"/>
              </a:solidFill>
              <a:latin typeface="Segoe UI" pitchFamily="34" charset="0"/>
              <a:ea typeface="ＭＳ Ｐゴシック" pitchFamily="34" charset="-128"/>
              <a:cs typeface="Segoe UI" pitchFamily="34" charset="0"/>
            </a:endParaRPr>
          </a:p>
        </p:txBody>
      </p:sp>
      <p:graphicFrame>
        <p:nvGraphicFramePr>
          <p:cNvPr id="88104" name="Group 40"/>
          <p:cNvGraphicFramePr>
            <a:graphicFrameLocks noGrp="1"/>
          </p:cNvGraphicFramePr>
          <p:nvPr>
            <p:ph idx="1"/>
          </p:nvPr>
        </p:nvGraphicFramePr>
        <p:xfrm>
          <a:off x="457200" y="1219200"/>
          <a:ext cx="8229600" cy="1122364"/>
        </p:xfrm>
        <a:graphic>
          <a:graphicData uri="http://schemas.openxmlformats.org/drawingml/2006/table">
            <a:tbl>
              <a:tblPr>
                <a:tableStyleId>{775DCB02-9BB8-47FD-8907-85C794F793BA}</a:tableStyleId>
              </a:tblPr>
              <a:tblGrid>
                <a:gridCol w="1676400"/>
                <a:gridCol w="6553200"/>
              </a:tblGrid>
              <a:tr h="561182">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u="none" strike="noStrike" cap="none" normalizeH="0" baseline="0" dirty="0" smtClean="0">
                          <a:ln>
                            <a:noFill/>
                          </a:ln>
                          <a:effectLst/>
                          <a:latin typeface="Segoe UI" pitchFamily="34" charset="0"/>
                          <a:cs typeface="Segoe UI" pitchFamily="34" charset="0"/>
                        </a:rPr>
                        <a:t>Industry Name</a:t>
                      </a:r>
                      <a:endParaRPr kumimoji="0" lang="en-US" sz="1400" b="1" i="0" u="none" strike="noStrike" cap="none" normalizeH="0" baseline="0" dirty="0" smtClean="0">
                        <a:ln>
                          <a:noFill/>
                        </a:ln>
                        <a:solidFill>
                          <a:schemeClr val="bg1"/>
                        </a:solidFill>
                        <a:effectLst/>
                        <a:latin typeface="Segoe UI" pitchFamily="34" charset="0"/>
                        <a:ea typeface="ＭＳ Ｐゴシック" pitchFamily="-112" charset="-128"/>
                        <a:cs typeface="Segoe UI" pitchFamily="34" charset="0"/>
                      </a:endParaRPr>
                    </a:p>
                  </a:txBody>
                  <a:tcPr marT="45748" marB="45748" horzOverflow="overflow"/>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lang="en-US" sz="1400" b="0" i="0" kern="1200" dirty="0" smtClean="0">
                          <a:solidFill>
                            <a:schemeClr val="dk1"/>
                          </a:solidFill>
                          <a:latin typeface="Segoe UI" pitchFamily="34" charset="0"/>
                          <a:ea typeface="+mn-ea"/>
                          <a:cs typeface="Segoe UI" pitchFamily="34" charset="0"/>
                        </a:rPr>
                        <a:t>Photographic</a:t>
                      </a:r>
                      <a:r>
                        <a:rPr lang="en-US" sz="1400" b="0" i="0" kern="1200" baseline="0" dirty="0" smtClean="0">
                          <a:solidFill>
                            <a:schemeClr val="dk1"/>
                          </a:solidFill>
                          <a:latin typeface="Segoe UI" pitchFamily="34" charset="0"/>
                          <a:ea typeface="+mn-ea"/>
                          <a:cs typeface="Segoe UI" pitchFamily="34" charset="0"/>
                        </a:rPr>
                        <a:t> Services</a:t>
                      </a:r>
                      <a:endParaRPr kumimoji="0" lang="en-US" sz="1400" b="1" i="0" u="none" strike="noStrike" cap="none" normalizeH="0" baseline="0" dirty="0" smtClean="0">
                        <a:ln>
                          <a:noFill/>
                        </a:ln>
                        <a:solidFill>
                          <a:schemeClr val="bg1"/>
                        </a:solidFill>
                        <a:effectLst/>
                        <a:latin typeface="Segoe UI" pitchFamily="34" charset="0"/>
                        <a:ea typeface="ＭＳ Ｐゴシック" pitchFamily="-112" charset="-128"/>
                        <a:cs typeface="Segoe UI" pitchFamily="34" charset="0"/>
                      </a:endParaRPr>
                    </a:p>
                  </a:txBody>
                  <a:tcPr marT="45748" marB="45748" horzOverflow="overflow"/>
                </a:tc>
              </a:tr>
              <a:tr h="561182">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u="none" strike="noStrike" cap="none" normalizeH="0" baseline="0" dirty="0" smtClean="0">
                          <a:ln>
                            <a:noFill/>
                          </a:ln>
                          <a:effectLst/>
                          <a:latin typeface="Segoe UI" pitchFamily="34" charset="0"/>
                          <a:cs typeface="Segoe UI" pitchFamily="34" charset="0"/>
                        </a:rPr>
                        <a:t>Industry Size</a:t>
                      </a:r>
                      <a:endParaRPr kumimoji="0" lang="en-US" sz="1400" b="1" i="0" u="none" strike="noStrike" cap="none" normalizeH="0" baseline="0" dirty="0" smtClean="0">
                        <a:ln>
                          <a:noFill/>
                        </a:ln>
                        <a:solidFill>
                          <a:schemeClr val="bg1"/>
                        </a:solidFill>
                        <a:effectLst/>
                        <a:latin typeface="Segoe UI" pitchFamily="34" charset="0"/>
                        <a:ea typeface="ＭＳ Ｐゴシック" pitchFamily="-112" charset="-128"/>
                        <a:cs typeface="Segoe UI" pitchFamily="34" charset="0"/>
                      </a:endParaRPr>
                    </a:p>
                  </a:txBody>
                  <a:tcPr marT="45748" marB="45748" horzOverflow="overflow"/>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u="none" strike="noStrike" cap="none" normalizeH="0" baseline="0" dirty="0" smtClean="0">
                          <a:ln>
                            <a:noFill/>
                          </a:ln>
                          <a:effectLst/>
                          <a:latin typeface="Segoe UI" pitchFamily="34" charset="0"/>
                          <a:cs typeface="Segoe UI" pitchFamily="34" charset="0"/>
                        </a:rPr>
                        <a:t>$</a:t>
                      </a:r>
                      <a:r>
                        <a:rPr lang="en-US" sz="1400" b="0" i="0" kern="1200" dirty="0" smtClean="0">
                          <a:solidFill>
                            <a:schemeClr val="dk1"/>
                          </a:solidFill>
                          <a:latin typeface="Segoe UI" pitchFamily="34" charset="0"/>
                          <a:ea typeface="+mn-ea"/>
                          <a:cs typeface="Segoe UI" pitchFamily="34" charset="0"/>
                        </a:rPr>
                        <a:t>5,054,976,000</a:t>
                      </a:r>
                      <a:endParaRPr kumimoji="0" lang="en-US" sz="1400" u="none" strike="noStrike" cap="none" normalizeH="0" baseline="0" dirty="0" smtClean="0">
                        <a:ln>
                          <a:noFill/>
                        </a:ln>
                        <a:effectLst/>
                        <a:latin typeface="Segoe UI" pitchFamily="34" charset="0"/>
                        <a:cs typeface="Segoe UI" pitchFamily="34" charset="0"/>
                      </a:endParaRPr>
                    </a:p>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endParaRPr kumimoji="0" lang="en-US" sz="1400" b="0" i="0" u="none" strike="noStrike" cap="none" normalizeH="0" baseline="0" dirty="0" smtClean="0">
                        <a:ln>
                          <a:noFill/>
                        </a:ln>
                        <a:solidFill>
                          <a:schemeClr val="bg1"/>
                        </a:solidFill>
                        <a:effectLst/>
                        <a:latin typeface="Segoe UI" pitchFamily="34" charset="0"/>
                        <a:ea typeface="ＭＳ Ｐゴシック" pitchFamily="-112" charset="-128"/>
                        <a:cs typeface="Segoe UI" pitchFamily="34" charset="0"/>
                      </a:endParaRPr>
                    </a:p>
                  </a:txBody>
                  <a:tcPr marT="45748" marB="45748" horzOverflow="overflow"/>
                </a:tc>
              </a:tr>
            </a:tbl>
          </a:graphicData>
        </a:graphic>
      </p:graphicFrame>
      <p:sp>
        <p:nvSpPr>
          <p:cNvPr id="15375" name="AutoShape 31"/>
          <p:cNvSpPr>
            <a:spLocks noChangeArrowheads="1"/>
          </p:cNvSpPr>
          <p:nvPr/>
        </p:nvSpPr>
        <p:spPr bwMode="auto">
          <a:xfrm>
            <a:off x="6321425" y="2949575"/>
            <a:ext cx="1992313" cy="381000"/>
          </a:xfrm>
          <a:prstGeom prst="flowChart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000" dirty="0" smtClean="0">
                <a:latin typeface="Segoe UI" pitchFamily="34" charset="0"/>
                <a:cs typeface="Segoe UI" pitchFamily="34" charset="0"/>
              </a:rPr>
              <a:t>894,014</a:t>
            </a:r>
            <a:endParaRPr lang="en-US" sz="1400" b="1" dirty="0">
              <a:solidFill>
                <a:schemeClr val="bg2">
                  <a:lumMod val="50000"/>
                </a:schemeClr>
              </a:solidFill>
              <a:latin typeface="Segoe UI" pitchFamily="34" charset="0"/>
              <a:cs typeface="Segoe UI" pitchFamily="34" charset="0"/>
            </a:endParaRPr>
          </a:p>
        </p:txBody>
      </p:sp>
      <p:sp>
        <p:nvSpPr>
          <p:cNvPr id="15376" name="AutoShape 32"/>
          <p:cNvSpPr>
            <a:spLocks noChangeArrowheads="1"/>
          </p:cNvSpPr>
          <p:nvPr/>
        </p:nvSpPr>
        <p:spPr bwMode="auto">
          <a:xfrm>
            <a:off x="6324600" y="4724400"/>
            <a:ext cx="1981200" cy="430212"/>
          </a:xfrm>
          <a:prstGeom prst="flowChart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000" dirty="0" smtClean="0">
                <a:solidFill>
                  <a:schemeClr val="tx1"/>
                </a:solidFill>
                <a:latin typeface="Segoe UI" pitchFamily="34" charset="0"/>
                <a:cs typeface="Segoe UI" pitchFamily="34" charset="0"/>
              </a:rPr>
              <a:t>357,220</a:t>
            </a:r>
            <a:endParaRPr lang="en-US" sz="2000" dirty="0">
              <a:solidFill>
                <a:schemeClr val="tx1"/>
              </a:solidFill>
              <a:latin typeface="Segoe UI" pitchFamily="34" charset="0"/>
              <a:cs typeface="Segoe UI" pitchFamily="34" charset="0"/>
            </a:endParaRPr>
          </a:p>
        </p:txBody>
      </p:sp>
      <p:sp>
        <p:nvSpPr>
          <p:cNvPr id="15377" name="AutoShape 33"/>
          <p:cNvSpPr>
            <a:spLocks noChangeArrowheads="1"/>
          </p:cNvSpPr>
          <p:nvPr/>
        </p:nvSpPr>
        <p:spPr bwMode="auto">
          <a:xfrm>
            <a:off x="6324600" y="3810000"/>
            <a:ext cx="1981200" cy="342900"/>
          </a:xfrm>
          <a:prstGeom prst="flowChart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000" dirty="0" smtClean="0">
                <a:latin typeface="Segoe UI" pitchFamily="34" charset="0"/>
                <a:cs typeface="Segoe UI" pitchFamily="34" charset="0"/>
              </a:rPr>
              <a:t>396,912</a:t>
            </a:r>
            <a:endParaRPr lang="en-US" sz="2000" dirty="0">
              <a:latin typeface="Segoe UI" pitchFamily="34" charset="0"/>
              <a:cs typeface="Segoe UI" pitchFamily="34" charset="0"/>
            </a:endParaRPr>
          </a:p>
        </p:txBody>
      </p:sp>
      <p:graphicFrame>
        <p:nvGraphicFramePr>
          <p:cNvPr id="30" name="Table 29"/>
          <p:cNvGraphicFramePr>
            <a:graphicFrameLocks noGrp="1"/>
          </p:cNvGraphicFramePr>
          <p:nvPr/>
        </p:nvGraphicFramePr>
        <p:xfrm>
          <a:off x="457200" y="2516188"/>
          <a:ext cx="5087937" cy="3758555"/>
        </p:xfrm>
        <a:graphic>
          <a:graphicData uri="http://schemas.openxmlformats.org/drawingml/2006/table">
            <a:tbl>
              <a:tblPr firstRow="1" bandRow="1">
                <a:tableStyleId>{85BE263C-DBD7-4A20-BB59-AAB30ACAA65A}</a:tableStyleId>
              </a:tblPr>
              <a:tblGrid>
                <a:gridCol w="1653579"/>
                <a:gridCol w="3434358"/>
              </a:tblGrid>
              <a:tr h="887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Total Population</a:t>
                      </a:r>
                      <a:endParaRPr lang="en-US" sz="1400" b="1" dirty="0" smtClean="0">
                        <a:solidFill>
                          <a:schemeClr val="bg1"/>
                        </a:solidFill>
                        <a:latin typeface="Segoe UI" pitchFamily="34" charset="0"/>
                        <a:ea typeface="ＭＳ Ｐゴシック" pitchFamily="-112" charset="-128"/>
                        <a:cs typeface="Segoe UI" pitchFamily="34" charset="0"/>
                      </a:endParaRPr>
                    </a:p>
                  </a:txBody>
                  <a:tcPr marL="91461" marR="91461" marT="45702" marB="45702"/>
                </a:tc>
                <a:tc>
                  <a:txBody>
                    <a:bodyPr/>
                    <a:lstStyle/>
                    <a:p>
                      <a:pPr eaLnBrk="0" hangingPunct="0">
                        <a:spcBef>
                          <a:spcPct val="20000"/>
                        </a:spcBef>
                        <a:buClr>
                          <a:srgbClr val="E46C0A"/>
                        </a:buClr>
                        <a:buSzPct val="65000"/>
                        <a:buFont typeface="Wingdings 2" pitchFamily="18" charset="2"/>
                        <a:buNone/>
                      </a:pPr>
                      <a:r>
                        <a:rPr lang="en-US" sz="1400" dirty="0" smtClean="0">
                          <a:latin typeface="Segoe UI" pitchFamily="34" charset="0"/>
                          <a:cs typeface="Segoe UI" pitchFamily="34" charset="0"/>
                        </a:rPr>
                        <a:t>Hartford County, Connecticut</a:t>
                      </a:r>
                    </a:p>
                    <a:p>
                      <a:pPr eaLnBrk="0" hangingPunct="0">
                        <a:spcBef>
                          <a:spcPct val="20000"/>
                        </a:spcBef>
                        <a:buClr>
                          <a:srgbClr val="E46C0A"/>
                        </a:buClr>
                        <a:buSzPct val="65000"/>
                        <a:buFont typeface="Wingdings 2" pitchFamily="18" charset="2"/>
                        <a:buNone/>
                      </a:pPr>
                      <a:r>
                        <a:rPr lang="en-US" sz="1400" dirty="0" smtClean="0">
                          <a:latin typeface="Segoe UI" pitchFamily="34" charset="0"/>
                          <a:cs typeface="Segoe UI" pitchFamily="34" charset="0"/>
                        </a:rPr>
                        <a:t>ZIP codes: 06112, 06002, 06095</a:t>
                      </a:r>
                      <a:r>
                        <a:rPr lang="en-US" sz="1400" baseline="0" dirty="0" smtClean="0">
                          <a:latin typeface="Segoe UI" pitchFamily="34" charset="0"/>
                          <a:cs typeface="Segoe UI" pitchFamily="34" charset="0"/>
                        </a:rPr>
                        <a:t> etc.</a:t>
                      </a:r>
                      <a:endParaRPr lang="en-US" sz="1400" dirty="0">
                        <a:latin typeface="Segoe UI" pitchFamily="34" charset="0"/>
                        <a:cs typeface="Segoe UI" pitchFamily="34" charset="0"/>
                      </a:endParaRPr>
                    </a:p>
                  </a:txBody>
                  <a:tcPr marL="91461" marR="91461" marT="45702" marB="45702"/>
                </a:tc>
              </a:tr>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Target Market</a:t>
                      </a:r>
                    </a:p>
                    <a:p>
                      <a:endParaRPr lang="en-US" sz="1400" dirty="0">
                        <a:latin typeface="Segoe UI" pitchFamily="34" charset="0"/>
                        <a:cs typeface="Segoe UI" pitchFamily="34" charset="0"/>
                      </a:endParaRPr>
                    </a:p>
                  </a:txBody>
                  <a:tcPr marL="91461" marR="91461" marT="45702" marB="45702"/>
                </a:tc>
                <a:tc>
                  <a:txBody>
                    <a:bodyPr/>
                    <a:lstStyle/>
                    <a:p>
                      <a:pPr eaLnBrk="0" hangingPunct="0">
                        <a:buClr>
                          <a:srgbClr val="E46C0A"/>
                        </a:buClr>
                        <a:buSzPct val="65000"/>
                        <a:buFont typeface="Wingdings 2" pitchFamily="18" charset="2"/>
                        <a:buNone/>
                      </a:pPr>
                      <a:r>
                        <a:rPr lang="en-US" sz="1400" dirty="0" smtClean="0">
                          <a:latin typeface="Segoe UI" pitchFamily="34" charset="0"/>
                          <a:cs typeface="Segoe UI" pitchFamily="34" charset="0"/>
                        </a:rPr>
                        <a:t>Adults, both male and female, ages 16-50,</a:t>
                      </a:r>
                      <a:r>
                        <a:rPr lang="en-US" sz="1400" baseline="0" dirty="0" smtClean="0">
                          <a:latin typeface="Segoe UI" pitchFamily="34" charset="0"/>
                          <a:cs typeface="Segoe UI" pitchFamily="34" charset="0"/>
                        </a:rPr>
                        <a:t> </a:t>
                      </a:r>
                      <a:r>
                        <a:rPr lang="en-US" sz="1400" dirty="0" smtClean="0">
                          <a:latin typeface="Segoe UI" pitchFamily="34" charset="0"/>
                          <a:cs typeface="Segoe UI" pitchFamily="34" charset="0"/>
                        </a:rPr>
                        <a:t>with an average household income of greater than </a:t>
                      </a:r>
                      <a:r>
                        <a:rPr lang="en-US" sz="1400" dirty="0" smtClean="0">
                          <a:latin typeface="Segoe UI" pitchFamily="34" charset="0"/>
                          <a:cs typeface="Segoe UI" pitchFamily="34" charset="0"/>
                        </a:rPr>
                        <a:t>$20,000, as</a:t>
                      </a:r>
                      <a:r>
                        <a:rPr lang="en-US" sz="1400" baseline="0" dirty="0" smtClean="0">
                          <a:latin typeface="Segoe UI" pitchFamily="34" charset="0"/>
                          <a:cs typeface="Segoe UI" pitchFamily="34" charset="0"/>
                        </a:rPr>
                        <a:t> service values vary.</a:t>
                      </a:r>
                      <a:endParaRPr lang="en-US" sz="1400" b="1" dirty="0">
                        <a:solidFill>
                          <a:schemeClr val="bg1"/>
                        </a:solidFill>
                        <a:latin typeface="Segoe UI" pitchFamily="34" charset="0"/>
                        <a:ea typeface="ＭＳ Ｐゴシック" pitchFamily="-112" charset="-128"/>
                        <a:cs typeface="Segoe UI" pitchFamily="34" charset="0"/>
                      </a:endParaRPr>
                    </a:p>
                  </a:txBody>
                  <a:tcPr marL="91461" marR="91461" marT="45702" marB="45702"/>
                </a:tc>
              </a:tr>
              <a:tr h="19262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Segoe UI" pitchFamily="34" charset="0"/>
                          <a:cs typeface="Segoe UI" pitchFamily="34" charset="0"/>
                        </a:rPr>
                        <a:t>Potential Market</a:t>
                      </a:r>
                      <a:endParaRPr lang="en-US" sz="1400" b="1" dirty="0" smtClean="0">
                        <a:solidFill>
                          <a:schemeClr val="bg1"/>
                        </a:solidFill>
                        <a:latin typeface="Segoe UI" pitchFamily="34" charset="0"/>
                        <a:ea typeface="ＭＳ Ｐゴシック" pitchFamily="-112" charset="-128"/>
                        <a:cs typeface="Segoe UI" pitchFamily="34" charset="0"/>
                      </a:endParaRPr>
                    </a:p>
                  </a:txBody>
                  <a:tcPr marL="91461" marR="91461"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dk1"/>
                          </a:solidFill>
                          <a:latin typeface="Segoe UI" pitchFamily="34" charset="0"/>
                          <a:ea typeface="+mn-ea"/>
                          <a:cs typeface="Segoe UI" pitchFamily="34" charset="0"/>
                        </a:rPr>
                        <a:t>Based</a:t>
                      </a:r>
                      <a:r>
                        <a:rPr lang="en-US" sz="1400" b="0" baseline="0" dirty="0" smtClean="0">
                          <a:solidFill>
                            <a:schemeClr val="dk1"/>
                          </a:solidFill>
                          <a:latin typeface="Segoe UI" pitchFamily="34" charset="0"/>
                          <a:ea typeface="+mn-ea"/>
                          <a:cs typeface="Segoe UI" pitchFamily="34" charset="0"/>
                        </a:rPr>
                        <a:t> on a survey on 100 individuals,  approximately 90% of the people surveyed said they would consider hiring a professional-grade photographer if rates were not as high conventional photography firms. </a:t>
                      </a:r>
                      <a:endParaRPr lang="en-US" sz="1400" b="1" dirty="0" smtClean="0">
                        <a:solidFill>
                          <a:schemeClr val="bg1"/>
                        </a:solidFill>
                        <a:latin typeface="Segoe UI" pitchFamily="34" charset="0"/>
                        <a:ea typeface="ＭＳ Ｐゴシック" pitchFamily="-112" charset="-128"/>
                        <a:cs typeface="Segoe UI" pitchFamily="34" charset="0"/>
                      </a:endParaRPr>
                    </a:p>
                  </a:txBody>
                  <a:tcPr marL="91461" marR="91461" marT="45702" marB="45702"/>
                </a:tc>
              </a:tr>
            </a:tbl>
          </a:graphicData>
        </a:graphic>
      </p:graphicFrame>
      <p:sp>
        <p:nvSpPr>
          <p:cNvPr id="15392" name="TextBox 1"/>
          <p:cNvSpPr txBox="1">
            <a:spLocks noChangeArrowheads="1"/>
          </p:cNvSpPr>
          <p:nvPr/>
        </p:nvSpPr>
        <p:spPr bwMode="auto">
          <a:xfrm>
            <a:off x="6321425" y="2673350"/>
            <a:ext cx="1992313" cy="276225"/>
          </a:xfrm>
          <a:prstGeom prst="rect">
            <a:avLst/>
          </a:prstGeom>
          <a:noFill/>
          <a:ln w="9525">
            <a:noFill/>
            <a:miter lim="800000"/>
            <a:headEnd/>
            <a:tailEnd/>
          </a:ln>
        </p:spPr>
        <p:txBody>
          <a:bodyPr>
            <a:spAutoFit/>
          </a:bodyPr>
          <a:lstStyle/>
          <a:p>
            <a:pPr algn="ctr"/>
            <a:r>
              <a:rPr lang="en-US" sz="1200" b="1" dirty="0">
                <a:solidFill>
                  <a:schemeClr val="bg1"/>
                </a:solidFill>
                <a:latin typeface="Segoe UI" pitchFamily="34" charset="0"/>
                <a:cs typeface="Segoe UI" pitchFamily="34" charset="0"/>
              </a:rPr>
              <a:t>Total Population</a:t>
            </a:r>
          </a:p>
        </p:txBody>
      </p:sp>
      <p:sp>
        <p:nvSpPr>
          <p:cNvPr id="15393" name="TextBox 17"/>
          <p:cNvSpPr txBox="1">
            <a:spLocks noChangeArrowheads="1"/>
          </p:cNvSpPr>
          <p:nvPr/>
        </p:nvSpPr>
        <p:spPr bwMode="auto">
          <a:xfrm>
            <a:off x="6321425" y="3519488"/>
            <a:ext cx="1992313" cy="287337"/>
          </a:xfrm>
          <a:prstGeom prst="rect">
            <a:avLst/>
          </a:prstGeom>
          <a:noFill/>
          <a:ln w="9525">
            <a:noFill/>
            <a:miter lim="800000"/>
            <a:headEnd/>
            <a:tailEnd/>
          </a:ln>
        </p:spPr>
        <p:txBody>
          <a:bodyPr>
            <a:spAutoFit/>
          </a:bodyPr>
          <a:lstStyle/>
          <a:p>
            <a:pPr algn="ctr"/>
            <a:r>
              <a:rPr lang="en-US" sz="1200" b="1">
                <a:solidFill>
                  <a:schemeClr val="bg1"/>
                </a:solidFill>
                <a:latin typeface="Segoe UI" pitchFamily="34" charset="0"/>
                <a:cs typeface="Segoe UI" pitchFamily="34" charset="0"/>
              </a:rPr>
              <a:t>Target Market </a:t>
            </a:r>
          </a:p>
        </p:txBody>
      </p:sp>
      <p:sp>
        <p:nvSpPr>
          <p:cNvPr id="15397" name="TextBox 17"/>
          <p:cNvSpPr txBox="1">
            <a:spLocks noChangeArrowheads="1"/>
          </p:cNvSpPr>
          <p:nvPr/>
        </p:nvSpPr>
        <p:spPr bwMode="auto">
          <a:xfrm>
            <a:off x="6684963" y="4324350"/>
            <a:ext cx="1295400" cy="461963"/>
          </a:xfrm>
          <a:prstGeom prst="rect">
            <a:avLst/>
          </a:prstGeom>
          <a:noFill/>
          <a:ln w="9525">
            <a:noFill/>
            <a:miter lim="800000"/>
            <a:headEnd/>
            <a:tailEnd/>
          </a:ln>
        </p:spPr>
        <p:txBody>
          <a:bodyPr>
            <a:spAutoFit/>
          </a:bodyPr>
          <a:lstStyle/>
          <a:p>
            <a:pPr algn="ctr"/>
            <a:r>
              <a:rPr lang="en-US" sz="1200" b="1">
                <a:solidFill>
                  <a:schemeClr val="bg1"/>
                </a:solidFill>
                <a:latin typeface="Segoe UI" pitchFamily="34" charset="0"/>
                <a:cs typeface="Segoe UI" pitchFamily="34" charset="0"/>
              </a:rPr>
              <a:t>Potential Market</a:t>
            </a:r>
          </a:p>
        </p:txBody>
      </p:sp>
      <p:pic>
        <p:nvPicPr>
          <p:cNvPr id="14"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13" name="Picture 1" descr="G:\o-m logo short.png"/>
          <p:cNvPicPr>
            <a:picLocks noChangeAspect="1" noChangeArrowheads="1"/>
          </p:cNvPicPr>
          <p:nvPr/>
        </p:nvPicPr>
        <p:blipFill>
          <a:blip r:embed="rId4"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p:nvPr>
        </p:nvSpPr>
        <p:spPr>
          <a:xfrm>
            <a:off x="609600" y="152400"/>
            <a:ext cx="8534400" cy="1143000"/>
          </a:xfrm>
        </p:spPr>
        <p:txBody>
          <a:bodyPr/>
          <a:lstStyle/>
          <a:p>
            <a:r>
              <a:rPr lang="fr-FR" sz="4000" dirty="0">
                <a:ln>
                  <a:noFill/>
                </a:ln>
                <a:latin typeface="Segoe UI" pitchFamily="34" charset="0"/>
                <a:ea typeface="ＭＳ Ｐゴシック" pitchFamily="34" charset="-128"/>
                <a:cs typeface="Segoe UI" pitchFamily="34" charset="0"/>
              </a:rPr>
              <a:t>Target Market </a:t>
            </a:r>
            <a:r>
              <a:rPr lang="fr-FR" sz="4000" dirty="0" smtClean="0">
                <a:ln>
                  <a:noFill/>
                </a:ln>
                <a:latin typeface="Segoe UI" pitchFamily="34" charset="0"/>
                <a:ea typeface="ＭＳ Ｐゴシック" pitchFamily="34" charset="-128"/>
                <a:cs typeface="Segoe UI" pitchFamily="34" charset="0"/>
              </a:rPr>
              <a:t>Segment</a:t>
            </a:r>
            <a:endParaRPr sz="4000" i="1" dirty="0">
              <a:ln>
                <a:noFill/>
              </a:ln>
              <a:solidFill>
                <a:srgbClr val="008000"/>
              </a:solidFill>
              <a:latin typeface="Segoe UI" pitchFamily="34" charset="0"/>
              <a:ea typeface="ＭＳ Ｐゴシック" pitchFamily="34" charset="-128"/>
              <a:cs typeface="Segoe UI" pitchFamily="34" charset="0"/>
            </a:endParaRPr>
          </a:p>
        </p:txBody>
      </p:sp>
      <p:sp>
        <p:nvSpPr>
          <p:cNvPr id="17410" name="Content Placeholder 2"/>
          <p:cNvSpPr>
            <a:spLocks noGrp="1"/>
          </p:cNvSpPr>
          <p:nvPr>
            <p:ph sz="half" idx="1"/>
          </p:nvPr>
        </p:nvSpPr>
        <p:spPr/>
        <p:txBody>
          <a:bodyPr>
            <a:normAutofit/>
          </a:bodyPr>
          <a:lstStyle/>
          <a:p>
            <a:pPr>
              <a:buClr>
                <a:schemeClr val="accent1"/>
              </a:buClr>
              <a:buSzPct val="80000"/>
              <a:buFont typeface="Wingdings 2" pitchFamily="18" charset="2"/>
              <a:buChar char=""/>
            </a:pPr>
            <a:r>
              <a:rPr sz="2000" b="1" dirty="0">
                <a:latin typeface="Segoe UI" pitchFamily="34" charset="0"/>
                <a:ea typeface="ＭＳ Ｐゴシック" pitchFamily="34" charset="-128"/>
                <a:cs typeface="Segoe UI" pitchFamily="34" charset="0"/>
              </a:rPr>
              <a:t>Demographics</a:t>
            </a:r>
          </a:p>
          <a:p>
            <a:pPr lvl="1">
              <a:buClr>
                <a:schemeClr val="accent1"/>
              </a:buClr>
              <a:buSzPct val="100000"/>
              <a:buFont typeface="Wingdings" pitchFamily="2" charset="2"/>
              <a:buChar char="§"/>
            </a:pPr>
            <a:r>
              <a:rPr lang="en-US" sz="1700" dirty="0" smtClean="0">
                <a:latin typeface="Segoe UI" pitchFamily="34" charset="0"/>
                <a:ea typeface="ＭＳ Ｐゴシック" pitchFamily="34" charset="-128"/>
                <a:cs typeface="Segoe UI" pitchFamily="34" charset="0"/>
              </a:rPr>
              <a:t>Our customers are in the age group of 16-50, are of both sexes, and have a household income of $20,000 or </a:t>
            </a:r>
            <a:r>
              <a:rPr lang="en-US" sz="1700" dirty="0" smtClean="0">
                <a:latin typeface="Segoe UI" pitchFamily="34" charset="0"/>
                <a:ea typeface="ＭＳ Ｐゴシック" pitchFamily="34" charset="-128"/>
                <a:cs typeface="Segoe UI" pitchFamily="34" charset="0"/>
              </a:rPr>
              <a:t>greater</a:t>
            </a:r>
            <a:r>
              <a:rPr lang="en-US" sz="1700" dirty="0" smtClean="0">
                <a:latin typeface="Segoe UI" pitchFamily="34" charset="0"/>
                <a:ea typeface="ＭＳ Ｐゴシック" pitchFamily="34" charset="-128"/>
                <a:cs typeface="Segoe UI" pitchFamily="34" charset="0"/>
              </a:rPr>
              <a:t>.</a:t>
            </a:r>
            <a:endParaRPr sz="2000" b="1" dirty="0">
              <a:latin typeface="Segoe UI" pitchFamily="34" charset="0"/>
              <a:ea typeface="ＭＳ Ｐゴシック" pitchFamily="34" charset="-128"/>
              <a:cs typeface="Segoe UI" pitchFamily="34" charset="0"/>
            </a:endParaRPr>
          </a:p>
          <a:p>
            <a:pPr>
              <a:buClr>
                <a:srgbClr val="984807"/>
              </a:buClr>
              <a:buSzPct val="80000"/>
              <a:buFont typeface="Wingdings 2" pitchFamily="18" charset="2"/>
              <a:buChar char=""/>
            </a:pPr>
            <a:endParaRPr sz="2000" b="1" dirty="0">
              <a:latin typeface="Segoe UI" pitchFamily="34" charset="0"/>
              <a:ea typeface="ＭＳ Ｐゴシック" pitchFamily="34" charset="-128"/>
              <a:cs typeface="Segoe UI" pitchFamily="34" charset="0"/>
            </a:endParaRPr>
          </a:p>
          <a:p>
            <a:pPr>
              <a:buClr>
                <a:srgbClr val="984807"/>
              </a:buClr>
              <a:buSzPct val="80000"/>
              <a:buFont typeface="Wingdings 2" pitchFamily="18" charset="2"/>
              <a:buChar char=""/>
            </a:pPr>
            <a:endParaRPr sz="2000" b="1" dirty="0">
              <a:latin typeface="Segoe UI" pitchFamily="34" charset="0"/>
              <a:ea typeface="ＭＳ Ｐゴシック" pitchFamily="34" charset="-128"/>
              <a:cs typeface="Segoe UI" pitchFamily="34" charset="0"/>
            </a:endParaRPr>
          </a:p>
          <a:p>
            <a:pPr>
              <a:buClr>
                <a:schemeClr val="accent1"/>
              </a:buClr>
              <a:buSzPct val="80000"/>
              <a:buFont typeface="Wingdings 2" pitchFamily="18" charset="2"/>
              <a:buChar char=""/>
            </a:pPr>
            <a:r>
              <a:rPr sz="2000" b="1" dirty="0" err="1">
                <a:latin typeface="Segoe UI" pitchFamily="34" charset="0"/>
                <a:ea typeface="ＭＳ Ｐゴシック" pitchFamily="34" charset="-128"/>
                <a:cs typeface="Segoe UI" pitchFamily="34" charset="0"/>
              </a:rPr>
              <a:t>Geographics</a:t>
            </a:r>
            <a:endParaRPr sz="2000" b="1" dirty="0">
              <a:latin typeface="Segoe UI" pitchFamily="34" charset="0"/>
              <a:ea typeface="ＭＳ Ｐゴシック" pitchFamily="34" charset="-128"/>
              <a:cs typeface="Segoe UI" pitchFamily="34" charset="0"/>
            </a:endParaRPr>
          </a:p>
          <a:p>
            <a:pPr lvl="1">
              <a:buClr>
                <a:schemeClr val="accent1"/>
              </a:buClr>
              <a:buSzPct val="100000"/>
              <a:buFont typeface="Wingdings" pitchFamily="2" charset="2"/>
              <a:buChar char="§"/>
            </a:pPr>
            <a:r>
              <a:rPr lang="en-US" sz="1700" dirty="0" smtClean="0">
                <a:latin typeface="Segoe UI" pitchFamily="34" charset="0"/>
                <a:ea typeface="ＭＳ Ｐゴシック" pitchFamily="34" charset="-128"/>
                <a:cs typeface="Segoe UI" pitchFamily="34" charset="0"/>
              </a:rPr>
              <a:t>People that live in both urban and suburban areas, and shop at stores that are affordable to their budget.</a:t>
            </a:r>
          </a:p>
        </p:txBody>
      </p:sp>
      <p:sp>
        <p:nvSpPr>
          <p:cNvPr id="17411" name="Content Placeholder 1"/>
          <p:cNvSpPr>
            <a:spLocks noGrp="1"/>
          </p:cNvSpPr>
          <p:nvPr>
            <p:ph sz="half" idx="2"/>
          </p:nvPr>
        </p:nvSpPr>
        <p:spPr/>
        <p:txBody>
          <a:bodyPr>
            <a:normAutofit/>
          </a:bodyPr>
          <a:lstStyle/>
          <a:p>
            <a:pPr>
              <a:buClr>
                <a:schemeClr val="accent1"/>
              </a:buClr>
              <a:buSzPct val="80000"/>
              <a:buFont typeface="Wingdings 2" pitchFamily="18" charset="2"/>
              <a:buChar char=""/>
            </a:pPr>
            <a:r>
              <a:rPr sz="2000" b="1" dirty="0">
                <a:latin typeface="Segoe UI" pitchFamily="34" charset="0"/>
                <a:ea typeface="ＭＳ Ｐゴシック" pitchFamily="34" charset="-128"/>
                <a:cs typeface="Segoe UI" pitchFamily="34" charset="0"/>
              </a:rPr>
              <a:t>Psychographics</a:t>
            </a:r>
          </a:p>
          <a:p>
            <a:pPr lvl="1">
              <a:buClr>
                <a:schemeClr val="accent1"/>
              </a:buClr>
              <a:buSzPct val="100000"/>
              <a:buFont typeface="Wingdings" pitchFamily="2" charset="2"/>
              <a:buChar char="§"/>
            </a:pPr>
            <a:r>
              <a:rPr lang="en-US" sz="1700" dirty="0" smtClean="0">
                <a:latin typeface="Segoe UI" pitchFamily="34" charset="0"/>
                <a:ea typeface="ＭＳ Ｐゴシック" pitchFamily="34" charset="-128"/>
                <a:cs typeface="Segoe UI" pitchFamily="34" charset="0"/>
              </a:rPr>
              <a:t>People who like to reminisce on significant moments, </a:t>
            </a:r>
            <a:r>
              <a:rPr lang="en-US" sz="1800" dirty="0" smtClean="0">
                <a:latin typeface="Segoe UI" pitchFamily="34" charset="0"/>
                <a:ea typeface="ＭＳ Ｐゴシック" pitchFamily="34" charset="-128"/>
                <a:cs typeface="Segoe UI" pitchFamily="34" charset="0"/>
              </a:rPr>
              <a:t>not tech savvy and do not possess the experience or skill to offer themselves the services that we can.</a:t>
            </a:r>
            <a:endParaRPr lang="en-US" sz="1700" dirty="0" smtClean="0">
              <a:latin typeface="Segoe UI" pitchFamily="34" charset="0"/>
              <a:ea typeface="ＭＳ Ｐゴシック" pitchFamily="34" charset="-128"/>
              <a:cs typeface="Segoe UI" pitchFamily="34" charset="0"/>
            </a:endParaRPr>
          </a:p>
          <a:p>
            <a:pPr>
              <a:buClr>
                <a:schemeClr val="accent1"/>
              </a:buClr>
              <a:buSzPct val="80000"/>
              <a:buFont typeface="Wingdings 2" pitchFamily="18" charset="2"/>
              <a:buChar char=""/>
            </a:pPr>
            <a:r>
              <a:rPr sz="2000" b="1" dirty="0">
                <a:latin typeface="Segoe UI" pitchFamily="34" charset="0"/>
                <a:ea typeface="ＭＳ Ｐゴシック" pitchFamily="34" charset="-128"/>
                <a:cs typeface="Segoe UI" pitchFamily="34" charset="0"/>
              </a:rPr>
              <a:t>Buying Patterns</a:t>
            </a:r>
          </a:p>
          <a:p>
            <a:pPr lvl="1">
              <a:buClr>
                <a:schemeClr val="accent1"/>
              </a:buClr>
              <a:buSzPct val="100000"/>
              <a:buFont typeface="Wingdings" pitchFamily="2" charset="2"/>
              <a:buChar char="§"/>
            </a:pPr>
            <a:r>
              <a:rPr lang="en-US" sz="1700" dirty="0" smtClean="0">
                <a:latin typeface="Segoe UI" pitchFamily="34" charset="0"/>
                <a:ea typeface="ＭＳ Ｐゴシック" pitchFamily="34" charset="-128"/>
                <a:cs typeface="Segoe UI" pitchFamily="34" charset="0"/>
              </a:rPr>
              <a:t>People that shop at stores that offer discounts frequently, bargain hunters, and consumers who are considered “thrifty,” yet still care deeply about the quality of the item they are purchasing. </a:t>
            </a:r>
          </a:p>
        </p:txBody>
      </p:sp>
      <p:pic>
        <p:nvPicPr>
          <p:cNvPr id="8"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7" name="Picture 1" descr="G:\o-m logo short.png"/>
          <p:cNvPicPr>
            <a:picLocks noChangeAspect="1" noChangeArrowheads="1"/>
          </p:cNvPicPr>
          <p:nvPr/>
        </p:nvPicPr>
        <p:blipFill>
          <a:blip r:embed="rId4"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381000"/>
            <a:ext cx="8229600" cy="792163"/>
          </a:xfrm>
        </p:spPr>
        <p:txBody>
          <a:bodyPr/>
          <a:lstStyle/>
          <a:p>
            <a:r>
              <a:rPr dirty="0">
                <a:ln>
                  <a:noFill/>
                </a:ln>
                <a:latin typeface="Segoe UI" pitchFamily="34" charset="0"/>
                <a:ea typeface="ＭＳ Ｐゴシック" pitchFamily="34" charset="-128"/>
                <a:cs typeface="Segoe UI" pitchFamily="34" charset="0"/>
              </a:rPr>
              <a:t>Competitive Advantage</a:t>
            </a:r>
            <a:endParaRPr sz="1400" i="1" dirty="0">
              <a:ln>
                <a:noFill/>
              </a:ln>
              <a:solidFill>
                <a:srgbClr val="008000"/>
              </a:solidFill>
              <a:latin typeface="Segoe UI" pitchFamily="34" charset="0"/>
              <a:ea typeface="ＭＳ Ｐゴシック" pitchFamily="34" charset="-128"/>
              <a:cs typeface="Segoe UI" pitchFamily="34" charset="0"/>
            </a:endParaRPr>
          </a:p>
        </p:txBody>
      </p:sp>
      <p:sp>
        <p:nvSpPr>
          <p:cNvPr id="18435" name="Line 46"/>
          <p:cNvSpPr>
            <a:spLocks noChangeShapeType="1"/>
          </p:cNvSpPr>
          <p:nvPr/>
        </p:nvSpPr>
        <p:spPr bwMode="auto">
          <a:xfrm>
            <a:off x="1219200" y="1357313"/>
            <a:ext cx="0" cy="47625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36" name="Line 47"/>
          <p:cNvSpPr>
            <a:spLocks noChangeShapeType="1"/>
          </p:cNvSpPr>
          <p:nvPr/>
        </p:nvSpPr>
        <p:spPr bwMode="auto">
          <a:xfrm>
            <a:off x="8534400" y="1447800"/>
            <a:ext cx="0" cy="47625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37" name="Line 48"/>
          <p:cNvSpPr>
            <a:spLocks noChangeShapeType="1"/>
          </p:cNvSpPr>
          <p:nvPr/>
        </p:nvSpPr>
        <p:spPr bwMode="auto">
          <a:xfrm>
            <a:off x="1219200" y="1357313"/>
            <a:ext cx="1828800" cy="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38" name="Line 49"/>
          <p:cNvSpPr>
            <a:spLocks noChangeShapeType="1"/>
          </p:cNvSpPr>
          <p:nvPr/>
        </p:nvSpPr>
        <p:spPr bwMode="auto">
          <a:xfrm>
            <a:off x="1219200" y="4329113"/>
            <a:ext cx="1828800" cy="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39" name="Line 198"/>
          <p:cNvSpPr>
            <a:spLocks noChangeShapeType="1"/>
          </p:cNvSpPr>
          <p:nvPr/>
        </p:nvSpPr>
        <p:spPr bwMode="auto">
          <a:xfrm>
            <a:off x="4941888" y="1368425"/>
            <a:ext cx="1828800" cy="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40" name="Line 199"/>
          <p:cNvSpPr>
            <a:spLocks noChangeShapeType="1"/>
          </p:cNvSpPr>
          <p:nvPr/>
        </p:nvSpPr>
        <p:spPr bwMode="auto">
          <a:xfrm>
            <a:off x="1219200" y="1833563"/>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41" name="Line 200"/>
          <p:cNvSpPr>
            <a:spLocks noChangeShapeType="1"/>
          </p:cNvSpPr>
          <p:nvPr/>
        </p:nvSpPr>
        <p:spPr bwMode="auto">
          <a:xfrm>
            <a:off x="6770688" y="1458913"/>
            <a:ext cx="1828800" cy="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42" name="Line 202"/>
          <p:cNvSpPr>
            <a:spLocks noChangeShapeType="1"/>
          </p:cNvSpPr>
          <p:nvPr/>
        </p:nvSpPr>
        <p:spPr bwMode="auto">
          <a:xfrm>
            <a:off x="6553200" y="1281113"/>
            <a:ext cx="1828800" cy="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43" name="Line 205"/>
          <p:cNvSpPr>
            <a:spLocks noChangeShapeType="1"/>
          </p:cNvSpPr>
          <p:nvPr/>
        </p:nvSpPr>
        <p:spPr bwMode="auto">
          <a:xfrm>
            <a:off x="8534400" y="1924050"/>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44" name="Line 207"/>
          <p:cNvSpPr>
            <a:spLocks noChangeShapeType="1"/>
          </p:cNvSpPr>
          <p:nvPr/>
        </p:nvSpPr>
        <p:spPr bwMode="auto">
          <a:xfrm>
            <a:off x="1219200" y="2347913"/>
            <a:ext cx="0" cy="547687"/>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45" name="Line 213"/>
          <p:cNvSpPr>
            <a:spLocks noChangeShapeType="1"/>
          </p:cNvSpPr>
          <p:nvPr/>
        </p:nvSpPr>
        <p:spPr bwMode="auto">
          <a:xfrm>
            <a:off x="8534400" y="2409825"/>
            <a:ext cx="0" cy="547688"/>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46" name="Line 215"/>
          <p:cNvSpPr>
            <a:spLocks noChangeShapeType="1"/>
          </p:cNvSpPr>
          <p:nvPr/>
        </p:nvSpPr>
        <p:spPr bwMode="auto">
          <a:xfrm>
            <a:off x="1219200" y="2881313"/>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47" name="Line 221"/>
          <p:cNvSpPr>
            <a:spLocks noChangeShapeType="1"/>
          </p:cNvSpPr>
          <p:nvPr/>
        </p:nvSpPr>
        <p:spPr bwMode="auto">
          <a:xfrm>
            <a:off x="8534400" y="2957513"/>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48" name="Line 223"/>
          <p:cNvSpPr>
            <a:spLocks noChangeShapeType="1"/>
          </p:cNvSpPr>
          <p:nvPr/>
        </p:nvSpPr>
        <p:spPr bwMode="auto">
          <a:xfrm>
            <a:off x="1219200" y="3352800"/>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49" name="Line 229"/>
          <p:cNvSpPr>
            <a:spLocks noChangeShapeType="1"/>
          </p:cNvSpPr>
          <p:nvPr/>
        </p:nvSpPr>
        <p:spPr bwMode="auto">
          <a:xfrm>
            <a:off x="8534400" y="3443288"/>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50" name="Line 231"/>
          <p:cNvSpPr>
            <a:spLocks noChangeShapeType="1"/>
          </p:cNvSpPr>
          <p:nvPr/>
        </p:nvSpPr>
        <p:spPr bwMode="auto">
          <a:xfrm>
            <a:off x="1219200" y="3838575"/>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51" name="Line 237"/>
          <p:cNvSpPr>
            <a:spLocks noChangeShapeType="1"/>
          </p:cNvSpPr>
          <p:nvPr/>
        </p:nvSpPr>
        <p:spPr bwMode="auto">
          <a:xfrm>
            <a:off x="8534400" y="3929063"/>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8452" name="Line 239"/>
          <p:cNvSpPr>
            <a:spLocks noChangeShapeType="1"/>
          </p:cNvSpPr>
          <p:nvPr/>
        </p:nvSpPr>
        <p:spPr bwMode="auto">
          <a:xfrm>
            <a:off x="3048000" y="5010150"/>
            <a:ext cx="1828800" cy="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17654" name="Oval 246"/>
          <p:cNvSpPr>
            <a:spLocks noChangeArrowheads="1"/>
          </p:cNvSpPr>
          <p:nvPr/>
        </p:nvSpPr>
        <p:spPr bwMode="auto">
          <a:xfrm>
            <a:off x="6629400" y="990600"/>
            <a:ext cx="1534886" cy="1284514"/>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b="1" dirty="0" smtClean="0">
                <a:solidFill>
                  <a:schemeClr val="bg1"/>
                </a:solidFill>
                <a:latin typeface="Segoe UI" pitchFamily="34" charset="0"/>
                <a:cs typeface="Segoe UI" pitchFamily="34" charset="0"/>
              </a:rPr>
              <a:t>Your </a:t>
            </a:r>
            <a:endParaRPr lang="en-US" b="1" dirty="0">
              <a:solidFill>
                <a:schemeClr val="bg1"/>
              </a:solidFill>
              <a:latin typeface="Segoe UI" pitchFamily="34" charset="0"/>
              <a:cs typeface="Segoe UI" pitchFamily="34" charset="0"/>
            </a:endParaRPr>
          </a:p>
          <a:p>
            <a:pPr algn="ctr">
              <a:defRPr/>
            </a:pPr>
            <a:r>
              <a:rPr lang="en-US" b="1" dirty="0" smtClean="0">
                <a:solidFill>
                  <a:schemeClr val="bg1"/>
                </a:solidFill>
                <a:latin typeface="Segoe UI" pitchFamily="34" charset="0"/>
                <a:cs typeface="Segoe UI" pitchFamily="34" charset="0"/>
              </a:rPr>
              <a:t>Business</a:t>
            </a:r>
            <a:endParaRPr lang="en-US" b="1" dirty="0">
              <a:solidFill>
                <a:schemeClr val="bg1"/>
              </a:solidFill>
              <a:latin typeface="Segoe UI" pitchFamily="34" charset="0"/>
              <a:cs typeface="Segoe UI" pitchFamily="34" charset="0"/>
            </a:endParaRPr>
          </a:p>
        </p:txBody>
      </p:sp>
      <p:sp>
        <p:nvSpPr>
          <p:cNvPr id="17655" name="Oval 247"/>
          <p:cNvSpPr>
            <a:spLocks noChangeArrowheads="1"/>
          </p:cNvSpPr>
          <p:nvPr/>
        </p:nvSpPr>
        <p:spPr bwMode="auto">
          <a:xfrm>
            <a:off x="4680856" y="1052513"/>
            <a:ext cx="1620157" cy="1284514"/>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smtClean="0">
                <a:solidFill>
                  <a:schemeClr val="bg1"/>
                </a:solidFill>
                <a:latin typeface="Segoe UI" pitchFamily="34" charset="0"/>
                <a:cs typeface="Segoe UI" pitchFamily="34" charset="0"/>
              </a:rPr>
              <a:t>Competitor </a:t>
            </a:r>
            <a:endParaRPr lang="en-US" b="1" dirty="0">
              <a:solidFill>
                <a:schemeClr val="bg1"/>
              </a:solidFill>
              <a:latin typeface="Segoe UI" pitchFamily="34" charset="0"/>
              <a:cs typeface="Segoe UI" pitchFamily="34" charset="0"/>
            </a:endParaRPr>
          </a:p>
          <a:p>
            <a:pPr algn="ctr">
              <a:defRPr/>
            </a:pPr>
            <a:r>
              <a:rPr lang="en-US" b="1" dirty="0" smtClean="0">
                <a:solidFill>
                  <a:schemeClr val="bg1"/>
                </a:solidFill>
                <a:latin typeface="Segoe UI" pitchFamily="34" charset="0"/>
                <a:cs typeface="Segoe UI" pitchFamily="34" charset="0"/>
              </a:rPr>
              <a:t>A</a:t>
            </a:r>
            <a:endParaRPr lang="en-US" b="1" dirty="0">
              <a:solidFill>
                <a:schemeClr val="bg1"/>
              </a:solidFill>
              <a:latin typeface="Segoe UI" pitchFamily="34" charset="0"/>
              <a:cs typeface="Segoe UI" pitchFamily="34" charset="0"/>
            </a:endParaRPr>
          </a:p>
        </p:txBody>
      </p:sp>
      <p:sp>
        <p:nvSpPr>
          <p:cNvPr id="17656" name="Oval 248"/>
          <p:cNvSpPr>
            <a:spLocks noChangeArrowheads="1"/>
          </p:cNvSpPr>
          <p:nvPr/>
        </p:nvSpPr>
        <p:spPr bwMode="auto">
          <a:xfrm>
            <a:off x="2895600" y="1066800"/>
            <a:ext cx="1534886" cy="1284514"/>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en-US" b="1" dirty="0" smtClean="0">
                <a:solidFill>
                  <a:schemeClr val="bg1"/>
                </a:solidFill>
                <a:latin typeface="Segoe UI" pitchFamily="34" charset="0"/>
                <a:cs typeface="Segoe UI" pitchFamily="34" charset="0"/>
              </a:rPr>
              <a:t>Competitor </a:t>
            </a:r>
            <a:endParaRPr lang="en-US" b="1" dirty="0">
              <a:solidFill>
                <a:schemeClr val="bg1"/>
              </a:solidFill>
              <a:latin typeface="Segoe UI" pitchFamily="34" charset="0"/>
              <a:cs typeface="Segoe UI" pitchFamily="34" charset="0"/>
            </a:endParaRPr>
          </a:p>
          <a:p>
            <a:pPr algn="ctr">
              <a:defRPr/>
            </a:pPr>
            <a:r>
              <a:rPr lang="en-US" b="1" dirty="0" smtClean="0">
                <a:solidFill>
                  <a:schemeClr val="bg1"/>
                </a:solidFill>
                <a:latin typeface="Segoe UI" pitchFamily="34" charset="0"/>
                <a:cs typeface="Segoe UI" pitchFamily="34" charset="0"/>
              </a:rPr>
              <a:t>B</a:t>
            </a:r>
            <a:endParaRPr lang="en-US" b="1" dirty="0">
              <a:solidFill>
                <a:schemeClr val="bg1"/>
              </a:solidFill>
              <a:latin typeface="Segoe UI" pitchFamily="34" charset="0"/>
              <a:cs typeface="Segoe UI" pitchFamily="34" charset="0"/>
            </a:endParaRPr>
          </a:p>
        </p:txBody>
      </p:sp>
      <p:sp>
        <p:nvSpPr>
          <p:cNvPr id="17658" name="AutoShape 250"/>
          <p:cNvSpPr>
            <a:spLocks noChangeArrowheads="1"/>
          </p:cNvSpPr>
          <p:nvPr/>
        </p:nvSpPr>
        <p:spPr bwMode="auto">
          <a:xfrm>
            <a:off x="381000" y="1281113"/>
            <a:ext cx="1905000" cy="914400"/>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en-US" sz="2000" dirty="0">
                <a:solidFill>
                  <a:schemeClr val="bg1"/>
                </a:solidFill>
                <a:latin typeface="Segoe UI" pitchFamily="34" charset="0"/>
                <a:cs typeface="Segoe UI" pitchFamily="34" charset="0"/>
              </a:rPr>
              <a:t>Factors</a:t>
            </a:r>
          </a:p>
        </p:txBody>
      </p:sp>
      <p:sp>
        <p:nvSpPr>
          <p:cNvPr id="18467" name="AutoShape 252"/>
          <p:cNvSpPr>
            <a:spLocks noChangeArrowheads="1"/>
          </p:cNvSpPr>
          <p:nvPr/>
        </p:nvSpPr>
        <p:spPr bwMode="auto">
          <a:xfrm>
            <a:off x="304800" y="3124200"/>
            <a:ext cx="2057400" cy="685800"/>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dirty="0">
                <a:solidFill>
                  <a:schemeClr val="bg1"/>
                </a:solidFill>
                <a:latin typeface="Segoe UI" pitchFamily="34" charset="0"/>
                <a:cs typeface="Segoe UI" pitchFamily="34" charset="0"/>
              </a:rPr>
              <a:t>Quality of </a:t>
            </a:r>
          </a:p>
          <a:p>
            <a:pPr algn="ctr">
              <a:defRPr/>
            </a:pPr>
            <a:r>
              <a:rPr lang="en-US" dirty="0">
                <a:solidFill>
                  <a:schemeClr val="bg1"/>
                </a:solidFill>
                <a:latin typeface="Segoe UI" pitchFamily="34" charset="0"/>
                <a:cs typeface="Segoe UI" pitchFamily="34" charset="0"/>
              </a:rPr>
              <a:t>Product/Service</a:t>
            </a:r>
          </a:p>
        </p:txBody>
      </p:sp>
      <p:sp>
        <p:nvSpPr>
          <p:cNvPr id="18468" name="AutoShape 254"/>
          <p:cNvSpPr>
            <a:spLocks noChangeArrowheads="1"/>
          </p:cNvSpPr>
          <p:nvPr/>
        </p:nvSpPr>
        <p:spPr bwMode="auto">
          <a:xfrm>
            <a:off x="342900" y="2424113"/>
            <a:ext cx="2057400" cy="533400"/>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dirty="0">
                <a:solidFill>
                  <a:schemeClr val="bg1"/>
                </a:solidFill>
                <a:latin typeface="Segoe UI" pitchFamily="34" charset="0"/>
                <a:cs typeface="Segoe UI" pitchFamily="34" charset="0"/>
              </a:rPr>
              <a:t>Price</a:t>
            </a:r>
          </a:p>
        </p:txBody>
      </p:sp>
      <p:sp>
        <p:nvSpPr>
          <p:cNvPr id="18469" name="AutoShape 255"/>
          <p:cNvSpPr>
            <a:spLocks noChangeArrowheads="1"/>
          </p:cNvSpPr>
          <p:nvPr/>
        </p:nvSpPr>
        <p:spPr bwMode="auto">
          <a:xfrm>
            <a:off x="304800" y="3948113"/>
            <a:ext cx="2057400" cy="533400"/>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dirty="0">
                <a:solidFill>
                  <a:schemeClr val="bg1"/>
                </a:solidFill>
                <a:latin typeface="Segoe UI" pitchFamily="34" charset="0"/>
                <a:cs typeface="Segoe UI" pitchFamily="34" charset="0"/>
              </a:rPr>
              <a:t>Location</a:t>
            </a:r>
          </a:p>
        </p:txBody>
      </p:sp>
      <p:sp>
        <p:nvSpPr>
          <p:cNvPr id="18470" name="AutoShape 256"/>
          <p:cNvSpPr>
            <a:spLocks noChangeArrowheads="1"/>
          </p:cNvSpPr>
          <p:nvPr/>
        </p:nvSpPr>
        <p:spPr bwMode="auto">
          <a:xfrm>
            <a:off x="304800" y="4710113"/>
            <a:ext cx="2057400" cy="533400"/>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dirty="0">
                <a:solidFill>
                  <a:schemeClr val="bg1"/>
                </a:solidFill>
                <a:latin typeface="Segoe UI" pitchFamily="34" charset="0"/>
                <a:cs typeface="Segoe UI" pitchFamily="34" charset="0"/>
              </a:rPr>
              <a:t>Reputation/Brands</a:t>
            </a:r>
          </a:p>
        </p:txBody>
      </p:sp>
      <p:sp>
        <p:nvSpPr>
          <p:cNvPr id="18471" name="AutoShape 257"/>
          <p:cNvSpPr>
            <a:spLocks noChangeArrowheads="1"/>
          </p:cNvSpPr>
          <p:nvPr/>
        </p:nvSpPr>
        <p:spPr bwMode="auto">
          <a:xfrm>
            <a:off x="304800" y="5395913"/>
            <a:ext cx="2133600" cy="533400"/>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dirty="0">
                <a:solidFill>
                  <a:schemeClr val="bg1"/>
                </a:solidFill>
                <a:latin typeface="Segoe UI" pitchFamily="34" charset="0"/>
                <a:cs typeface="Segoe UI" pitchFamily="34" charset="0"/>
              </a:rPr>
              <a:t>Unique Factors/</a:t>
            </a:r>
          </a:p>
          <a:p>
            <a:pPr algn="ctr">
              <a:defRPr/>
            </a:pPr>
            <a:r>
              <a:rPr lang="en-US" dirty="0">
                <a:solidFill>
                  <a:schemeClr val="bg1"/>
                </a:solidFill>
                <a:latin typeface="Segoe UI" pitchFamily="34" charset="0"/>
                <a:cs typeface="Segoe UI" pitchFamily="34" charset="0"/>
              </a:rPr>
              <a:t>Knowledge</a:t>
            </a:r>
          </a:p>
        </p:txBody>
      </p:sp>
      <p:sp>
        <p:nvSpPr>
          <p:cNvPr id="2" name="Text Box 261"/>
          <p:cNvSpPr txBox="1">
            <a:spLocks noChangeArrowheads="1"/>
          </p:cNvSpPr>
          <p:nvPr/>
        </p:nvSpPr>
        <p:spPr bwMode="auto">
          <a:xfrm>
            <a:off x="2971800" y="5472113"/>
            <a:ext cx="1295400" cy="366712"/>
          </a:xfrm>
          <a:prstGeom prst="rect">
            <a:avLst/>
          </a:prstGeom>
          <a:noFill/>
          <a:ln w="9525">
            <a:noFill/>
            <a:miter lim="800000"/>
            <a:headEnd/>
            <a:tailEnd/>
          </a:ln>
        </p:spPr>
        <p:txBody>
          <a:bodyPr>
            <a:spAutoFit/>
          </a:bodyPr>
          <a:lstStyle/>
          <a:p>
            <a:pPr>
              <a:spcBef>
                <a:spcPct val="50000"/>
              </a:spcBef>
            </a:pPr>
            <a:endParaRPr lang="en-US">
              <a:latin typeface="Segoe UI" pitchFamily="34" charset="0"/>
              <a:cs typeface="Segoe UI" pitchFamily="34" charset="0"/>
            </a:endParaRPr>
          </a:p>
        </p:txBody>
      </p:sp>
      <p:sp>
        <p:nvSpPr>
          <p:cNvPr id="17682" name="Text Box 274"/>
          <p:cNvSpPr txBox="1">
            <a:spLocks noChangeArrowheads="1"/>
          </p:cNvSpPr>
          <p:nvPr/>
        </p:nvSpPr>
        <p:spPr bwMode="auto">
          <a:xfrm>
            <a:off x="6629400" y="2576513"/>
            <a:ext cx="1600200" cy="369332"/>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Segoe UI" pitchFamily="34" charset="0"/>
                <a:cs typeface="Segoe UI" pitchFamily="34" charset="0"/>
              </a:rPr>
              <a:t>$350 </a:t>
            </a:r>
            <a:r>
              <a:rPr lang="en-US" sz="1400" dirty="0" smtClean="0">
                <a:solidFill>
                  <a:schemeClr val="accent1">
                    <a:lumMod val="50000"/>
                  </a:schemeClr>
                </a:solidFill>
                <a:latin typeface="Segoe UI" pitchFamily="34" charset="0"/>
                <a:cs typeface="Segoe UI" pitchFamily="34" charset="0"/>
              </a:rPr>
              <a:t>sitting fee</a:t>
            </a:r>
            <a:endParaRPr lang="en-US" sz="1400" dirty="0">
              <a:solidFill>
                <a:schemeClr val="accent1">
                  <a:lumMod val="50000"/>
                </a:schemeClr>
              </a:solidFill>
              <a:latin typeface="Segoe UI" pitchFamily="34" charset="0"/>
              <a:cs typeface="Segoe UI" pitchFamily="34" charset="0"/>
            </a:endParaRPr>
          </a:p>
        </p:txBody>
      </p:sp>
      <p:pic>
        <p:nvPicPr>
          <p:cNvPr id="47"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sp>
        <p:nvSpPr>
          <p:cNvPr id="48" name="Title 1"/>
          <p:cNvSpPr txBox="1">
            <a:spLocks/>
          </p:cNvSpPr>
          <p:nvPr/>
        </p:nvSpPr>
        <p:spPr>
          <a:xfrm>
            <a:off x="457200" y="152400"/>
            <a:ext cx="8229600" cy="7921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400" b="0" i="1" u="none" strike="noStrike" kern="1200" cap="none" spc="0" normalizeH="0" baseline="0" noProof="0" dirty="0">
              <a:ln>
                <a:noFill/>
              </a:ln>
              <a:solidFill>
                <a:srgbClr val="008000"/>
              </a:solidFill>
              <a:effectLst/>
              <a:uLnTx/>
              <a:uFillTx/>
              <a:latin typeface="Segoe UI" pitchFamily="34" charset="0"/>
              <a:ea typeface="ＭＳ Ｐゴシック" pitchFamily="34" charset="-128"/>
              <a:cs typeface="Segoe UI" pitchFamily="34" charset="0"/>
            </a:endParaRPr>
          </a:p>
        </p:txBody>
      </p:sp>
      <p:sp>
        <p:nvSpPr>
          <p:cNvPr id="49" name="Line 46"/>
          <p:cNvSpPr>
            <a:spLocks noChangeShapeType="1"/>
          </p:cNvSpPr>
          <p:nvPr/>
        </p:nvSpPr>
        <p:spPr bwMode="auto">
          <a:xfrm>
            <a:off x="1219200" y="1357313"/>
            <a:ext cx="0" cy="47625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50" name="Line 47"/>
          <p:cNvSpPr>
            <a:spLocks noChangeShapeType="1"/>
          </p:cNvSpPr>
          <p:nvPr/>
        </p:nvSpPr>
        <p:spPr bwMode="auto">
          <a:xfrm>
            <a:off x="8534400" y="1447800"/>
            <a:ext cx="0" cy="47625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51" name="Line 48"/>
          <p:cNvSpPr>
            <a:spLocks noChangeShapeType="1"/>
          </p:cNvSpPr>
          <p:nvPr/>
        </p:nvSpPr>
        <p:spPr bwMode="auto">
          <a:xfrm>
            <a:off x="1219200" y="1357313"/>
            <a:ext cx="1828800" cy="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52" name="Line 49"/>
          <p:cNvSpPr>
            <a:spLocks noChangeShapeType="1"/>
          </p:cNvSpPr>
          <p:nvPr/>
        </p:nvSpPr>
        <p:spPr bwMode="auto">
          <a:xfrm>
            <a:off x="1219200" y="4329113"/>
            <a:ext cx="1828800" cy="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53" name="Line 198"/>
          <p:cNvSpPr>
            <a:spLocks noChangeShapeType="1"/>
          </p:cNvSpPr>
          <p:nvPr/>
        </p:nvSpPr>
        <p:spPr bwMode="auto">
          <a:xfrm>
            <a:off x="4941888" y="1368425"/>
            <a:ext cx="1828800" cy="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54" name="Line 199"/>
          <p:cNvSpPr>
            <a:spLocks noChangeShapeType="1"/>
          </p:cNvSpPr>
          <p:nvPr/>
        </p:nvSpPr>
        <p:spPr bwMode="auto">
          <a:xfrm>
            <a:off x="1219200" y="1833563"/>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55" name="Line 200"/>
          <p:cNvSpPr>
            <a:spLocks noChangeShapeType="1"/>
          </p:cNvSpPr>
          <p:nvPr/>
        </p:nvSpPr>
        <p:spPr bwMode="auto">
          <a:xfrm>
            <a:off x="6770688" y="1458913"/>
            <a:ext cx="1828800" cy="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56" name="Line 202"/>
          <p:cNvSpPr>
            <a:spLocks noChangeShapeType="1"/>
          </p:cNvSpPr>
          <p:nvPr/>
        </p:nvSpPr>
        <p:spPr bwMode="auto">
          <a:xfrm>
            <a:off x="6553200" y="1281113"/>
            <a:ext cx="1828800" cy="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57" name="Line 205"/>
          <p:cNvSpPr>
            <a:spLocks noChangeShapeType="1"/>
          </p:cNvSpPr>
          <p:nvPr/>
        </p:nvSpPr>
        <p:spPr bwMode="auto">
          <a:xfrm>
            <a:off x="8534400" y="1924050"/>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58" name="Line 207"/>
          <p:cNvSpPr>
            <a:spLocks noChangeShapeType="1"/>
          </p:cNvSpPr>
          <p:nvPr/>
        </p:nvSpPr>
        <p:spPr bwMode="auto">
          <a:xfrm>
            <a:off x="1219200" y="2347913"/>
            <a:ext cx="0" cy="547687"/>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59" name="Line 213"/>
          <p:cNvSpPr>
            <a:spLocks noChangeShapeType="1"/>
          </p:cNvSpPr>
          <p:nvPr/>
        </p:nvSpPr>
        <p:spPr bwMode="auto">
          <a:xfrm>
            <a:off x="8534400" y="2409825"/>
            <a:ext cx="0" cy="547688"/>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60" name="Line 215"/>
          <p:cNvSpPr>
            <a:spLocks noChangeShapeType="1"/>
          </p:cNvSpPr>
          <p:nvPr/>
        </p:nvSpPr>
        <p:spPr bwMode="auto">
          <a:xfrm>
            <a:off x="1219200" y="2881313"/>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61" name="Line 221"/>
          <p:cNvSpPr>
            <a:spLocks noChangeShapeType="1"/>
          </p:cNvSpPr>
          <p:nvPr/>
        </p:nvSpPr>
        <p:spPr bwMode="auto">
          <a:xfrm>
            <a:off x="8534400" y="2957513"/>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62" name="Line 223"/>
          <p:cNvSpPr>
            <a:spLocks noChangeShapeType="1"/>
          </p:cNvSpPr>
          <p:nvPr/>
        </p:nvSpPr>
        <p:spPr bwMode="auto">
          <a:xfrm>
            <a:off x="1219200" y="3352800"/>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63" name="Line 229"/>
          <p:cNvSpPr>
            <a:spLocks noChangeShapeType="1"/>
          </p:cNvSpPr>
          <p:nvPr/>
        </p:nvSpPr>
        <p:spPr bwMode="auto">
          <a:xfrm>
            <a:off x="8534400" y="3443288"/>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64" name="Line 231"/>
          <p:cNvSpPr>
            <a:spLocks noChangeShapeType="1"/>
          </p:cNvSpPr>
          <p:nvPr/>
        </p:nvSpPr>
        <p:spPr bwMode="auto">
          <a:xfrm>
            <a:off x="1219200" y="3838575"/>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65" name="Line 237"/>
          <p:cNvSpPr>
            <a:spLocks noChangeShapeType="1"/>
          </p:cNvSpPr>
          <p:nvPr/>
        </p:nvSpPr>
        <p:spPr bwMode="auto">
          <a:xfrm>
            <a:off x="8534400" y="3929063"/>
            <a:ext cx="0" cy="485775"/>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66" name="Line 239"/>
          <p:cNvSpPr>
            <a:spLocks noChangeShapeType="1"/>
          </p:cNvSpPr>
          <p:nvPr/>
        </p:nvSpPr>
        <p:spPr bwMode="auto">
          <a:xfrm>
            <a:off x="3048000" y="5010150"/>
            <a:ext cx="1828800" cy="0"/>
          </a:xfrm>
          <a:prstGeom prst="line">
            <a:avLst/>
          </a:prstGeom>
          <a:noFill/>
          <a:ln w="9525">
            <a:noFill/>
            <a:round/>
            <a:headEnd/>
            <a:tailEnd/>
          </a:ln>
        </p:spPr>
        <p:txBody>
          <a:bodyPr/>
          <a:lstStyle/>
          <a:p>
            <a:endParaRPr lang="en-US">
              <a:latin typeface="Segoe UI" pitchFamily="34" charset="0"/>
              <a:cs typeface="Segoe UI" pitchFamily="34" charset="0"/>
            </a:endParaRPr>
          </a:p>
        </p:txBody>
      </p:sp>
      <p:sp>
        <p:nvSpPr>
          <p:cNvPr id="67" name="Oval 246"/>
          <p:cNvSpPr>
            <a:spLocks noChangeArrowheads="1"/>
          </p:cNvSpPr>
          <p:nvPr/>
        </p:nvSpPr>
        <p:spPr bwMode="auto">
          <a:xfrm>
            <a:off x="6629400" y="990600"/>
            <a:ext cx="1534886" cy="1284514"/>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sz="1400" b="1" dirty="0" err="1" smtClean="0">
                <a:solidFill>
                  <a:schemeClr val="bg1"/>
                </a:solidFill>
                <a:latin typeface="Segoe UI" pitchFamily="34" charset="0"/>
                <a:cs typeface="Segoe UI" pitchFamily="34" charset="0"/>
              </a:rPr>
              <a:t>opus|magnum</a:t>
            </a:r>
            <a:endParaRPr lang="en-US" b="1" dirty="0">
              <a:solidFill>
                <a:schemeClr val="bg1"/>
              </a:solidFill>
              <a:latin typeface="Segoe UI" pitchFamily="34" charset="0"/>
              <a:cs typeface="Segoe UI" pitchFamily="34" charset="0"/>
            </a:endParaRPr>
          </a:p>
        </p:txBody>
      </p:sp>
      <p:sp>
        <p:nvSpPr>
          <p:cNvPr id="68" name="Oval 247"/>
          <p:cNvSpPr>
            <a:spLocks noChangeArrowheads="1"/>
          </p:cNvSpPr>
          <p:nvPr/>
        </p:nvSpPr>
        <p:spPr bwMode="auto">
          <a:xfrm>
            <a:off x="4680856" y="1052513"/>
            <a:ext cx="1620157" cy="1284514"/>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sz="1200" b="1" dirty="0" smtClean="0">
                <a:solidFill>
                  <a:schemeClr val="bg1"/>
                </a:solidFill>
                <a:latin typeface="Segoe UI" pitchFamily="34" charset="0"/>
                <a:cs typeface="Segoe UI" pitchFamily="34" charset="0"/>
              </a:rPr>
              <a:t>LAM Photography</a:t>
            </a:r>
            <a:endParaRPr lang="en-US" sz="1200" b="1" dirty="0">
              <a:solidFill>
                <a:schemeClr val="bg1"/>
              </a:solidFill>
              <a:latin typeface="Segoe UI" pitchFamily="34" charset="0"/>
              <a:cs typeface="Segoe UI" pitchFamily="34" charset="0"/>
            </a:endParaRPr>
          </a:p>
        </p:txBody>
      </p:sp>
      <p:sp>
        <p:nvSpPr>
          <p:cNvPr id="69" name="Oval 248"/>
          <p:cNvSpPr>
            <a:spLocks noChangeArrowheads="1"/>
          </p:cNvSpPr>
          <p:nvPr/>
        </p:nvSpPr>
        <p:spPr bwMode="auto">
          <a:xfrm>
            <a:off x="2895600" y="1066800"/>
            <a:ext cx="1534886" cy="1284514"/>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sz="1400" b="1" dirty="0" smtClean="0">
                <a:solidFill>
                  <a:schemeClr val="bg1"/>
                </a:solidFill>
                <a:latin typeface="Segoe UI" pitchFamily="34" charset="0"/>
                <a:cs typeface="Segoe UI" pitchFamily="34" charset="0"/>
              </a:rPr>
              <a:t>Yardis </a:t>
            </a:r>
          </a:p>
          <a:p>
            <a:pPr algn="ctr">
              <a:defRPr/>
            </a:pPr>
            <a:r>
              <a:rPr lang="en-US" sz="1400" b="1" dirty="0" smtClean="0">
                <a:solidFill>
                  <a:schemeClr val="bg1"/>
                </a:solidFill>
                <a:latin typeface="Segoe UI" pitchFamily="34" charset="0"/>
                <a:cs typeface="Segoe UI" pitchFamily="34" charset="0"/>
              </a:rPr>
              <a:t>Photography</a:t>
            </a:r>
            <a:endParaRPr lang="en-US" sz="1400" b="1" dirty="0">
              <a:solidFill>
                <a:schemeClr val="bg1"/>
              </a:solidFill>
              <a:latin typeface="Segoe UI" pitchFamily="34" charset="0"/>
              <a:cs typeface="Segoe UI" pitchFamily="34" charset="0"/>
            </a:endParaRPr>
          </a:p>
        </p:txBody>
      </p:sp>
      <p:sp>
        <p:nvSpPr>
          <p:cNvPr id="71" name="Text Box 251"/>
          <p:cNvSpPr txBox="1">
            <a:spLocks noChangeArrowheads="1"/>
          </p:cNvSpPr>
          <p:nvPr/>
        </p:nvSpPr>
        <p:spPr bwMode="auto">
          <a:xfrm>
            <a:off x="2819400" y="2576513"/>
            <a:ext cx="1600200" cy="33855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600" dirty="0" smtClean="0">
                <a:solidFill>
                  <a:schemeClr val="accent1">
                    <a:lumMod val="50000"/>
                  </a:schemeClr>
                </a:solidFill>
                <a:latin typeface="Segoe UI" pitchFamily="34" charset="0"/>
                <a:cs typeface="Segoe UI" pitchFamily="34" charset="0"/>
              </a:rPr>
              <a:t>$475.00/hr</a:t>
            </a:r>
            <a:endParaRPr lang="en-US" sz="1600" dirty="0">
              <a:solidFill>
                <a:schemeClr val="accent1">
                  <a:lumMod val="50000"/>
                </a:schemeClr>
              </a:solidFill>
              <a:latin typeface="Segoe UI" pitchFamily="34" charset="0"/>
              <a:cs typeface="Segoe UI" pitchFamily="34" charset="0"/>
            </a:endParaRPr>
          </a:p>
        </p:txBody>
      </p:sp>
      <p:sp>
        <p:nvSpPr>
          <p:cNvPr id="78" name="Text Box 273"/>
          <p:cNvSpPr txBox="1">
            <a:spLocks noChangeArrowheads="1"/>
          </p:cNvSpPr>
          <p:nvPr/>
        </p:nvSpPr>
        <p:spPr bwMode="auto">
          <a:xfrm>
            <a:off x="4724400" y="2576513"/>
            <a:ext cx="1600200" cy="369332"/>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Segoe UI" pitchFamily="34" charset="0"/>
                <a:cs typeface="Segoe UI" pitchFamily="34" charset="0"/>
              </a:rPr>
              <a:t>$600 </a:t>
            </a:r>
            <a:r>
              <a:rPr lang="en-US" sz="1400" dirty="0" smtClean="0">
                <a:solidFill>
                  <a:schemeClr val="accent1">
                    <a:lumMod val="50000"/>
                  </a:schemeClr>
                </a:solidFill>
                <a:latin typeface="Segoe UI" pitchFamily="34" charset="0"/>
                <a:cs typeface="Segoe UI" pitchFamily="34" charset="0"/>
              </a:rPr>
              <a:t>sitting fee</a:t>
            </a:r>
            <a:endParaRPr lang="en-US" sz="1400" dirty="0">
              <a:solidFill>
                <a:schemeClr val="accent1">
                  <a:lumMod val="50000"/>
                </a:schemeClr>
              </a:solidFill>
              <a:latin typeface="Segoe UI" pitchFamily="34" charset="0"/>
              <a:cs typeface="Segoe UI" pitchFamily="34" charset="0"/>
            </a:endParaRPr>
          </a:p>
        </p:txBody>
      </p:sp>
      <p:sp>
        <p:nvSpPr>
          <p:cNvPr id="80" name="Text Box 275"/>
          <p:cNvSpPr txBox="1">
            <a:spLocks noChangeArrowheads="1"/>
          </p:cNvSpPr>
          <p:nvPr/>
        </p:nvSpPr>
        <p:spPr bwMode="auto">
          <a:xfrm>
            <a:off x="2819400" y="3352800"/>
            <a:ext cx="1600200" cy="3077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400" dirty="0" smtClean="0">
                <a:solidFill>
                  <a:schemeClr val="accent1">
                    <a:lumMod val="50000"/>
                  </a:schemeClr>
                </a:solidFill>
                <a:latin typeface="Segoe UI" pitchFamily="34" charset="0"/>
                <a:cs typeface="Segoe UI" pitchFamily="34" charset="0"/>
              </a:rPr>
              <a:t>Good</a:t>
            </a:r>
            <a:endParaRPr lang="en-US" dirty="0">
              <a:solidFill>
                <a:schemeClr val="accent1">
                  <a:lumMod val="50000"/>
                </a:schemeClr>
              </a:solidFill>
              <a:latin typeface="Segoe UI" pitchFamily="34" charset="0"/>
              <a:cs typeface="Segoe UI" pitchFamily="34" charset="0"/>
            </a:endParaRPr>
          </a:p>
        </p:txBody>
      </p:sp>
      <p:sp>
        <p:nvSpPr>
          <p:cNvPr id="81" name="Text Box 276"/>
          <p:cNvSpPr txBox="1">
            <a:spLocks noChangeArrowheads="1"/>
          </p:cNvSpPr>
          <p:nvPr/>
        </p:nvSpPr>
        <p:spPr bwMode="auto">
          <a:xfrm>
            <a:off x="4724400" y="3352800"/>
            <a:ext cx="1600200" cy="3077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smtClean="0">
                <a:solidFill>
                  <a:schemeClr val="accent1">
                    <a:lumMod val="50000"/>
                  </a:schemeClr>
                </a:solidFill>
                <a:latin typeface="Segoe UI" pitchFamily="34" charset="0"/>
                <a:cs typeface="Segoe UI" pitchFamily="34" charset="0"/>
              </a:rPr>
              <a:t>Exemplary</a:t>
            </a:r>
            <a:endParaRPr lang="en-US" dirty="0">
              <a:solidFill>
                <a:schemeClr val="accent1">
                  <a:lumMod val="50000"/>
                </a:schemeClr>
              </a:solidFill>
              <a:latin typeface="Segoe UI" pitchFamily="34" charset="0"/>
              <a:cs typeface="Segoe UI" pitchFamily="34" charset="0"/>
            </a:endParaRPr>
          </a:p>
        </p:txBody>
      </p:sp>
      <p:sp>
        <p:nvSpPr>
          <p:cNvPr id="82" name="Text Box 277"/>
          <p:cNvSpPr txBox="1">
            <a:spLocks noChangeArrowheads="1"/>
          </p:cNvSpPr>
          <p:nvPr/>
        </p:nvSpPr>
        <p:spPr bwMode="auto">
          <a:xfrm>
            <a:off x="6629400" y="3338513"/>
            <a:ext cx="1600200" cy="3385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600" dirty="0" smtClean="0">
                <a:solidFill>
                  <a:schemeClr val="accent1">
                    <a:lumMod val="50000"/>
                  </a:schemeClr>
                </a:solidFill>
                <a:latin typeface="Segoe UI" pitchFamily="34" charset="0"/>
                <a:cs typeface="Segoe UI" pitchFamily="34" charset="0"/>
              </a:rPr>
              <a:t>“great work”</a:t>
            </a:r>
            <a:endParaRPr lang="en-US" sz="1600" dirty="0">
              <a:solidFill>
                <a:schemeClr val="accent1">
                  <a:lumMod val="50000"/>
                </a:schemeClr>
              </a:solidFill>
              <a:latin typeface="Segoe UI" pitchFamily="34" charset="0"/>
              <a:cs typeface="Segoe UI" pitchFamily="34" charset="0"/>
            </a:endParaRPr>
          </a:p>
        </p:txBody>
      </p:sp>
      <p:sp>
        <p:nvSpPr>
          <p:cNvPr id="83" name="Text Box 278"/>
          <p:cNvSpPr txBox="1">
            <a:spLocks noChangeArrowheads="1"/>
          </p:cNvSpPr>
          <p:nvPr/>
        </p:nvSpPr>
        <p:spPr bwMode="auto">
          <a:xfrm>
            <a:off x="2819400" y="5486400"/>
            <a:ext cx="1600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200" dirty="0" smtClean="0">
                <a:solidFill>
                  <a:schemeClr val="accent1">
                    <a:lumMod val="50000"/>
                  </a:schemeClr>
                </a:solidFill>
                <a:latin typeface="Segoe UI" pitchFamily="34" charset="0"/>
                <a:cs typeface="Segoe UI" pitchFamily="34" charset="0"/>
              </a:rPr>
              <a:t>Industrial/Corporate</a:t>
            </a:r>
            <a:endParaRPr lang="en-US" sz="1200" dirty="0">
              <a:solidFill>
                <a:schemeClr val="accent1">
                  <a:lumMod val="50000"/>
                </a:schemeClr>
              </a:solidFill>
              <a:latin typeface="Segoe UI" pitchFamily="34" charset="0"/>
              <a:cs typeface="Segoe UI" pitchFamily="34" charset="0"/>
            </a:endParaRPr>
          </a:p>
        </p:txBody>
      </p:sp>
      <p:sp>
        <p:nvSpPr>
          <p:cNvPr id="84" name="Text Box 279"/>
          <p:cNvSpPr txBox="1">
            <a:spLocks noChangeArrowheads="1"/>
          </p:cNvSpPr>
          <p:nvPr/>
        </p:nvSpPr>
        <p:spPr bwMode="auto">
          <a:xfrm>
            <a:off x="4724400" y="5472113"/>
            <a:ext cx="1600200" cy="3077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smtClean="0">
                <a:solidFill>
                  <a:schemeClr val="accent1">
                    <a:lumMod val="50000"/>
                  </a:schemeClr>
                </a:solidFill>
                <a:latin typeface="Segoe UI" pitchFamily="34" charset="0"/>
                <a:cs typeface="Segoe UI" pitchFamily="34" charset="0"/>
              </a:rPr>
              <a:t>Events/Lifestyle</a:t>
            </a:r>
            <a:endParaRPr lang="en-US" sz="1400" dirty="0">
              <a:solidFill>
                <a:schemeClr val="accent1">
                  <a:lumMod val="50000"/>
                </a:schemeClr>
              </a:solidFill>
              <a:latin typeface="Segoe UI" pitchFamily="34" charset="0"/>
              <a:cs typeface="Segoe UI" pitchFamily="34" charset="0"/>
            </a:endParaRPr>
          </a:p>
        </p:txBody>
      </p:sp>
      <p:sp>
        <p:nvSpPr>
          <p:cNvPr id="85" name="Text Box 280"/>
          <p:cNvSpPr txBox="1">
            <a:spLocks noChangeArrowheads="1"/>
          </p:cNvSpPr>
          <p:nvPr/>
        </p:nvSpPr>
        <p:spPr bwMode="auto">
          <a:xfrm>
            <a:off x="6629400" y="5486400"/>
            <a:ext cx="1600200" cy="3077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400" dirty="0" smtClean="0">
                <a:solidFill>
                  <a:schemeClr val="accent1">
                    <a:lumMod val="50000"/>
                  </a:schemeClr>
                </a:solidFill>
                <a:latin typeface="Segoe UI" pitchFamily="34" charset="0"/>
                <a:cs typeface="Segoe UI" pitchFamily="34" charset="0"/>
              </a:rPr>
              <a:t>Events/Corporate</a:t>
            </a:r>
            <a:endParaRPr lang="en-US" sz="1400" dirty="0">
              <a:solidFill>
                <a:schemeClr val="accent1">
                  <a:lumMod val="50000"/>
                </a:schemeClr>
              </a:solidFill>
              <a:latin typeface="Segoe UI" pitchFamily="34" charset="0"/>
              <a:cs typeface="Segoe UI" pitchFamily="34" charset="0"/>
            </a:endParaRPr>
          </a:p>
        </p:txBody>
      </p:sp>
      <p:sp>
        <p:nvSpPr>
          <p:cNvPr id="86" name="Text Box 281"/>
          <p:cNvSpPr txBox="1">
            <a:spLocks noChangeArrowheads="1"/>
          </p:cNvSpPr>
          <p:nvPr/>
        </p:nvSpPr>
        <p:spPr bwMode="auto">
          <a:xfrm>
            <a:off x="2819400" y="3962400"/>
            <a:ext cx="1600200"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smtClean="0">
                <a:solidFill>
                  <a:schemeClr val="accent1">
                    <a:lumMod val="50000"/>
                  </a:schemeClr>
                </a:solidFill>
                <a:latin typeface="Segoe UI" pitchFamily="34" charset="0"/>
                <a:cs typeface="Segoe UI" pitchFamily="34" charset="0"/>
              </a:rPr>
              <a:t>Hartford, </a:t>
            </a:r>
          </a:p>
          <a:p>
            <a:pPr algn="ctr">
              <a:defRPr/>
            </a:pPr>
            <a:r>
              <a:rPr lang="en-US" sz="1400" dirty="0" smtClean="0">
                <a:solidFill>
                  <a:schemeClr val="accent1">
                    <a:lumMod val="50000"/>
                  </a:schemeClr>
                </a:solidFill>
                <a:latin typeface="Segoe UI" pitchFamily="34" charset="0"/>
                <a:cs typeface="Segoe UI" pitchFamily="34" charset="0"/>
              </a:rPr>
              <a:t>Connecticut</a:t>
            </a:r>
            <a:endParaRPr lang="en-US" sz="1400" dirty="0">
              <a:solidFill>
                <a:schemeClr val="accent1">
                  <a:lumMod val="50000"/>
                </a:schemeClr>
              </a:solidFill>
              <a:latin typeface="Segoe UI" pitchFamily="34" charset="0"/>
              <a:cs typeface="Segoe UI" pitchFamily="34" charset="0"/>
            </a:endParaRPr>
          </a:p>
        </p:txBody>
      </p:sp>
      <p:sp>
        <p:nvSpPr>
          <p:cNvPr id="87" name="Text Box 282"/>
          <p:cNvSpPr txBox="1">
            <a:spLocks noChangeArrowheads="1"/>
          </p:cNvSpPr>
          <p:nvPr/>
        </p:nvSpPr>
        <p:spPr bwMode="auto">
          <a:xfrm>
            <a:off x="4724400" y="3962400"/>
            <a:ext cx="1600200"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smtClean="0">
                <a:solidFill>
                  <a:schemeClr val="accent1">
                    <a:lumMod val="50000"/>
                  </a:schemeClr>
                </a:solidFill>
                <a:latin typeface="Segoe UI" pitchFamily="34" charset="0"/>
                <a:cs typeface="Segoe UI" pitchFamily="34" charset="0"/>
              </a:rPr>
              <a:t>Hartford, </a:t>
            </a:r>
          </a:p>
          <a:p>
            <a:pPr algn="ctr">
              <a:defRPr/>
            </a:pPr>
            <a:r>
              <a:rPr lang="en-US" sz="1400" dirty="0" smtClean="0">
                <a:solidFill>
                  <a:schemeClr val="accent1">
                    <a:lumMod val="50000"/>
                  </a:schemeClr>
                </a:solidFill>
                <a:latin typeface="Segoe UI" pitchFamily="34" charset="0"/>
                <a:cs typeface="Segoe UI" pitchFamily="34" charset="0"/>
              </a:rPr>
              <a:t>Connecticut</a:t>
            </a:r>
            <a:endParaRPr lang="en-US" sz="1400" dirty="0">
              <a:solidFill>
                <a:schemeClr val="accent1">
                  <a:lumMod val="50000"/>
                </a:schemeClr>
              </a:solidFill>
              <a:latin typeface="Segoe UI" pitchFamily="34" charset="0"/>
              <a:cs typeface="Segoe UI" pitchFamily="34" charset="0"/>
            </a:endParaRPr>
          </a:p>
        </p:txBody>
      </p:sp>
      <p:sp>
        <p:nvSpPr>
          <p:cNvPr id="88" name="Text Box 283"/>
          <p:cNvSpPr txBox="1">
            <a:spLocks noChangeArrowheads="1"/>
          </p:cNvSpPr>
          <p:nvPr/>
        </p:nvSpPr>
        <p:spPr bwMode="auto">
          <a:xfrm>
            <a:off x="6629400" y="3962401"/>
            <a:ext cx="1600200"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400" dirty="0" smtClean="0">
                <a:solidFill>
                  <a:schemeClr val="accent1">
                    <a:lumMod val="50000"/>
                  </a:schemeClr>
                </a:solidFill>
                <a:latin typeface="Segoe UI" pitchFamily="34" charset="0"/>
                <a:cs typeface="Segoe UI" pitchFamily="34" charset="0"/>
              </a:rPr>
              <a:t>Hartford, </a:t>
            </a:r>
          </a:p>
          <a:p>
            <a:pPr algn="ctr">
              <a:defRPr/>
            </a:pPr>
            <a:r>
              <a:rPr lang="en-US" sz="1400" dirty="0" smtClean="0">
                <a:solidFill>
                  <a:schemeClr val="accent1">
                    <a:lumMod val="50000"/>
                  </a:schemeClr>
                </a:solidFill>
                <a:latin typeface="Segoe UI" pitchFamily="34" charset="0"/>
                <a:cs typeface="Segoe UI" pitchFamily="34" charset="0"/>
              </a:rPr>
              <a:t>Connecticut</a:t>
            </a:r>
            <a:endParaRPr lang="en-US" sz="1400" dirty="0">
              <a:solidFill>
                <a:schemeClr val="accent1">
                  <a:lumMod val="50000"/>
                </a:schemeClr>
              </a:solidFill>
              <a:latin typeface="Segoe UI" pitchFamily="34" charset="0"/>
              <a:cs typeface="Segoe UI" pitchFamily="34" charset="0"/>
            </a:endParaRPr>
          </a:p>
        </p:txBody>
      </p:sp>
      <p:sp>
        <p:nvSpPr>
          <p:cNvPr id="89" name="Text Box 284"/>
          <p:cNvSpPr txBox="1">
            <a:spLocks noChangeArrowheads="1"/>
          </p:cNvSpPr>
          <p:nvPr/>
        </p:nvSpPr>
        <p:spPr bwMode="auto">
          <a:xfrm>
            <a:off x="2819400" y="4800600"/>
            <a:ext cx="1600200" cy="3077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smtClean="0">
                <a:solidFill>
                  <a:schemeClr val="accent1">
                    <a:lumMod val="50000"/>
                  </a:schemeClr>
                </a:solidFill>
                <a:latin typeface="Segoe UI" pitchFamily="34" charset="0"/>
                <a:cs typeface="Segoe UI" pitchFamily="34" charset="0"/>
              </a:rPr>
              <a:t>Exemplary</a:t>
            </a:r>
            <a:endParaRPr lang="en-US" sz="1400" dirty="0">
              <a:solidFill>
                <a:schemeClr val="accent1">
                  <a:lumMod val="50000"/>
                </a:schemeClr>
              </a:solidFill>
              <a:latin typeface="Segoe UI" pitchFamily="34" charset="0"/>
              <a:cs typeface="Segoe UI" pitchFamily="34" charset="0"/>
            </a:endParaRPr>
          </a:p>
        </p:txBody>
      </p:sp>
      <p:sp>
        <p:nvSpPr>
          <p:cNvPr id="90" name="Text Box 285"/>
          <p:cNvSpPr txBox="1">
            <a:spLocks noChangeArrowheads="1"/>
          </p:cNvSpPr>
          <p:nvPr/>
        </p:nvSpPr>
        <p:spPr bwMode="auto">
          <a:xfrm>
            <a:off x="4724400" y="4786313"/>
            <a:ext cx="1600200" cy="3385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600" dirty="0" smtClean="0">
                <a:solidFill>
                  <a:schemeClr val="accent1">
                    <a:lumMod val="50000"/>
                  </a:schemeClr>
                </a:solidFill>
                <a:latin typeface="Segoe UI" pitchFamily="34" charset="0"/>
                <a:cs typeface="Segoe UI" pitchFamily="34" charset="0"/>
              </a:rPr>
              <a:t>Good</a:t>
            </a:r>
            <a:endParaRPr lang="en-US" sz="1600" dirty="0">
              <a:solidFill>
                <a:schemeClr val="accent1">
                  <a:lumMod val="50000"/>
                </a:schemeClr>
              </a:solidFill>
              <a:latin typeface="Segoe UI" pitchFamily="34" charset="0"/>
              <a:cs typeface="Segoe UI" pitchFamily="34" charset="0"/>
            </a:endParaRPr>
          </a:p>
        </p:txBody>
      </p:sp>
      <p:sp>
        <p:nvSpPr>
          <p:cNvPr id="91" name="Text Box 286"/>
          <p:cNvSpPr txBox="1">
            <a:spLocks noChangeArrowheads="1"/>
          </p:cNvSpPr>
          <p:nvPr/>
        </p:nvSpPr>
        <p:spPr bwMode="auto">
          <a:xfrm>
            <a:off x="6629400" y="4786313"/>
            <a:ext cx="1600200" cy="3385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600" dirty="0" smtClean="0">
                <a:solidFill>
                  <a:schemeClr val="accent1">
                    <a:lumMod val="50000"/>
                  </a:schemeClr>
                </a:solidFill>
                <a:latin typeface="Segoe UI" pitchFamily="34" charset="0"/>
                <a:cs typeface="Segoe UI" pitchFamily="34" charset="0"/>
              </a:rPr>
              <a:t>New</a:t>
            </a:r>
            <a:endParaRPr lang="en-US" dirty="0">
              <a:solidFill>
                <a:schemeClr val="accent1">
                  <a:lumMod val="50000"/>
                </a:schemeClr>
              </a:solidFill>
              <a:latin typeface="Segoe UI" pitchFamily="34" charset="0"/>
              <a:cs typeface="Segoe UI" pitchFamily="34" charset="0"/>
            </a:endParaRPr>
          </a:p>
        </p:txBody>
      </p:sp>
      <p:pic>
        <p:nvPicPr>
          <p:cNvPr id="72" name="Picture 1" descr="G:\o-m logo short.png"/>
          <p:cNvPicPr>
            <a:picLocks noChangeAspect="1" noChangeArrowheads="1"/>
          </p:cNvPicPr>
          <p:nvPr/>
        </p:nvPicPr>
        <p:blipFill>
          <a:blip r:embed="rId4" cstate="print"/>
          <a:srcRect/>
          <a:stretch>
            <a:fillRect/>
          </a:stretch>
        </p:blipFill>
        <p:spPr bwMode="auto">
          <a:xfrm>
            <a:off x="8167272" y="5867400"/>
            <a:ext cx="863635" cy="838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pPr>
              <a:defRPr/>
            </a:pPr>
            <a:r>
              <a:rPr sz="4400" dirty="0">
                <a:ln>
                  <a:noFill/>
                </a:ln>
                <a:latin typeface="Segoe UI" pitchFamily="34" charset="0"/>
                <a:ea typeface="Segoe UI" pitchFamily="34" charset="0"/>
                <a:cs typeface="Segoe UI" pitchFamily="34" charset="0"/>
              </a:rPr>
              <a:t>Promotional Mix</a:t>
            </a:r>
            <a:endParaRPr sz="4400" dirty="0">
              <a:latin typeface="Segoe UI" pitchFamily="34" charset="0"/>
              <a:ea typeface="Segoe UI" pitchFamily="34" charset="0"/>
              <a:cs typeface="Segoe UI" pitchFamily="34" charset="0"/>
            </a:endParaRPr>
          </a:p>
        </p:txBody>
      </p:sp>
      <p:grpSp>
        <p:nvGrpSpPr>
          <p:cNvPr id="20483" name="Group 38923"/>
          <p:cNvGrpSpPr>
            <a:grpSpLocks/>
          </p:cNvGrpSpPr>
          <p:nvPr/>
        </p:nvGrpSpPr>
        <p:grpSpPr bwMode="auto">
          <a:xfrm>
            <a:off x="646636" y="2133600"/>
            <a:ext cx="7811564" cy="3424225"/>
            <a:chOff x="646039" y="1657193"/>
            <a:chExt cx="8040760" cy="3525452"/>
          </a:xfrm>
        </p:grpSpPr>
        <p:sp>
          <p:nvSpPr>
            <p:cNvPr id="38925" name="Freeform 38924"/>
            <p:cNvSpPr/>
            <p:nvPr/>
          </p:nvSpPr>
          <p:spPr>
            <a:xfrm>
              <a:off x="674914" y="1657193"/>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1"/>
                  </a:solidFill>
                  <a:latin typeface="Segoe UI" pitchFamily="34" charset="0"/>
                  <a:ea typeface="Segoe UI" pitchFamily="34" charset="0"/>
                  <a:cs typeface="Segoe UI" pitchFamily="34" charset="0"/>
                </a:rPr>
                <a:t>Advertising</a:t>
              </a:r>
              <a:endParaRPr lang="en-US" sz="1400" dirty="0">
                <a:latin typeface="Segoe UI" pitchFamily="34" charset="0"/>
                <a:ea typeface="Segoe UI" pitchFamily="34" charset="0"/>
                <a:cs typeface="Segoe UI" pitchFamily="34" charset="0"/>
              </a:endParaRPr>
            </a:p>
          </p:txBody>
        </p:sp>
        <p:sp>
          <p:nvSpPr>
            <p:cNvPr id="38926" name="Freeform 38925"/>
            <p:cNvSpPr/>
            <p:nvPr/>
          </p:nvSpPr>
          <p:spPr>
            <a:xfrm>
              <a:off x="2205506" y="1684929"/>
              <a:ext cx="4825333" cy="603995"/>
            </a:xfrm>
            <a:custGeom>
              <a:avLst/>
              <a:gdLst>
                <a:gd name="connsiteX0" fmla="*/ 0 w 4825333"/>
                <a:gd name="connsiteY0" fmla="*/ 0 h 603995"/>
                <a:gd name="connsiteX1" fmla="*/ 4523336 w 4825333"/>
                <a:gd name="connsiteY1" fmla="*/ 0 h 603995"/>
                <a:gd name="connsiteX2" fmla="*/ 4825333 w 4825333"/>
                <a:gd name="connsiteY2" fmla="*/ 301998 h 603995"/>
                <a:gd name="connsiteX3" fmla="*/ 4523336 w 4825333"/>
                <a:gd name="connsiteY3" fmla="*/ 603995 h 603995"/>
                <a:gd name="connsiteX4" fmla="*/ 0 w 4825333"/>
                <a:gd name="connsiteY4" fmla="*/ 603995 h 603995"/>
                <a:gd name="connsiteX5" fmla="*/ 301998 w 4825333"/>
                <a:gd name="connsiteY5" fmla="*/ 301998 h 603995"/>
                <a:gd name="connsiteX6" fmla="*/ 0 w 4825333"/>
                <a:gd name="connsiteY6" fmla="*/ 0 h 60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5">
                  <a:moveTo>
                    <a:pt x="0" y="0"/>
                  </a:moveTo>
                  <a:lnTo>
                    <a:pt x="4523336" y="0"/>
                  </a:lnTo>
                  <a:lnTo>
                    <a:pt x="4825333" y="301998"/>
                  </a:lnTo>
                  <a:lnTo>
                    <a:pt x="4523336" y="603995"/>
                  </a:lnTo>
                  <a:lnTo>
                    <a:pt x="0" y="603995"/>
                  </a:lnTo>
                  <a:lnTo>
                    <a:pt x="301998" y="301998"/>
                  </a:lnTo>
                  <a:lnTo>
                    <a:pt x="0" y="0"/>
                  </a:lnTo>
                  <a:close/>
                </a:path>
              </a:pathLst>
            </a:custGeom>
          </p:spPr>
          <p:style>
            <a:lnRef idx="2">
              <a:schemeClr val="dk1"/>
            </a:lnRef>
            <a:fillRef idx="1">
              <a:schemeClr val="lt1"/>
            </a:fillRef>
            <a:effectRef idx="0">
              <a:schemeClr val="dk1"/>
            </a:effectRef>
            <a:fontRef idx="minor">
              <a:schemeClr val="dk1"/>
            </a:fontRef>
          </p:style>
          <p:txBody>
            <a:bodyPr lIns="322318" tIns="10160" rIns="301997" bIns="10160" spcCol="1270" anchor="ctr"/>
            <a:lstStyle/>
            <a:p>
              <a:pPr marL="230188" defTabSz="711200">
                <a:lnSpc>
                  <a:spcPct val="90000"/>
                </a:lnSpc>
                <a:spcAft>
                  <a:spcPct val="35000"/>
                </a:spcAft>
                <a:defRPr/>
              </a:pPr>
              <a:r>
                <a:rPr lang="en-US" sz="1400" dirty="0" smtClean="0">
                  <a:solidFill>
                    <a:schemeClr val="tx1"/>
                  </a:solidFill>
                  <a:latin typeface="Segoe UI" pitchFamily="34" charset="0"/>
                  <a:ea typeface="Segoe UI" pitchFamily="34" charset="0"/>
                  <a:cs typeface="Segoe UI" pitchFamily="34" charset="0"/>
                </a:rPr>
                <a:t>Google </a:t>
              </a:r>
              <a:r>
                <a:rPr lang="en-US" sz="1400" dirty="0" err="1" smtClean="0">
                  <a:solidFill>
                    <a:schemeClr val="tx1"/>
                  </a:solidFill>
                  <a:latin typeface="Segoe UI" pitchFamily="34" charset="0"/>
                  <a:ea typeface="Segoe UI" pitchFamily="34" charset="0"/>
                  <a:cs typeface="Segoe UI" pitchFamily="34" charset="0"/>
                </a:rPr>
                <a:t>AdWords</a:t>
              </a:r>
              <a:r>
                <a:rPr lang="en-US" sz="1400" dirty="0" smtClean="0">
                  <a:solidFill>
                    <a:schemeClr val="tx1"/>
                  </a:solidFill>
                  <a:latin typeface="Segoe UI" pitchFamily="34" charset="0"/>
                  <a:ea typeface="Segoe UI" pitchFamily="34" charset="0"/>
                  <a:cs typeface="Segoe UI" pitchFamily="34" charset="0"/>
                </a:rPr>
                <a:t> ($.10 PPC) / </a:t>
              </a:r>
              <a:r>
                <a:rPr lang="en-US" sz="1400" dirty="0" err="1" smtClean="0">
                  <a:solidFill>
                    <a:schemeClr val="tx1"/>
                  </a:solidFill>
                  <a:latin typeface="Segoe UI" pitchFamily="34" charset="0"/>
                  <a:ea typeface="Segoe UI" pitchFamily="34" charset="0"/>
                  <a:cs typeface="Segoe UI" pitchFamily="34" charset="0"/>
                </a:rPr>
                <a:t>Facebook</a:t>
              </a:r>
              <a:r>
                <a:rPr lang="en-US" sz="1400" dirty="0" smtClean="0">
                  <a:solidFill>
                    <a:schemeClr val="tx1"/>
                  </a:solidFill>
                  <a:latin typeface="Segoe UI" pitchFamily="34" charset="0"/>
                  <a:ea typeface="Segoe UI" pitchFamily="34" charset="0"/>
                  <a:cs typeface="Segoe UI" pitchFamily="34" charset="0"/>
                </a:rPr>
                <a:t> ($5)</a:t>
              </a:r>
              <a:endParaRPr lang="en-US" sz="1400" dirty="0">
                <a:solidFill>
                  <a:schemeClr val="tx1"/>
                </a:solidFill>
                <a:latin typeface="Segoe UI" pitchFamily="34" charset="0"/>
                <a:ea typeface="Segoe UI" pitchFamily="34" charset="0"/>
                <a:cs typeface="Segoe UI" pitchFamily="34" charset="0"/>
              </a:endParaRPr>
            </a:p>
          </p:txBody>
        </p:sp>
        <p:sp>
          <p:nvSpPr>
            <p:cNvPr id="38927" name="Freeform 38926"/>
            <p:cNvSpPr/>
            <p:nvPr/>
          </p:nvSpPr>
          <p:spPr>
            <a:xfrm>
              <a:off x="6883347" y="1659169"/>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p:spPr>
          <p:style>
            <a:lnRef idx="3">
              <a:schemeClr val="lt1"/>
            </a:lnRef>
            <a:fillRef idx="1">
              <a:schemeClr val="accent2"/>
            </a:fillRef>
            <a:effectRef idx="1">
              <a:schemeClr val="accent2"/>
            </a:effectRef>
            <a:fontRef idx="minor">
              <a:schemeClr val="lt1"/>
            </a:fontRef>
          </p:style>
          <p:txBody>
            <a:bodyPr lIns="320521" tIns="11430" rIns="297661" bIns="11430" spcCol="1270" anchor="ctr"/>
            <a:lstStyle/>
            <a:p>
              <a:pPr defTabSz="800100">
                <a:lnSpc>
                  <a:spcPct val="90000"/>
                </a:lnSpc>
                <a:spcAft>
                  <a:spcPct val="35000"/>
                </a:spcAft>
                <a:tabLst>
                  <a:tab pos="1087438" algn="r"/>
                </a:tabLst>
                <a:defRPr/>
              </a:pPr>
              <a:r>
                <a:rPr lang="en-US" dirty="0">
                  <a:latin typeface="Segoe UI" pitchFamily="34" charset="0"/>
                  <a:ea typeface="Segoe UI" pitchFamily="34" charset="0"/>
                  <a:cs typeface="Segoe UI" pitchFamily="34" charset="0"/>
                </a:rPr>
                <a:t>	</a:t>
              </a:r>
              <a:r>
                <a:rPr lang="en-US" dirty="0" smtClean="0">
                  <a:latin typeface="Segoe UI" pitchFamily="34" charset="0"/>
                  <a:ea typeface="Segoe UI" pitchFamily="34" charset="0"/>
                  <a:cs typeface="Segoe UI" pitchFamily="34" charset="0"/>
                </a:rPr>
                <a:t>$150</a:t>
              </a:r>
              <a:endParaRPr lang="en-US" dirty="0">
                <a:latin typeface="Segoe UI" pitchFamily="34" charset="0"/>
                <a:ea typeface="Segoe UI" pitchFamily="34" charset="0"/>
                <a:cs typeface="Segoe UI" pitchFamily="34" charset="0"/>
              </a:endParaRPr>
            </a:p>
          </p:txBody>
        </p:sp>
        <p:sp>
          <p:nvSpPr>
            <p:cNvPr id="38928" name="Freeform 38927"/>
            <p:cNvSpPr/>
            <p:nvPr/>
          </p:nvSpPr>
          <p:spPr>
            <a:xfrm>
              <a:off x="674914" y="2340130"/>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1"/>
                  </a:solidFill>
                  <a:latin typeface="Segoe UI" pitchFamily="34" charset="0"/>
                  <a:ea typeface="Segoe UI" pitchFamily="34" charset="0"/>
                  <a:cs typeface="Segoe UI" pitchFamily="34" charset="0"/>
                </a:rPr>
                <a:t>Publicity</a:t>
              </a:r>
              <a:endParaRPr lang="en-US" sz="1400" dirty="0">
                <a:latin typeface="Segoe UI" pitchFamily="34" charset="0"/>
                <a:ea typeface="Segoe UI" pitchFamily="34" charset="0"/>
                <a:cs typeface="Segoe UI" pitchFamily="34" charset="0"/>
              </a:endParaRPr>
            </a:p>
          </p:txBody>
        </p:sp>
        <p:sp>
          <p:nvSpPr>
            <p:cNvPr id="38929" name="Freeform 38928"/>
            <p:cNvSpPr/>
            <p:nvPr/>
          </p:nvSpPr>
          <p:spPr>
            <a:xfrm>
              <a:off x="2205506" y="2368695"/>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p:spPr>
          <p:style>
            <a:lnRef idx="2">
              <a:schemeClr val="dk1"/>
            </a:lnRef>
            <a:fillRef idx="1">
              <a:schemeClr val="lt1"/>
            </a:fillRef>
            <a:effectRef idx="0">
              <a:schemeClr val="dk1"/>
            </a:effectRef>
            <a:fontRef idx="minor">
              <a:schemeClr val="dk1"/>
            </a:fontRef>
          </p:style>
          <p:txBody>
            <a:bodyPr lIns="322320" tIns="10160" rIns="301999" bIns="10160" spcCol="1270" anchor="ctr"/>
            <a:lstStyle/>
            <a:p>
              <a:pPr marL="230188" defTabSz="711200">
                <a:lnSpc>
                  <a:spcPct val="90000"/>
                </a:lnSpc>
                <a:spcAft>
                  <a:spcPct val="35000"/>
                </a:spcAft>
                <a:defRPr/>
              </a:pPr>
              <a:r>
                <a:rPr lang="en-US" sz="1600" dirty="0" smtClean="0">
                  <a:solidFill>
                    <a:schemeClr val="tx1"/>
                  </a:solidFill>
                  <a:latin typeface="Segoe UI" pitchFamily="34" charset="0"/>
                  <a:ea typeface="Segoe UI" pitchFamily="34" charset="0"/>
                  <a:cs typeface="Segoe UI" pitchFamily="34" charset="0"/>
                </a:rPr>
                <a:t>Website ($5.95) / </a:t>
              </a:r>
              <a:r>
                <a:rPr lang="en-US" sz="1600" dirty="0" err="1" smtClean="0">
                  <a:solidFill>
                    <a:schemeClr val="tx1"/>
                  </a:solidFill>
                  <a:latin typeface="Segoe UI" pitchFamily="34" charset="0"/>
                  <a:ea typeface="Segoe UI" pitchFamily="34" charset="0"/>
                  <a:cs typeface="Segoe UI" pitchFamily="34" charset="0"/>
                </a:rPr>
                <a:t>Facebook</a:t>
              </a:r>
              <a:r>
                <a:rPr lang="en-US" sz="1600" dirty="0" smtClean="0">
                  <a:solidFill>
                    <a:schemeClr val="tx1"/>
                  </a:solidFill>
                  <a:latin typeface="Segoe UI" pitchFamily="34" charset="0"/>
                  <a:ea typeface="Segoe UI" pitchFamily="34" charset="0"/>
                  <a:cs typeface="Segoe UI" pitchFamily="34" charset="0"/>
                </a:rPr>
                <a:t> page ($0) / Twitter page ($0)</a:t>
              </a:r>
              <a:endParaRPr lang="en-US" sz="1600" dirty="0">
                <a:solidFill>
                  <a:schemeClr val="tx1"/>
                </a:solidFill>
                <a:latin typeface="Segoe UI" pitchFamily="34" charset="0"/>
                <a:ea typeface="Segoe UI" pitchFamily="34" charset="0"/>
                <a:cs typeface="Segoe UI" pitchFamily="34" charset="0"/>
              </a:endParaRPr>
            </a:p>
          </p:txBody>
        </p:sp>
        <p:sp>
          <p:nvSpPr>
            <p:cNvPr id="38930" name="Freeform 38929"/>
            <p:cNvSpPr/>
            <p:nvPr/>
          </p:nvSpPr>
          <p:spPr>
            <a:xfrm>
              <a:off x="6883347" y="2342937"/>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p:spPr>
          <p:style>
            <a:lnRef idx="3">
              <a:schemeClr val="lt1"/>
            </a:lnRef>
            <a:fillRef idx="1">
              <a:schemeClr val="accent2"/>
            </a:fillRef>
            <a:effectRef idx="1">
              <a:schemeClr val="accent2"/>
            </a:effectRef>
            <a:fontRef idx="minor">
              <a:schemeClr val="lt1"/>
            </a:fontRef>
          </p:style>
          <p:txBody>
            <a:bodyPr lIns="320521" tIns="11430" rIns="297661" bIns="11430" spcCol="1270" anchor="ctr"/>
            <a:lstStyle/>
            <a:p>
              <a:pPr defTabSz="800100">
                <a:lnSpc>
                  <a:spcPct val="90000"/>
                </a:lnSpc>
                <a:spcAft>
                  <a:spcPct val="35000"/>
                </a:spcAft>
                <a:tabLst>
                  <a:tab pos="1087438" algn="r"/>
                </a:tabLst>
                <a:defRPr/>
              </a:pPr>
              <a:r>
                <a:rPr lang="en-US" dirty="0">
                  <a:latin typeface="Segoe UI" pitchFamily="34" charset="0"/>
                  <a:ea typeface="Segoe UI" pitchFamily="34" charset="0"/>
                  <a:cs typeface="Segoe UI" pitchFamily="34" charset="0"/>
                </a:rPr>
                <a:t>	</a:t>
              </a:r>
              <a:r>
                <a:rPr lang="en-US" dirty="0" smtClean="0">
                  <a:latin typeface="Segoe UI" pitchFamily="34" charset="0"/>
                  <a:ea typeface="Segoe UI" pitchFamily="34" charset="0"/>
                  <a:cs typeface="Segoe UI" pitchFamily="34" charset="0"/>
                </a:rPr>
                <a:t>$5.95</a:t>
              </a:r>
              <a:endParaRPr lang="en-US" dirty="0">
                <a:latin typeface="Segoe UI" pitchFamily="34" charset="0"/>
                <a:ea typeface="Segoe UI" pitchFamily="34" charset="0"/>
                <a:cs typeface="Segoe UI" pitchFamily="34" charset="0"/>
              </a:endParaRPr>
            </a:p>
          </p:txBody>
        </p:sp>
        <p:sp>
          <p:nvSpPr>
            <p:cNvPr id="38934" name="Freeform 38933"/>
            <p:cNvSpPr/>
            <p:nvPr/>
          </p:nvSpPr>
          <p:spPr>
            <a:xfrm>
              <a:off x="646039" y="3060388"/>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1"/>
                  </a:solidFill>
                  <a:latin typeface="Segoe UI" pitchFamily="34" charset="0"/>
                  <a:ea typeface="Segoe UI" pitchFamily="34" charset="0"/>
                  <a:cs typeface="Segoe UI" pitchFamily="34" charset="0"/>
                </a:rPr>
                <a:t>Sales Promotion</a:t>
              </a:r>
              <a:endParaRPr lang="en-US" sz="1400" dirty="0">
                <a:latin typeface="Segoe UI" pitchFamily="34" charset="0"/>
                <a:ea typeface="Segoe UI" pitchFamily="34" charset="0"/>
                <a:cs typeface="Segoe UI" pitchFamily="34" charset="0"/>
              </a:endParaRPr>
            </a:p>
          </p:txBody>
        </p:sp>
        <p:sp>
          <p:nvSpPr>
            <p:cNvPr id="38935" name="Freeform 38934"/>
            <p:cNvSpPr/>
            <p:nvPr/>
          </p:nvSpPr>
          <p:spPr>
            <a:xfrm>
              <a:off x="2176631" y="3088954"/>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p:spPr>
          <p:style>
            <a:lnRef idx="2">
              <a:schemeClr val="dk1"/>
            </a:lnRef>
            <a:fillRef idx="1">
              <a:schemeClr val="lt1"/>
            </a:fillRef>
            <a:effectRef idx="0">
              <a:schemeClr val="dk1"/>
            </a:effectRef>
            <a:fontRef idx="minor">
              <a:schemeClr val="dk1"/>
            </a:fontRef>
          </p:style>
          <p:txBody>
            <a:bodyPr lIns="322320" tIns="10160" rIns="301999" bIns="10160" spcCol="1270" anchor="ctr"/>
            <a:lstStyle/>
            <a:p>
              <a:pPr marL="230188" defTabSz="711200">
                <a:lnSpc>
                  <a:spcPct val="90000"/>
                </a:lnSpc>
                <a:spcAft>
                  <a:spcPct val="35000"/>
                </a:spcAft>
                <a:defRPr/>
              </a:pPr>
              <a:endParaRPr lang="en-US" sz="1600" dirty="0">
                <a:solidFill>
                  <a:schemeClr val="tx1"/>
                </a:solidFill>
                <a:latin typeface="Segoe UI" pitchFamily="34" charset="0"/>
                <a:ea typeface="Segoe UI" pitchFamily="34" charset="0"/>
                <a:cs typeface="Segoe UI" pitchFamily="34" charset="0"/>
              </a:endParaRPr>
            </a:p>
          </p:txBody>
        </p:sp>
        <p:sp>
          <p:nvSpPr>
            <p:cNvPr id="38936" name="Freeform 38935"/>
            <p:cNvSpPr/>
            <p:nvPr/>
          </p:nvSpPr>
          <p:spPr>
            <a:xfrm>
              <a:off x="6854472" y="3063195"/>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p:spPr>
          <p:style>
            <a:lnRef idx="3">
              <a:schemeClr val="lt1"/>
            </a:lnRef>
            <a:fillRef idx="1">
              <a:schemeClr val="accent2"/>
            </a:fillRef>
            <a:effectRef idx="1">
              <a:schemeClr val="accent2"/>
            </a:effectRef>
            <a:fontRef idx="minor">
              <a:schemeClr val="lt1"/>
            </a:fontRef>
          </p:style>
          <p:txBody>
            <a:bodyPr lIns="320521" tIns="11430" rIns="297661" bIns="11430" spcCol="1270" anchor="ctr"/>
            <a:lstStyle/>
            <a:p>
              <a:pPr defTabSz="800100">
                <a:lnSpc>
                  <a:spcPct val="90000"/>
                </a:lnSpc>
                <a:spcAft>
                  <a:spcPct val="35000"/>
                </a:spcAft>
                <a:tabLst>
                  <a:tab pos="1087438" algn="r"/>
                </a:tabLst>
                <a:defRPr/>
              </a:pPr>
              <a:r>
                <a:rPr lang="en-US" dirty="0">
                  <a:latin typeface="Segoe UI" pitchFamily="34" charset="0"/>
                  <a:ea typeface="Segoe UI" pitchFamily="34" charset="0"/>
                  <a:cs typeface="Segoe UI" pitchFamily="34" charset="0"/>
                </a:rPr>
                <a:t>	</a:t>
              </a:r>
              <a:r>
                <a:rPr lang="en-US" dirty="0" smtClean="0">
                  <a:latin typeface="Segoe UI" pitchFamily="34" charset="0"/>
                  <a:ea typeface="Segoe UI" pitchFamily="34" charset="0"/>
                  <a:cs typeface="Segoe UI" pitchFamily="34" charset="0"/>
                </a:rPr>
                <a:t>$0</a:t>
              </a:r>
              <a:endParaRPr lang="en-US" dirty="0">
                <a:latin typeface="Segoe UI" pitchFamily="34" charset="0"/>
                <a:ea typeface="Segoe UI" pitchFamily="34" charset="0"/>
                <a:cs typeface="Segoe UI" pitchFamily="34" charset="0"/>
              </a:endParaRPr>
            </a:p>
          </p:txBody>
        </p:sp>
        <p:sp>
          <p:nvSpPr>
            <p:cNvPr id="38937" name="Freeform 38936"/>
            <p:cNvSpPr/>
            <p:nvPr/>
          </p:nvSpPr>
          <p:spPr>
            <a:xfrm>
              <a:off x="646039" y="3747969"/>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1"/>
                  </a:solidFill>
                  <a:latin typeface="Segoe UI" pitchFamily="34" charset="0"/>
                  <a:ea typeface="Segoe UI" pitchFamily="34" charset="0"/>
                  <a:cs typeface="Segoe UI" pitchFamily="34" charset="0"/>
                </a:rPr>
                <a:t>Other</a:t>
              </a:r>
              <a:endParaRPr lang="en-US" sz="1400" dirty="0">
                <a:latin typeface="Segoe UI" pitchFamily="34" charset="0"/>
                <a:ea typeface="Segoe UI" pitchFamily="34" charset="0"/>
                <a:cs typeface="Segoe UI" pitchFamily="34" charset="0"/>
              </a:endParaRPr>
            </a:p>
          </p:txBody>
        </p:sp>
        <p:sp>
          <p:nvSpPr>
            <p:cNvPr id="38938" name="Freeform 38937"/>
            <p:cNvSpPr/>
            <p:nvPr/>
          </p:nvSpPr>
          <p:spPr>
            <a:xfrm>
              <a:off x="2176631" y="3772723"/>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p:spPr>
          <p:style>
            <a:lnRef idx="2">
              <a:schemeClr val="dk1"/>
            </a:lnRef>
            <a:fillRef idx="1">
              <a:schemeClr val="lt1"/>
            </a:fillRef>
            <a:effectRef idx="0">
              <a:schemeClr val="dk1"/>
            </a:effectRef>
            <a:fontRef idx="minor">
              <a:schemeClr val="dk1"/>
            </a:fontRef>
          </p:style>
          <p:txBody>
            <a:bodyPr lIns="322320" tIns="10160" rIns="301999" bIns="10160" spcCol="1270" anchor="ctr"/>
            <a:lstStyle/>
            <a:p>
              <a:pPr marL="230188" defTabSz="711200">
                <a:lnSpc>
                  <a:spcPct val="90000"/>
                </a:lnSpc>
                <a:spcAft>
                  <a:spcPct val="35000"/>
                </a:spcAft>
                <a:defRPr/>
              </a:pPr>
              <a:r>
                <a:rPr lang="en-US" sz="1400" dirty="0" smtClean="0">
                  <a:solidFill>
                    <a:schemeClr val="tx1"/>
                  </a:solidFill>
                  <a:latin typeface="Segoe UI" pitchFamily="34" charset="0"/>
                  <a:ea typeface="Segoe UI" pitchFamily="34" charset="0"/>
                  <a:cs typeface="Segoe UI" pitchFamily="34" charset="0"/>
                </a:rPr>
                <a:t>Networking with entrepreneurs </a:t>
              </a:r>
              <a:r>
                <a:rPr lang="en-US" sz="1400" dirty="0" smtClean="0">
                  <a:solidFill>
                    <a:schemeClr val="tx1"/>
                  </a:solidFill>
                  <a:latin typeface="Segoe UI" pitchFamily="34" charset="0"/>
                  <a:ea typeface="Segoe UI" pitchFamily="34" charset="0"/>
                  <a:cs typeface="Segoe UI" pitchFamily="34" charset="0"/>
                </a:rPr>
                <a:t>in need of our services, and with entrepreneurs in </a:t>
              </a:r>
              <a:r>
                <a:rPr lang="en-US" sz="1400" dirty="0" smtClean="0">
                  <a:solidFill>
                    <a:schemeClr val="tx1"/>
                  </a:solidFill>
                  <a:latin typeface="Segoe UI" pitchFamily="34" charset="0"/>
                  <a:ea typeface="Segoe UI" pitchFamily="34" charset="0"/>
                  <a:cs typeface="Segoe UI" pitchFamily="34" charset="0"/>
                </a:rPr>
                <a:t>the same </a:t>
              </a:r>
              <a:r>
                <a:rPr lang="en-US" sz="1400" dirty="0" smtClean="0">
                  <a:solidFill>
                    <a:schemeClr val="tx1"/>
                  </a:solidFill>
                  <a:latin typeface="Segoe UI" pitchFamily="34" charset="0"/>
                  <a:ea typeface="Segoe UI" pitchFamily="34" charset="0"/>
                  <a:cs typeface="Segoe UI" pitchFamily="34" charset="0"/>
                </a:rPr>
                <a:t>field</a:t>
              </a:r>
              <a:endParaRPr lang="en-US" sz="1400" dirty="0">
                <a:solidFill>
                  <a:schemeClr val="tx1"/>
                </a:solidFill>
                <a:latin typeface="Segoe UI" pitchFamily="34" charset="0"/>
                <a:ea typeface="Segoe UI" pitchFamily="34" charset="0"/>
                <a:cs typeface="Segoe UI" pitchFamily="34" charset="0"/>
              </a:endParaRPr>
            </a:p>
          </p:txBody>
        </p:sp>
        <p:sp>
          <p:nvSpPr>
            <p:cNvPr id="38939" name="Freeform 38938"/>
            <p:cNvSpPr/>
            <p:nvPr/>
          </p:nvSpPr>
          <p:spPr>
            <a:xfrm>
              <a:off x="6854472" y="3746964"/>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p:spPr>
          <p:style>
            <a:lnRef idx="3">
              <a:schemeClr val="lt1"/>
            </a:lnRef>
            <a:fillRef idx="1">
              <a:schemeClr val="accent2"/>
            </a:fillRef>
            <a:effectRef idx="1">
              <a:schemeClr val="accent2"/>
            </a:effectRef>
            <a:fontRef idx="minor">
              <a:schemeClr val="lt1"/>
            </a:fontRef>
          </p:style>
          <p:txBody>
            <a:bodyPr lIns="320521" tIns="11430" rIns="297661" bIns="11430" spcCol="1270" anchor="ctr"/>
            <a:lstStyle/>
            <a:p>
              <a:pPr defTabSz="800100">
                <a:lnSpc>
                  <a:spcPct val="90000"/>
                </a:lnSpc>
                <a:spcAft>
                  <a:spcPct val="35000"/>
                </a:spcAft>
                <a:tabLst>
                  <a:tab pos="1087438" algn="r"/>
                </a:tabLst>
                <a:defRPr/>
              </a:pPr>
              <a:r>
                <a:rPr lang="en-US" dirty="0">
                  <a:latin typeface="Segoe UI" pitchFamily="34" charset="0"/>
                  <a:ea typeface="Segoe UI" pitchFamily="34" charset="0"/>
                  <a:cs typeface="Segoe UI" pitchFamily="34" charset="0"/>
                </a:rPr>
                <a:t>	</a:t>
              </a:r>
              <a:r>
                <a:rPr lang="en-US" dirty="0" smtClean="0">
                  <a:latin typeface="Segoe UI" pitchFamily="34" charset="0"/>
                  <a:ea typeface="Segoe UI" pitchFamily="34" charset="0"/>
                  <a:cs typeface="Segoe UI" pitchFamily="34" charset="0"/>
                </a:rPr>
                <a:t>$0</a:t>
              </a:r>
              <a:endParaRPr lang="en-US" dirty="0">
                <a:latin typeface="Segoe UI" pitchFamily="34" charset="0"/>
                <a:ea typeface="Segoe UI" pitchFamily="34" charset="0"/>
                <a:cs typeface="Segoe UI" pitchFamily="34" charset="0"/>
              </a:endParaRPr>
            </a:p>
          </p:txBody>
        </p:sp>
        <p:sp>
          <p:nvSpPr>
            <p:cNvPr id="38940" name="Freeform 38939"/>
            <p:cNvSpPr/>
            <p:nvPr/>
          </p:nvSpPr>
          <p:spPr>
            <a:xfrm>
              <a:off x="650517" y="4451259"/>
              <a:ext cx="6328236" cy="731386"/>
            </a:xfrm>
            <a:custGeom>
              <a:avLst/>
              <a:gdLst>
                <a:gd name="connsiteX0" fmla="*/ 0 w 6328236"/>
                <a:gd name="connsiteY0" fmla="*/ 0 h 731386"/>
                <a:gd name="connsiteX1" fmla="*/ 5962543 w 6328236"/>
                <a:gd name="connsiteY1" fmla="*/ 0 h 731386"/>
                <a:gd name="connsiteX2" fmla="*/ 6328236 w 6328236"/>
                <a:gd name="connsiteY2" fmla="*/ 365693 h 731386"/>
                <a:gd name="connsiteX3" fmla="*/ 5962543 w 6328236"/>
                <a:gd name="connsiteY3" fmla="*/ 731386 h 731386"/>
                <a:gd name="connsiteX4" fmla="*/ 0 w 6328236"/>
                <a:gd name="connsiteY4" fmla="*/ 731386 h 731386"/>
                <a:gd name="connsiteX5" fmla="*/ 365693 w 6328236"/>
                <a:gd name="connsiteY5" fmla="*/ 365693 h 731386"/>
                <a:gd name="connsiteX6" fmla="*/ 0 w 6328236"/>
                <a:gd name="connsiteY6" fmla="*/ 0 h 7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8236" h="731386">
                  <a:moveTo>
                    <a:pt x="0" y="0"/>
                  </a:moveTo>
                  <a:lnTo>
                    <a:pt x="5962543" y="0"/>
                  </a:lnTo>
                  <a:lnTo>
                    <a:pt x="6328236" y="365693"/>
                  </a:lnTo>
                  <a:lnTo>
                    <a:pt x="5962543" y="731386"/>
                  </a:lnTo>
                  <a:lnTo>
                    <a:pt x="0" y="731386"/>
                  </a:lnTo>
                  <a:lnTo>
                    <a:pt x="365693" y="365693"/>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lnRef>
            <a:fillRef idx="3">
              <a:schemeClr val="accent2"/>
            </a:fillRef>
            <a:effectRef idx="3">
              <a:schemeClr val="accent2"/>
            </a:effectRef>
            <a:fontRef idx="minor">
              <a:schemeClr val="lt1"/>
            </a:fontRef>
          </p:style>
          <p:txBody>
            <a:bodyPr lIns="396173" tIns="15240" rIns="365693" bIns="15240" spcCol="1270" anchor="ctr"/>
            <a:lstStyle/>
            <a:p>
              <a:pPr defTabSz="1066800">
                <a:lnSpc>
                  <a:spcPct val="90000"/>
                </a:lnSpc>
                <a:spcAft>
                  <a:spcPct val="35000"/>
                </a:spcAft>
                <a:defRPr/>
              </a:pPr>
              <a:r>
                <a:rPr lang="en-US" sz="2400" b="1" dirty="0">
                  <a:solidFill>
                    <a:schemeClr val="bg1"/>
                  </a:solidFill>
                  <a:latin typeface="Segoe UI" pitchFamily="34" charset="0"/>
                  <a:ea typeface="Segoe UI" pitchFamily="34" charset="0"/>
                  <a:cs typeface="Segoe UI" pitchFamily="34" charset="0"/>
                </a:rPr>
                <a:t>Total Monthly Promotional Expense</a:t>
              </a:r>
            </a:p>
          </p:txBody>
        </p:sp>
        <p:sp>
          <p:nvSpPr>
            <p:cNvPr id="38941" name="Freeform 38940"/>
            <p:cNvSpPr/>
            <p:nvPr/>
          </p:nvSpPr>
          <p:spPr>
            <a:xfrm>
              <a:off x="6747797" y="4457870"/>
              <a:ext cx="1910127" cy="724775"/>
            </a:xfrm>
            <a:custGeom>
              <a:avLst/>
              <a:gdLst>
                <a:gd name="connsiteX0" fmla="*/ 0 w 1848405"/>
                <a:gd name="connsiteY0" fmla="*/ 0 h 731387"/>
                <a:gd name="connsiteX1" fmla="*/ 1482712 w 1848405"/>
                <a:gd name="connsiteY1" fmla="*/ 0 h 731387"/>
                <a:gd name="connsiteX2" fmla="*/ 1848405 w 1848405"/>
                <a:gd name="connsiteY2" fmla="*/ 365694 h 731387"/>
                <a:gd name="connsiteX3" fmla="*/ 1482712 w 1848405"/>
                <a:gd name="connsiteY3" fmla="*/ 731387 h 731387"/>
                <a:gd name="connsiteX4" fmla="*/ 0 w 1848405"/>
                <a:gd name="connsiteY4" fmla="*/ 731387 h 731387"/>
                <a:gd name="connsiteX5" fmla="*/ 365694 w 1848405"/>
                <a:gd name="connsiteY5" fmla="*/ 365694 h 731387"/>
                <a:gd name="connsiteX6" fmla="*/ 0 w 1848405"/>
                <a:gd name="connsiteY6" fmla="*/ 0 h 73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405" h="731387">
                  <a:moveTo>
                    <a:pt x="0" y="0"/>
                  </a:moveTo>
                  <a:lnTo>
                    <a:pt x="1482712" y="0"/>
                  </a:lnTo>
                  <a:lnTo>
                    <a:pt x="1848405" y="365694"/>
                  </a:lnTo>
                  <a:lnTo>
                    <a:pt x="1482712" y="731387"/>
                  </a:lnTo>
                  <a:lnTo>
                    <a:pt x="0" y="731387"/>
                  </a:lnTo>
                  <a:lnTo>
                    <a:pt x="365694" y="365694"/>
                  </a:lnTo>
                  <a:lnTo>
                    <a:pt x="0" y="0"/>
                  </a:lnTo>
                  <a:close/>
                </a:path>
              </a:pathLst>
            </a:custGeom>
          </p:spPr>
          <p:style>
            <a:lnRef idx="2">
              <a:schemeClr val="dk1"/>
            </a:lnRef>
            <a:fillRef idx="1">
              <a:schemeClr val="lt1"/>
            </a:fillRef>
            <a:effectRef idx="0">
              <a:schemeClr val="dk1"/>
            </a:effectRef>
            <a:fontRef idx="minor">
              <a:schemeClr val="dk1"/>
            </a:fontRef>
          </p:style>
          <p:txBody>
            <a:bodyPr lIns="388554" tIns="11430" rIns="365693" bIns="11430" spcCol="1270" anchor="ctr"/>
            <a:lstStyle/>
            <a:p>
              <a:pPr defTabSz="800100">
                <a:lnSpc>
                  <a:spcPct val="90000"/>
                </a:lnSpc>
                <a:spcAft>
                  <a:spcPct val="35000"/>
                </a:spcAft>
                <a:tabLst>
                  <a:tab pos="1147763" algn="r"/>
                </a:tabLst>
                <a:defRPr/>
              </a:pPr>
              <a:r>
                <a:rPr lang="en-US" b="1" dirty="0">
                  <a:latin typeface="Segoe UI" pitchFamily="34" charset="0"/>
                  <a:ea typeface="Segoe UI" pitchFamily="34" charset="0"/>
                  <a:cs typeface="Segoe UI" pitchFamily="34" charset="0"/>
                </a:rPr>
                <a:t>	</a:t>
              </a:r>
              <a:r>
                <a:rPr lang="en-US" b="1" dirty="0" smtClean="0">
                  <a:latin typeface="Segoe UI" pitchFamily="34" charset="0"/>
                  <a:ea typeface="Segoe UI" pitchFamily="34" charset="0"/>
                  <a:cs typeface="Segoe UI" pitchFamily="34" charset="0"/>
                </a:rPr>
                <a:t>$155.95</a:t>
              </a:r>
              <a:endParaRPr lang="en-US" b="1" dirty="0">
                <a:latin typeface="Segoe UI" pitchFamily="34" charset="0"/>
                <a:ea typeface="Segoe UI" pitchFamily="34" charset="0"/>
                <a:cs typeface="Segoe UI" pitchFamily="34" charset="0"/>
              </a:endParaRPr>
            </a:p>
          </p:txBody>
        </p:sp>
      </p:grpSp>
      <p:sp>
        <p:nvSpPr>
          <p:cNvPr id="7" name="AutoShape 250"/>
          <p:cNvSpPr>
            <a:spLocks noChangeArrowheads="1"/>
          </p:cNvSpPr>
          <p:nvPr/>
        </p:nvSpPr>
        <p:spPr bwMode="auto">
          <a:xfrm>
            <a:off x="609600" y="1524000"/>
            <a:ext cx="6019800" cy="478974"/>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defRPr/>
            </a:pPr>
            <a:r>
              <a:rPr lang="en-US" sz="1600" b="1" dirty="0">
                <a:solidFill>
                  <a:schemeClr val="bg1"/>
                </a:solidFill>
                <a:latin typeface="Segoe UI" pitchFamily="34" charset="0"/>
                <a:ea typeface="Segoe UI" pitchFamily="34" charset="0"/>
                <a:cs typeface="Segoe UI" pitchFamily="34" charset="0"/>
              </a:rPr>
              <a:t>Promotional Expense</a:t>
            </a:r>
          </a:p>
        </p:txBody>
      </p:sp>
      <p:sp>
        <p:nvSpPr>
          <p:cNvPr id="9" name="AutoShape 250"/>
          <p:cNvSpPr>
            <a:spLocks noChangeArrowheads="1"/>
          </p:cNvSpPr>
          <p:nvPr/>
        </p:nvSpPr>
        <p:spPr bwMode="auto">
          <a:xfrm>
            <a:off x="6705600" y="1524000"/>
            <a:ext cx="1709965" cy="478974"/>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defRPr/>
            </a:pPr>
            <a:r>
              <a:rPr lang="en-US" sz="1600" b="1" dirty="0">
                <a:solidFill>
                  <a:schemeClr val="bg1"/>
                </a:solidFill>
                <a:latin typeface="Segoe UI" pitchFamily="34" charset="0"/>
                <a:ea typeface="Segoe UI" pitchFamily="34" charset="0"/>
                <a:cs typeface="Segoe UI" pitchFamily="34" charset="0"/>
              </a:rPr>
              <a:t>Monthly</a:t>
            </a:r>
          </a:p>
          <a:p>
            <a:pPr algn="ctr">
              <a:defRPr/>
            </a:pPr>
            <a:r>
              <a:rPr lang="en-US" sz="1600" b="1" dirty="0">
                <a:solidFill>
                  <a:schemeClr val="bg1"/>
                </a:solidFill>
                <a:latin typeface="Segoe UI" pitchFamily="34" charset="0"/>
                <a:ea typeface="Segoe UI" pitchFamily="34" charset="0"/>
                <a:cs typeface="Segoe UI" pitchFamily="34" charset="0"/>
              </a:rPr>
              <a:t>Amount</a:t>
            </a:r>
          </a:p>
        </p:txBody>
      </p:sp>
      <p:pic>
        <p:nvPicPr>
          <p:cNvPr id="24" name="Picture 13" descr="NFTE_SmallTagLock_PantoneC.eps"/>
          <p:cNvPicPr>
            <a:picLocks noChangeAspect="1"/>
          </p:cNvPicPr>
          <p:nvPr/>
        </p:nvPicPr>
        <p:blipFill>
          <a:blip r:embed="rId3" cstate="print"/>
          <a:srcRect/>
          <a:stretch>
            <a:fillRect/>
          </a:stretch>
        </p:blipFill>
        <p:spPr bwMode="auto">
          <a:xfrm>
            <a:off x="381000" y="304800"/>
            <a:ext cx="1609725" cy="804863"/>
          </a:xfrm>
          <a:prstGeom prst="rect">
            <a:avLst/>
          </a:prstGeom>
          <a:ln>
            <a:noFill/>
          </a:ln>
          <a:effectLst>
            <a:outerShdw blurRad="190500" algn="tl" rotWithShape="0">
              <a:srgbClr val="000000">
                <a:alpha val="70000"/>
              </a:srgbClr>
            </a:outerShdw>
          </a:effectLst>
        </p:spPr>
      </p:pic>
      <p:pic>
        <p:nvPicPr>
          <p:cNvPr id="26" name="Picture 1" descr="G:\o-m logo short.png"/>
          <p:cNvPicPr>
            <a:picLocks noChangeAspect="1" noChangeArrowheads="1"/>
          </p:cNvPicPr>
          <p:nvPr/>
        </p:nvPicPr>
        <p:blipFill>
          <a:blip r:embed="rId4" cstate="print"/>
          <a:srcRect/>
          <a:stretch>
            <a:fillRect/>
          </a:stretch>
        </p:blipFill>
        <p:spPr bwMode="auto">
          <a:xfrm>
            <a:off x="8167272" y="5867400"/>
            <a:ext cx="863635" cy="838200"/>
          </a:xfrm>
          <a:prstGeom prst="rect">
            <a:avLst/>
          </a:prstGeom>
          <a:noFill/>
        </p:spPr>
      </p:pic>
      <p:sp>
        <p:nvSpPr>
          <p:cNvPr id="22" name="Rectangle 21"/>
          <p:cNvSpPr/>
          <p:nvPr/>
        </p:nvSpPr>
        <p:spPr>
          <a:xfrm>
            <a:off x="2590800" y="3657600"/>
            <a:ext cx="348172" cy="369332"/>
          </a:xfrm>
          <a:prstGeom prst="rect">
            <a:avLst/>
          </a:prstGeom>
        </p:spPr>
        <p:txBody>
          <a:bodyPr wrap="none">
            <a:spAutoFit/>
          </a:bodyPr>
          <a:lstStyle/>
          <a:p>
            <a:r>
              <a:rPr lang="en-US" b="1" dirty="0" smtClean="0">
                <a:solidFill>
                  <a:srgbClr val="171B5D"/>
                </a:solidFill>
                <a:latin typeface="Segoe UI" pitchFamily="34" charset="0"/>
                <a:ea typeface="Segoe UI" pitchFamily="34" charset="0"/>
                <a:cs typeface="Segoe UI" pitchFamily="34" charset="0"/>
              </a:rPr>
              <a: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fab">
  <a:themeElements>
    <a:clrScheme name="o|m">
      <a:dk1>
        <a:sysClr val="windowText" lastClr="000000"/>
      </a:dk1>
      <a:lt1>
        <a:srgbClr val="FFFFFF"/>
      </a:lt1>
      <a:dk2>
        <a:srgbClr val="5D5C64"/>
      </a:dk2>
      <a:lt2>
        <a:srgbClr val="E4D9BE"/>
      </a:lt2>
      <a:accent1>
        <a:srgbClr val="171B5D"/>
      </a:accent1>
      <a:accent2>
        <a:srgbClr val="171B5D"/>
      </a:accent2>
      <a:accent3>
        <a:srgbClr val="73C1C7"/>
      </a:accent3>
      <a:accent4>
        <a:srgbClr val="009A07"/>
      </a:accent4>
      <a:accent5>
        <a:srgbClr val="C8A544"/>
      </a:accent5>
      <a:accent6>
        <a:srgbClr val="E2DD00"/>
      </a:accent6>
      <a:hlink>
        <a:srgbClr val="CF3B0D"/>
      </a:hlink>
      <a:folHlink>
        <a:srgbClr val="7E756C"/>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Prefab</Template>
  <TotalTime>14774</TotalTime>
  <Words>5366</Words>
  <Application>Microsoft Office PowerPoint</Application>
  <PresentationFormat>On-screen Show (4:3)</PresentationFormat>
  <Paragraphs>628</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Prefab</vt:lpstr>
      <vt:lpstr>Worksheet</vt:lpstr>
      <vt:lpstr>Slide 1</vt:lpstr>
      <vt:lpstr>Slide 2</vt:lpstr>
      <vt:lpstr>Mission Statement</vt:lpstr>
      <vt:lpstr>Business Profile</vt:lpstr>
      <vt:lpstr>Qualifications</vt:lpstr>
      <vt:lpstr>Slide 6</vt:lpstr>
      <vt:lpstr>Target Market Segment</vt:lpstr>
      <vt:lpstr>Competitive Advantage</vt:lpstr>
      <vt:lpstr>Promotional Mix</vt:lpstr>
      <vt:lpstr>Marketing Mix </vt:lpstr>
      <vt:lpstr>Average Cost  of Materials/Labor</vt:lpstr>
      <vt:lpstr>Economics of One Unit</vt:lpstr>
      <vt:lpstr>Average Monthly  Fixed Expenses</vt:lpstr>
      <vt:lpstr>Time-Management Plan Schedule for a Typical Week </vt:lpstr>
      <vt:lpstr>Monthly Sales Projections First Year </vt:lpstr>
      <vt:lpstr>Monthly Break-Even Units</vt:lpstr>
      <vt:lpstr>Projected Yearly  Income Statement First Year</vt:lpstr>
      <vt:lpstr>Slide 18</vt:lpstr>
      <vt:lpstr>ROS &amp; ROI</vt:lpstr>
      <vt:lpstr>Financing Strategy</vt:lpstr>
      <vt:lpstr>Philanthropy</vt:lpstr>
      <vt:lpstr>Business  &amp; Personal Goals</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Schwartz</dc:creator>
  <cp:lastModifiedBy>studentpm</cp:lastModifiedBy>
  <cp:revision>953</cp:revision>
  <cp:lastPrinted>2010-09-07T20:41:36Z</cp:lastPrinted>
  <dcterms:created xsi:type="dcterms:W3CDTF">2009-03-28T18:15:00Z</dcterms:created>
  <dcterms:modified xsi:type="dcterms:W3CDTF">2012-01-12T14:44:37Z</dcterms:modified>
</cp:coreProperties>
</file>