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handoutMasterIdLst>
    <p:handoutMasterId r:id="rId18"/>
  </p:handoutMasterIdLst>
  <p:sldIdLst>
    <p:sldId id="289" r:id="rId2"/>
    <p:sldId id="297" r:id="rId3"/>
    <p:sldId id="290" r:id="rId4"/>
    <p:sldId id="272" r:id="rId5"/>
    <p:sldId id="285" r:id="rId6"/>
    <p:sldId id="273" r:id="rId7"/>
    <p:sldId id="288" r:id="rId8"/>
    <p:sldId id="275" r:id="rId9"/>
    <p:sldId id="292" r:id="rId10"/>
    <p:sldId id="277" r:id="rId11"/>
    <p:sldId id="294" r:id="rId12"/>
    <p:sldId id="279" r:id="rId13"/>
    <p:sldId id="281" r:id="rId14"/>
    <p:sldId id="293" r:id="rId15"/>
    <p:sldId id="298"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83597" autoAdjust="0"/>
  </p:normalViewPr>
  <p:slideViewPr>
    <p:cSldViewPr>
      <p:cViewPr varScale="1">
        <p:scale>
          <a:sx n="62" d="100"/>
          <a:sy n="62" d="100"/>
        </p:scale>
        <p:origin x="15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Annual</a:t>
            </a:r>
            <a:r>
              <a:rPr lang="en-US" baseline="0" dirty="0" smtClean="0"/>
              <a:t> Sales Projection</a:t>
            </a:r>
            <a:endParaRPr lang="en-US" dirty="0"/>
          </a:p>
        </c:rich>
      </c:tx>
      <c:layout/>
      <c:overlay val="0"/>
    </c:title>
    <c:autoTitleDeleted val="0"/>
    <c:plotArea>
      <c:layout/>
      <c:barChart>
        <c:barDir val="col"/>
        <c:grouping val="clustered"/>
        <c:varyColors val="0"/>
        <c:ser>
          <c:idx val="0"/>
          <c:order val="0"/>
          <c:tx>
            <c:strRef>
              <c:f>Sheet1!$B$1</c:f>
              <c:strCache>
                <c:ptCount val="1"/>
                <c:pt idx="0">
                  <c:v># of Restaruants</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c:v>
                </c:pt>
                <c:pt idx="1">
                  <c:v>1</c:v>
                </c:pt>
                <c:pt idx="2">
                  <c:v>1</c:v>
                </c:pt>
                <c:pt idx="3">
                  <c:v>1</c:v>
                </c:pt>
                <c:pt idx="4">
                  <c:v>1</c:v>
                </c:pt>
                <c:pt idx="5">
                  <c:v>2</c:v>
                </c:pt>
                <c:pt idx="6">
                  <c:v>2</c:v>
                </c:pt>
                <c:pt idx="7">
                  <c:v>2</c:v>
                </c:pt>
                <c:pt idx="8">
                  <c:v>1</c:v>
                </c:pt>
                <c:pt idx="9">
                  <c:v>1</c:v>
                </c:pt>
                <c:pt idx="10">
                  <c:v>1</c:v>
                </c:pt>
                <c:pt idx="11">
                  <c:v>1</c:v>
                </c:pt>
              </c:numCache>
            </c:numRef>
          </c:val>
        </c:ser>
        <c:dLbls>
          <c:showLegendKey val="0"/>
          <c:showVal val="0"/>
          <c:showCatName val="0"/>
          <c:showSerName val="0"/>
          <c:showPercent val="0"/>
          <c:showBubbleSize val="0"/>
        </c:dLbls>
        <c:gapWidth val="150"/>
        <c:axId val="168438088"/>
        <c:axId val="168471600"/>
      </c:barChart>
      <c:catAx>
        <c:axId val="168438088"/>
        <c:scaling>
          <c:orientation val="minMax"/>
        </c:scaling>
        <c:delete val="0"/>
        <c:axPos val="b"/>
        <c:numFmt formatCode="General" sourceLinked="0"/>
        <c:majorTickMark val="out"/>
        <c:minorTickMark val="none"/>
        <c:tickLblPos val="nextTo"/>
        <c:crossAx val="168471600"/>
        <c:crosses val="autoZero"/>
        <c:auto val="1"/>
        <c:lblAlgn val="ctr"/>
        <c:lblOffset val="100"/>
        <c:noMultiLvlLbl val="0"/>
      </c:catAx>
      <c:valAx>
        <c:axId val="168471600"/>
        <c:scaling>
          <c:orientation val="minMax"/>
        </c:scaling>
        <c:delete val="0"/>
        <c:axPos val="l"/>
        <c:majorGridlines/>
        <c:numFmt formatCode="General" sourceLinked="1"/>
        <c:majorTickMark val="out"/>
        <c:minorTickMark val="none"/>
        <c:tickLblPos val="nextTo"/>
        <c:crossAx val="1684380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pPr/>
              <a:t>5/6/2014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5/6/2014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We are now moving into an era where everything</a:t>
            </a:r>
            <a:r>
              <a:rPr lang="en-US" baseline="0" dirty="0" smtClean="0"/>
              <a:t> is becoming technology based. How many of you have downloaded an app in the past week? How many of you have a food related app on your phone? Over 500 million </a:t>
            </a:r>
            <a:r>
              <a:rPr lang="en-US" baseline="0" dirty="0" err="1" smtClean="0"/>
              <a:t>iOS</a:t>
            </a:r>
            <a:r>
              <a:rPr lang="en-US" baseline="0" dirty="0" smtClean="0"/>
              <a:t> devices have been sold as of early 2013, along with 50 billion downloaded apps as of June 2013. </a:t>
            </a:r>
          </a:p>
          <a:p>
            <a:r>
              <a:rPr lang="en-US" baseline="0" dirty="0" smtClean="0"/>
              <a:t>Hannah: </a:t>
            </a:r>
            <a:r>
              <a:rPr lang="en-US" b="1" baseline="0" dirty="0" smtClean="0">
                <a:solidFill>
                  <a:schemeClr val="accent2">
                    <a:lumMod val="60000"/>
                    <a:lumOff val="40000"/>
                  </a:schemeClr>
                </a:solidFill>
              </a:rPr>
              <a:t>Food related apps are on the rise, McDonald’s, Taco Bell, Domino’s, Dunkin’ Donuts, and many more franchises have developed their own apps to promote their restaurants. Which app would you download? One, two, all of them? That’s a lot of apps to keep track of. What if you could download one app that has all of the information in one?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250153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Undecided order of who speaks</a:t>
            </a:r>
            <a:r>
              <a:rPr lang="en-US" b="1" baseline="0" dirty="0" smtClean="0"/>
              <a:t> so the names are just placeholders</a:t>
            </a:r>
            <a:endParaRPr lang="en-US" b="1" dirty="0" smtClean="0"/>
          </a:p>
          <a:p>
            <a:r>
              <a:rPr lang="en-US" dirty="0" smtClean="0"/>
              <a:t>Hannah:</a:t>
            </a:r>
            <a:r>
              <a:rPr lang="en-US" baseline="0" dirty="0" smtClean="0"/>
              <a:t> Off the chain has 3 years of experience, grub hub has ten, while snap finger has 2 years</a:t>
            </a:r>
          </a:p>
          <a:p>
            <a:r>
              <a:rPr lang="en-US" dirty="0" smtClean="0"/>
              <a:t>Frances:</a:t>
            </a:r>
            <a:r>
              <a:rPr lang="en-US" baseline="0" dirty="0" smtClean="0"/>
              <a:t> Grub hub and snap finger cater to a limited number of local restaurants while Off the chain caters to chain restaurants. </a:t>
            </a:r>
          </a:p>
          <a:p>
            <a:r>
              <a:rPr lang="en-US" baseline="0" dirty="0" smtClean="0"/>
              <a:t>Hannah: Off the chain gives you choice of restaurants and full ordering capabilities while grub hub has a very limited choice of restaurants of which are only local restaurants. Snap finger mainly gives information such as location and numbers to call with very limited ordering capabilities. </a:t>
            </a:r>
          </a:p>
          <a:p>
            <a:r>
              <a:rPr lang="en-US" baseline="0" dirty="0" smtClean="0"/>
              <a:t>Frances: Some features that Off the chain has that Grub hub or snap finger doesn’t include and calorie counter and a wait time clock. The calorie counter tells you how many calories you have consumed and gives you advice on how to burn off what you ate. The wait time clock tells you when your meal is ready for pick up, and same day pre-order allows you to order a head of time for pick up. (Fix up these lines)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36045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attend</a:t>
            </a:r>
            <a:r>
              <a:rPr lang="en-US" baseline="0" dirty="0" smtClean="0"/>
              <a:t> a technology school, have experience with app development, programming,  and digital media. We also take an entrepreneurship course.</a:t>
            </a:r>
          </a:p>
          <a:p>
            <a:r>
              <a:rPr lang="en-US" baseline="0" dirty="0" smtClean="0"/>
              <a:t>Hannah: I have interned at Grow Hartford</a:t>
            </a:r>
          </a:p>
          <a:p>
            <a:r>
              <a:rPr lang="en-US" baseline="0" dirty="0" smtClean="0"/>
              <a:t>Frances: I have experience with graphic design.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78988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one</a:t>
            </a:r>
            <a:r>
              <a:rPr lang="en-US" baseline="0" dirty="0" smtClean="0"/>
              <a:t> example </a:t>
            </a:r>
          </a:p>
          <a:p>
            <a:r>
              <a:rPr lang="en-US" baseline="0" dirty="0" smtClean="0"/>
              <a:t>We plan to get at least one chain restaurant each month from January-May. Then build up to two chains during the summer months, then finally back to one per month for the rest of the year.</a:t>
            </a:r>
          </a:p>
          <a:p>
            <a:endParaRPr lang="en-US" baseline="0" dirty="0" smtClean="0"/>
          </a:p>
          <a:p>
            <a:r>
              <a:rPr lang="en-US" baseline="0" dirty="0" smtClean="0"/>
              <a:t>15 units at $10,000 per unit gives us a gross revenue of 150, 000 dollars + 88,704 total revenue of 238,704 minus our Cost of services ($33,000 </a:t>
            </a:r>
            <a:r>
              <a:rPr lang="en-US" baseline="0" dirty="0" smtClean="0">
                <a:sym typeface="Wingdings" panose="05000000000000000000" pitchFamily="2" charset="2"/>
              </a:rPr>
              <a:t> 15*2200)</a:t>
            </a:r>
            <a:r>
              <a:rPr lang="en-US" baseline="0" dirty="0" smtClean="0"/>
              <a:t>, yearly expenses($15072 </a:t>
            </a:r>
            <a:r>
              <a:rPr lang="en-US" baseline="0" dirty="0" smtClean="0">
                <a:sym typeface="Wingdings" panose="05000000000000000000" pitchFamily="2" charset="2"/>
              </a:rPr>
              <a:t> 1256*12)</a:t>
            </a:r>
            <a:r>
              <a:rPr lang="en-US" baseline="0" dirty="0" smtClean="0"/>
              <a:t> and 20% tax </a:t>
            </a:r>
          </a:p>
          <a:p>
            <a:r>
              <a:rPr lang="en-US" baseline="0" dirty="0" smtClean="0"/>
              <a:t>($38,126 </a:t>
            </a:r>
            <a:r>
              <a:rPr lang="en-US" baseline="0" dirty="0" smtClean="0">
                <a:sym typeface="Wingdings" panose="05000000000000000000" pitchFamily="2" charset="2"/>
              </a:rPr>
              <a:t> 20%*190,632) </a:t>
            </a:r>
            <a:r>
              <a:rPr lang="en-US" baseline="0" dirty="0" smtClean="0"/>
              <a:t> gives us a net profit of approx. $152,506 before we include our PFO (percent from orders)</a:t>
            </a:r>
          </a:p>
          <a:p>
            <a:endParaRPr lang="en-US" baseline="0" dirty="0"/>
          </a:p>
          <a:p>
            <a:r>
              <a:rPr lang="en-US" b="1" u="sng" baseline="0" dirty="0" smtClean="0"/>
              <a:t>MATH:</a:t>
            </a:r>
          </a:p>
          <a:p>
            <a:r>
              <a:rPr lang="en-US" b="0" i="0" u="none" baseline="0" dirty="0" smtClean="0"/>
              <a:t>$8 (average meal cost) * 1% (percent from orders) = $.08 </a:t>
            </a:r>
            <a:r>
              <a:rPr lang="en-US" b="0" i="0" u="none" baseline="0" dirty="0" smtClean="0">
                <a:sym typeface="Wingdings" panose="05000000000000000000" pitchFamily="2" charset="2"/>
              </a:rPr>
              <a:t> 10 meals/day * </a:t>
            </a:r>
            <a:r>
              <a:rPr lang="en-US" b="0" i="0" u="none" baseline="0" smtClean="0">
                <a:sym typeface="Wingdings" panose="05000000000000000000" pitchFamily="2" charset="2"/>
              </a:rPr>
              <a:t>$.08= $.80</a:t>
            </a:r>
            <a:endParaRPr lang="en-US" b="0" i="0" u="none"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3874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 in Progress</a:t>
            </a:r>
          </a:p>
          <a:p>
            <a:r>
              <a:rPr lang="en-US" dirty="0" smtClean="0"/>
              <a:t>LLP: </a:t>
            </a:r>
            <a:r>
              <a:rPr lang="en-US" sz="1200" b="0" i="0" kern="1200" dirty="0" smtClean="0">
                <a:solidFill>
                  <a:schemeClr val="tx1"/>
                </a:solidFill>
                <a:effectLst/>
                <a:latin typeface="+mn-lt"/>
                <a:ea typeface="+mn-ea"/>
                <a:cs typeface="+mn-cs"/>
              </a:rPr>
              <a:t>We picked</a:t>
            </a:r>
            <a:r>
              <a:rPr lang="en-US" sz="1200" b="0" i="0" kern="1200" baseline="0" dirty="0" smtClean="0">
                <a:solidFill>
                  <a:schemeClr val="tx1"/>
                </a:solidFill>
                <a:effectLst/>
                <a:latin typeface="+mn-lt"/>
                <a:ea typeface="+mn-ea"/>
                <a:cs typeface="+mn-cs"/>
              </a:rPr>
              <a:t> this </a:t>
            </a:r>
            <a:r>
              <a:rPr lang="en-US" sz="1200" b="0" i="0" kern="1200" dirty="0" smtClean="0">
                <a:solidFill>
                  <a:schemeClr val="tx1"/>
                </a:solidFill>
                <a:effectLst/>
                <a:latin typeface="+mn-lt"/>
                <a:ea typeface="+mn-ea"/>
                <a:cs typeface="+mn-cs"/>
              </a:rPr>
              <a:t>structure because we do not want to share liability,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we do not want to be responsible for the debts or liabilities of the other partners.</a:t>
            </a:r>
          </a:p>
          <a:p>
            <a:r>
              <a:rPr lang="en-US" sz="1200" b="0" i="0" kern="1200" dirty="0" smtClean="0">
                <a:solidFill>
                  <a:schemeClr val="tx1"/>
                </a:solidFill>
                <a:effectLst/>
                <a:latin typeface="+mn-lt"/>
                <a:ea typeface="+mn-ea"/>
                <a:cs typeface="+mn-cs"/>
              </a:rPr>
              <a:t>DBA: We need a DBA to register our</a:t>
            </a:r>
            <a:r>
              <a:rPr lang="en-US" sz="1200" b="0" i="0" kern="1200" baseline="0" dirty="0" smtClean="0">
                <a:solidFill>
                  <a:schemeClr val="tx1"/>
                </a:solidFill>
                <a:effectLst/>
                <a:latin typeface="+mn-lt"/>
                <a:ea typeface="+mn-ea"/>
                <a:cs typeface="+mn-cs"/>
              </a:rPr>
              <a:t> business with the city of Hartford</a:t>
            </a:r>
          </a:p>
          <a:p>
            <a:r>
              <a:rPr lang="en-US" sz="1200" b="0" i="0" kern="1200" baseline="0" dirty="0" smtClean="0">
                <a:solidFill>
                  <a:schemeClr val="tx1"/>
                </a:solidFill>
                <a:effectLst/>
                <a:latin typeface="+mn-lt"/>
                <a:ea typeface="+mn-ea"/>
                <a:cs typeface="+mn-cs"/>
              </a:rPr>
              <a:t>2 Macbook pros to keep track of business records</a:t>
            </a:r>
          </a:p>
          <a:p>
            <a:r>
              <a:rPr lang="en-US" sz="1200" b="0" i="0" kern="1200" baseline="0" dirty="0" smtClean="0">
                <a:solidFill>
                  <a:schemeClr val="tx1"/>
                </a:solidFill>
                <a:effectLst/>
                <a:latin typeface="+mn-lt"/>
                <a:ea typeface="+mn-ea"/>
                <a:cs typeface="+mn-cs"/>
              </a:rPr>
              <a:t>App Development: We need to produce the app  in order to have our product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23216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plan to take more technology based classes in the future,</a:t>
            </a:r>
            <a:r>
              <a:rPr lang="en-US" baseline="0" dirty="0" smtClean="0"/>
              <a:t> complete high school, and then go to a 4 year college. </a:t>
            </a:r>
          </a:p>
          <a:p>
            <a:r>
              <a:rPr lang="en-US" baseline="0" dirty="0" smtClean="0"/>
              <a:t>Frances: I plan to go to law school to study criminology .</a:t>
            </a:r>
          </a:p>
          <a:p>
            <a:r>
              <a:rPr lang="en-US" baseline="0" dirty="0" smtClean="0"/>
              <a:t>Hannah: I plan to attend the University of Connecticut (UCONN) and major in Asian Studies &amp; Astronomy.  (??????? PLACEHOLDER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178400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conclusion, we, Off the Chain Innovations (or </a:t>
            </a:r>
            <a:r>
              <a:rPr lang="en-US" baseline="0" dirty="0" err="1" smtClean="0"/>
              <a:t>OTCi</a:t>
            </a:r>
            <a:r>
              <a:rPr lang="en-US" baseline="0" dirty="0" smtClean="0"/>
              <a:t> for short), thank you </a:t>
            </a:r>
            <a:r>
              <a:rPr lang="en-US" dirty="0" smtClean="0"/>
              <a:t>for your</a:t>
            </a:r>
            <a:r>
              <a:rPr lang="en-US" baseline="0" dirty="0" smtClean="0"/>
              <a:t> time, and remember “Off the Chain, your link to good eats.” (placeholder)</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15</a:t>
            </a:fld>
            <a:endParaRPr lang="en-US"/>
          </a:p>
        </p:txBody>
      </p:sp>
    </p:spTree>
    <p:extLst>
      <p:ext uri="{BB962C8B-B14F-4D97-AF65-F5344CB8AC3E}">
        <p14:creationId xmlns:p14="http://schemas.microsoft.com/office/powerpoint/2010/main" val="142985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a:t>
            </a:r>
            <a:r>
              <a:rPr lang="en-US" baseline="0" dirty="0" smtClean="0"/>
              <a:t> Hello, my name is Frances </a:t>
            </a:r>
            <a:r>
              <a:rPr lang="en-US" baseline="0" dirty="0" err="1" smtClean="0"/>
              <a:t>Jaynes</a:t>
            </a:r>
            <a:r>
              <a:rPr lang="en-US" baseline="0" dirty="0" smtClean="0"/>
              <a:t>, I am 17 years old </a:t>
            </a:r>
          </a:p>
          <a:p>
            <a:r>
              <a:rPr lang="en-US" baseline="0" dirty="0" smtClean="0"/>
              <a:t>Hannah: I’m Hannah Nguyen, I am 16 and we are both juniors at Pathways Academy of Tech. &amp; Design</a:t>
            </a:r>
          </a:p>
          <a:p>
            <a:endParaRPr lang="en-US" baseline="0" dirty="0" smtClean="0"/>
          </a:p>
          <a:p>
            <a:r>
              <a:rPr lang="en-US" baseline="0" dirty="0" smtClean="0"/>
              <a:t>Let us introduce you to, “Off the Chain, your link to good eats” an app created by our company, </a:t>
            </a:r>
            <a:r>
              <a:rPr lang="en-US" baseline="0" dirty="0" err="1" smtClean="0"/>
              <a:t>OTCi</a:t>
            </a:r>
            <a:r>
              <a:rPr lang="en-US" baseline="0" dirty="0" smtClean="0"/>
              <a:t>, (Off the Chain Innovations)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379031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Don’t you hate it when you go to a fast food restaurant</a:t>
            </a:r>
            <a:r>
              <a:rPr lang="en-US" b="1" baseline="0" dirty="0" smtClean="0"/>
              <a:t> and the food isn’t fast enough? Well, he have the solution for you…</a:t>
            </a:r>
          </a:p>
          <a:p>
            <a:endParaRPr lang="en-US" b="1" dirty="0" smtClean="0"/>
          </a:p>
          <a:p>
            <a:endParaRPr lang="en-US" b="1" dirty="0" smtClean="0"/>
          </a:p>
          <a:p>
            <a:r>
              <a:rPr lang="en-US" b="1" dirty="0" smtClean="0"/>
              <a:t>~Have</a:t>
            </a:r>
            <a:r>
              <a:rPr lang="en-US" b="1" baseline="0" dirty="0" smtClean="0"/>
              <a:t> to incorporate clutter… needed?~</a:t>
            </a:r>
            <a:endParaRPr lang="en-US" b="1" dirty="0" smtClean="0"/>
          </a:p>
          <a:p>
            <a:r>
              <a:rPr lang="en-US" dirty="0" smtClean="0"/>
              <a:t>Frances: Some</a:t>
            </a:r>
            <a:r>
              <a:rPr lang="en-US" baseline="0" dirty="0" smtClean="0"/>
              <a:t> issues that you run to in a day-to-day basis are long lines and cluttered smart phones. Now a days, people want everything fast and easy, especially their food; However, sometimes you have to wait 15-20 minutes for your order to be ready at a restaurant, which defeats the purpose of “fast food.” ~HAVE TO WORK IN THE CLUTTER PART; STILL THINKING~</a:t>
            </a:r>
          </a:p>
          <a:p>
            <a:r>
              <a:rPr lang="en-US" baseline="0" dirty="0" smtClean="0"/>
              <a:t>Maybe Solution slide/Hannah: The Off the chain app can fix both problems by allowing users to order their meals beforehand and notified  when to pick up their meal and holding all of the information from multiple apps in one.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3839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solution is Off the Chain! An app that includes information </a:t>
            </a:r>
            <a:r>
              <a:rPr lang="en-US" sz="1200" dirty="0" smtClean="0"/>
              <a:t>on multiple food chains in one and reduces clutter on your</a:t>
            </a:r>
            <a:r>
              <a:rPr lang="en-US" sz="1200" baseline="0" dirty="0" smtClean="0"/>
              <a:t> smartphone.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128136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Our mission is to create an app that allows people to search, order, and purchase meals from chain restaurants. </a:t>
            </a:r>
          </a:p>
          <a:p>
            <a:endParaRPr lang="en-US" dirty="0" smtClean="0"/>
          </a:p>
          <a:p>
            <a:pPr>
              <a:buFont typeface="Courier New" pitchFamily="49" charset="0"/>
              <a:buNone/>
            </a:pPr>
            <a:r>
              <a:rPr lang="en-US" sz="1200" dirty="0" smtClean="0"/>
              <a:t>We will use our generated income to promote environmental awareness such as Grow Hartford. Grow Hartford</a:t>
            </a:r>
            <a:r>
              <a:rPr lang="en-US" sz="1200" baseline="0" dirty="0" smtClean="0"/>
              <a:t> is a youth group with the Hartford Food System that design local based projects around the topic of food access/food justice. </a:t>
            </a:r>
            <a:endParaRPr lang="en-US" sz="1200" dirty="0" smtClean="0"/>
          </a:p>
          <a:p>
            <a:pPr marL="0" indent="0">
              <a:buNone/>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204348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Must take out Delivery ~ Only</a:t>
            </a:r>
            <a:r>
              <a:rPr lang="en-US" b="1" baseline="0" dirty="0" smtClean="0"/>
              <a:t> for places who offer delivery like pizza hut, etc. </a:t>
            </a:r>
            <a:endParaRPr lang="en-US" b="1" dirty="0" smtClean="0"/>
          </a:p>
          <a:p>
            <a:r>
              <a:rPr lang="en-US" b="0" dirty="0" smtClean="0"/>
              <a:t>Our app includes the</a:t>
            </a:r>
            <a:r>
              <a:rPr lang="en-US" b="0" baseline="0" dirty="0" smtClean="0"/>
              <a:t> features such as:</a:t>
            </a:r>
          </a:p>
          <a:p>
            <a:r>
              <a:rPr lang="en-US" b="0" baseline="0" dirty="0" smtClean="0"/>
              <a:t>Full-length menus </a:t>
            </a:r>
          </a:p>
          <a:p>
            <a:r>
              <a:rPr lang="en-US" b="0" baseline="0" dirty="0" smtClean="0"/>
              <a:t>Coupons to help customers save money/promotions</a:t>
            </a:r>
          </a:p>
          <a:p>
            <a:r>
              <a:rPr lang="en-US" b="0" baseline="0" dirty="0" smtClean="0"/>
              <a:t>Instant pay option </a:t>
            </a:r>
          </a:p>
          <a:p>
            <a:r>
              <a:rPr lang="en-US" b="0" dirty="0" smtClean="0"/>
              <a:t>Wait time</a:t>
            </a:r>
          </a:p>
          <a:p>
            <a:r>
              <a:rPr lang="en-US" b="0" dirty="0" smtClean="0"/>
              <a:t>Restaurant locator</a:t>
            </a:r>
          </a:p>
          <a:p>
            <a:r>
              <a:rPr lang="en-US" b="0" dirty="0" smtClean="0"/>
              <a:t>Accessible calorie</a:t>
            </a:r>
            <a:r>
              <a:rPr lang="en-US" b="0" baseline="0" dirty="0" smtClean="0"/>
              <a:t> counter/nutrition table ~ saves food orders &amp; adds up calories</a:t>
            </a:r>
          </a:p>
          <a:p>
            <a:endParaRPr lang="en-US" b="0"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242865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none" baseline="0" dirty="0" smtClean="0">
                <a:solidFill>
                  <a:srgbClr val="FF0000"/>
                </a:solidFill>
              </a:rPr>
              <a:t>Our business model is band on one example, </a:t>
            </a:r>
            <a:r>
              <a:rPr lang="en-US" b="1" u="none" baseline="0" dirty="0" err="1" smtClean="0">
                <a:solidFill>
                  <a:srgbClr val="FF0000"/>
                </a:solidFill>
              </a:rPr>
              <a:t>McD</a:t>
            </a:r>
            <a:r>
              <a:rPr lang="en-US" b="1" u="none" baseline="0" dirty="0" smtClean="0">
                <a:solidFill>
                  <a:srgbClr val="FF0000"/>
                </a:solidFill>
              </a:rPr>
              <a:t>. Our definition of one unit is our set up fee and PFO. Our selling price is $200, but since there are 132 </a:t>
            </a:r>
            <a:r>
              <a:rPr lang="en-US" b="1" u="none" baseline="0" dirty="0" err="1" smtClean="0">
                <a:solidFill>
                  <a:srgbClr val="FF0000"/>
                </a:solidFill>
              </a:rPr>
              <a:t>McD</a:t>
            </a:r>
            <a:r>
              <a:rPr lang="en-US" b="1" u="none" baseline="0" dirty="0" smtClean="0">
                <a:solidFill>
                  <a:srgbClr val="FF0000"/>
                </a:solidFill>
              </a:rPr>
              <a:t>. Est. in CT, it totals to $26,000 and a 1% fee from orders. Our TCOS is $2200 which includes labor and travel, along with our fixed expenses that totals to a little over $1000. Taking that info. We calculated our MBEU which is 1 unit/month</a:t>
            </a:r>
          </a:p>
          <a:p>
            <a:pPr marL="0" indent="0">
              <a:buNone/>
            </a:pPr>
            <a:endParaRPr lang="en-US" b="1" u="none" baseline="0" dirty="0" smtClean="0">
              <a:solidFill>
                <a:srgbClr val="FF0000"/>
              </a:solidFill>
            </a:endParaRPr>
          </a:p>
          <a:p>
            <a:pPr marL="0" indent="0">
              <a:buNone/>
            </a:pPr>
            <a:r>
              <a:rPr lang="en-US" b="1" u="sng" baseline="0" dirty="0" smtClean="0"/>
              <a:t>Our business model is based on one franchise example McDonalds at this time. Our definition of a unit will be a one time set-up fee and a quarter percent from all orders secured by our app. Our selling price will be $200 times 132 McDonalds establishments in CT. Our cost of goods combines our labor of $200 and our variable cost is $2,000 giving us variable cost of $2,200 and a contribution margin of approximately $24,200. </a:t>
            </a:r>
          </a:p>
          <a:p>
            <a:pPr marL="0" indent="0">
              <a:buNone/>
            </a:pPr>
            <a:r>
              <a:rPr lang="en-US" b="0" u="none" baseline="0" dirty="0" smtClean="0"/>
              <a:t>Our Example is based on securing the McDonald’s Franchise, more specifically the McDonald’s in CT which contains 132 establishments. We have no materials cost. Our labor cost will be 10 hrs. at $20 per hour or $200.00. Other variable cost will be our travel expenses at $2,000.00, giving us a Cost of Services of $2,200.00 and a Contribution Margin of $24,200.00. We know this is a pretty high cost but this is a one time basic fee because once we have the 132 stores, there’s no repeated business because it’s a one time deal. This value is not an exact number because some stores might not want to participate. We hope to help them increase sales by 10%.</a:t>
            </a:r>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341770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Hannah</a:t>
            </a:r>
            <a:r>
              <a:rPr lang="en-US" baseline="0" dirty="0" smtClean="0"/>
              <a:t> or Frances: We are a software application industry with a value of $9 billion annually (Check with Griffin)</a:t>
            </a:r>
          </a:p>
          <a:p>
            <a:r>
              <a:rPr lang="en-US" baseline="0" dirty="0" smtClean="0"/>
              <a:t>Target Consumer: Frances</a:t>
            </a:r>
          </a:p>
          <a:p>
            <a:r>
              <a:rPr lang="en-US" baseline="0" dirty="0" smtClean="0"/>
              <a:t>Target Market Size: Hannah</a:t>
            </a:r>
          </a:p>
          <a:p>
            <a:r>
              <a:rPr lang="en-US" baseline="0" dirty="0" smtClean="0"/>
              <a:t>Frances: Our demographics are both males and females ages 16 and up who are also smartphone owners.</a:t>
            </a:r>
          </a:p>
          <a:p>
            <a:r>
              <a:rPr lang="en-US" baseline="0" dirty="0" smtClean="0"/>
              <a:t>The geographic are 56% of the residents of the greater Hartford area in Connecticut based on a survey we distributed.</a:t>
            </a:r>
          </a:p>
          <a:p>
            <a:r>
              <a:rPr lang="en-US" baseline="0" dirty="0" smtClean="0"/>
              <a:t>The psychographics are people who like to save time and dislike to wait in lines.</a:t>
            </a:r>
          </a:p>
          <a:p>
            <a:r>
              <a:rPr lang="en-US" baseline="0" dirty="0" smtClean="0"/>
              <a:t>Our buying patterns are people who like to eat out at least once a week and who like the convince of food on the go </a:t>
            </a:r>
          </a:p>
          <a:p>
            <a:endParaRPr lang="en-US" baseline="0" dirty="0" smtClean="0"/>
          </a:p>
          <a:p>
            <a:r>
              <a:rPr lang="en-US" baseline="0" dirty="0" smtClean="0"/>
              <a:t>Hannah: Our target market size derived from the 3.6 million people in the state of Connecticut, narrowing it down to the population of the Greater Hartford area which is 1.2 million, and then, based on our survey, 56% of that population is approximately 670 thousand. </a:t>
            </a:r>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Hannah’s slide</a:t>
            </a:r>
          </a:p>
          <a:p>
            <a:r>
              <a:rPr lang="en-US" dirty="0" smtClean="0"/>
              <a:t>-</a:t>
            </a:r>
            <a:r>
              <a:rPr lang="en-US" baseline="0" dirty="0" smtClean="0"/>
              <a:t> In order to obtain our customers, we first plan to distribute surveys to get a feel for our potential market. Then we plan to spread the word about our business to people so our potential customers know that we’re out here. Along with that,  we’re going to promote our business on social media sites by making a company page on Facebook that allows suggestions and comments on our app, along with a twitter page that allows us to tweet about current moves within our business.  </a:t>
            </a:r>
            <a:endParaRPr lang="en-US" dirty="0" smtClean="0"/>
          </a:p>
          <a:p>
            <a:r>
              <a:rPr lang="en-US" dirty="0" smtClean="0"/>
              <a:t>Third</a:t>
            </a:r>
            <a:r>
              <a:rPr lang="en-US" baseline="0" dirty="0" smtClean="0"/>
              <a:t> party advertising: our clients will do promoting on their own. Each individual company would want to advertise that this app exists and use it for their own advantage. </a:t>
            </a:r>
          </a:p>
          <a:p>
            <a:r>
              <a:rPr lang="en-US" baseline="0" dirty="0" smtClean="0"/>
              <a:t>In order to catch potential customers’ eye, we will participate in Guerilla Marketing. To do so, we will think of creative ways to get our business name out there through art. For example, McDonalds uses Guerilla marketing by creating the illusion of French fries from a street walk. </a:t>
            </a:r>
          </a:p>
          <a:p>
            <a:r>
              <a:rPr lang="en-US" baseline="0" dirty="0" smtClean="0"/>
              <a:t>Guerilla Marketing: an advertising strategy in which low-cost  and unconventional means are used to promote a service/product.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7913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742970B-D3F7-455B-B431-EE4D6888DE5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53826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37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4411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4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8432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83784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5272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04143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23208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2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42970B-D3F7-455B-B431-EE4D6888DE51}" type="datetimeFigureOut">
              <a:rPr lang="en-US" smtClean="0">
                <a:solidFill>
                  <a:prstClr val="black">
                    <a:tint val="75000"/>
                  </a:prstClr>
                </a:solidFill>
              </a:rPr>
              <a:pPr/>
              <a:t>5/6/2014</a:t>
            </a:fld>
            <a:endParaRPr lang="en-US">
              <a:solidFill>
                <a:prstClr val="black">
                  <a:tint val="7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5292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832" y="1883664"/>
            <a:ext cx="6498336" cy="30906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94" y="1219200"/>
            <a:ext cx="8128000" cy="4191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10" y="1371600"/>
            <a:ext cx="7821483" cy="4609088"/>
          </a:xfrm>
          <a:prstGeom prst="rect">
            <a:avLst/>
          </a:prstGeom>
        </p:spPr>
      </p:pic>
    </p:spTree>
    <p:extLst>
      <p:ext uri="{BB962C8B-B14F-4D97-AF65-F5344CB8AC3E}">
        <p14:creationId xmlns:p14="http://schemas.microsoft.com/office/powerpoint/2010/main" val="32262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0"/>
                                        <p:tgtEl>
                                          <p:spTgt spid="4"/>
                                        </p:tgtEl>
                                      </p:cBhvr>
                                    </p:animEffect>
                                  </p:childTnLst>
                                </p:cTn>
                              </p:par>
                            </p:childTnLst>
                          </p:cTn>
                        </p:par>
                        <p:par>
                          <p:cTn id="8" fill="hold">
                            <p:stCondLst>
                              <p:cond delay="7000"/>
                            </p:stCondLst>
                            <p:childTnLst>
                              <p:par>
                                <p:cTn id="9" presetID="10" presetClass="exit" presetSubtype="0" fill="hold" nodeType="afterEffect">
                                  <p:stCondLst>
                                    <p:cond delay="0"/>
                                  </p:stCondLst>
                                  <p:childTnLst>
                                    <p:animEffect transition="out" filter="fade">
                                      <p:cBhvr>
                                        <p:cTn id="10" dur="1750"/>
                                        <p:tgtEl>
                                          <p:spTgt spid="4"/>
                                        </p:tgtEl>
                                      </p:cBhvr>
                                    </p:animEffect>
                                    <p:set>
                                      <p:cBhvr>
                                        <p:cTn id="11" dur="1" fill="hold">
                                          <p:stCondLst>
                                            <p:cond delay="17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290054" cy="1499616"/>
          </a:xfrm>
        </p:spPr>
        <p:txBody>
          <a:bodyPr/>
          <a:lstStyle/>
          <a:p>
            <a:r>
              <a:rPr lang="en-US" dirty="0" smtClean="0"/>
              <a:t>Competition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2427462"/>
              </p:ext>
            </p:extLst>
          </p:nvPr>
        </p:nvGraphicFramePr>
        <p:xfrm>
          <a:off x="609600" y="1447800"/>
          <a:ext cx="8153400" cy="3302516"/>
        </p:xfrm>
        <a:graphic>
          <a:graphicData uri="http://schemas.openxmlformats.org/drawingml/2006/table">
            <a:tbl>
              <a:tblPr firstRow="1" bandRow="1">
                <a:tableStyleId>{5C22544A-7EE6-4342-B048-85BDC9FD1C3A}</a:tableStyleId>
              </a:tblPr>
              <a:tblGrid>
                <a:gridCol w="2038350"/>
                <a:gridCol w="2038350"/>
                <a:gridCol w="2038350"/>
                <a:gridCol w="2038350"/>
              </a:tblGrid>
              <a:tr h="533400">
                <a:tc>
                  <a:txBody>
                    <a:bodyPr/>
                    <a:lstStyle/>
                    <a:p>
                      <a:endParaRPr lang="en-US" dirty="0"/>
                    </a:p>
                  </a:txBody>
                  <a:tcPr/>
                </a:tc>
                <a:tc>
                  <a:txBody>
                    <a:bodyPr/>
                    <a:lstStyle/>
                    <a:p>
                      <a:pPr algn="ctr"/>
                      <a:r>
                        <a:rPr lang="en-US" dirty="0" smtClean="0"/>
                        <a:t>Off</a:t>
                      </a:r>
                      <a:r>
                        <a:rPr lang="en-US" baseline="0" dirty="0" smtClean="0"/>
                        <a:t> the Chain</a:t>
                      </a:r>
                      <a:endParaRPr lang="en-US" dirty="0"/>
                    </a:p>
                  </a:txBody>
                  <a:tcPr/>
                </a:tc>
                <a:tc>
                  <a:txBody>
                    <a:bodyPr/>
                    <a:lstStyle/>
                    <a:p>
                      <a:pPr algn="ctr"/>
                      <a:r>
                        <a:rPr lang="en-US" dirty="0" smtClean="0"/>
                        <a:t>Grub Hub</a:t>
                      </a:r>
                      <a:endParaRPr lang="en-US" dirty="0"/>
                    </a:p>
                  </a:txBody>
                  <a:tcPr/>
                </a:tc>
                <a:tc>
                  <a:txBody>
                    <a:bodyPr/>
                    <a:lstStyle/>
                    <a:p>
                      <a:pPr algn="ctr"/>
                      <a:r>
                        <a:rPr lang="en-US" dirty="0" smtClean="0"/>
                        <a:t>Snapfinger</a:t>
                      </a:r>
                      <a:endParaRPr lang="en-US" dirty="0"/>
                    </a:p>
                  </a:txBody>
                  <a:tcPr/>
                </a:tc>
              </a:tr>
              <a:tr h="483116">
                <a:tc>
                  <a:txBody>
                    <a:bodyPr/>
                    <a:lstStyle/>
                    <a:p>
                      <a:r>
                        <a:rPr lang="en-US" dirty="0" smtClean="0"/>
                        <a:t>Experience</a:t>
                      </a:r>
                      <a:r>
                        <a:rPr lang="en-US" baseline="0" dirty="0" smtClean="0"/>
                        <a:t> </a:t>
                      </a:r>
                      <a:endParaRPr lang="en-US" dirty="0"/>
                    </a:p>
                  </a:txBody>
                  <a:tcPr anchor="ctr"/>
                </a:tc>
                <a:tc>
                  <a:txBody>
                    <a:bodyPr/>
                    <a:lstStyle/>
                    <a:p>
                      <a:pPr algn="ctr"/>
                      <a:r>
                        <a:rPr lang="en-US" dirty="0" smtClean="0"/>
                        <a:t>3 years</a:t>
                      </a:r>
                      <a:endParaRPr lang="en-US" dirty="0"/>
                    </a:p>
                  </a:txBody>
                  <a:tcPr anchor="ctr"/>
                </a:tc>
                <a:tc>
                  <a:txBody>
                    <a:bodyPr/>
                    <a:lstStyle/>
                    <a:p>
                      <a:pPr algn="ctr"/>
                      <a:r>
                        <a:rPr lang="en-US" dirty="0" smtClean="0"/>
                        <a:t>10 years</a:t>
                      </a:r>
                      <a:endParaRPr lang="en-US" dirty="0"/>
                    </a:p>
                  </a:txBody>
                  <a:tcPr anchor="ctr"/>
                </a:tc>
                <a:tc>
                  <a:txBody>
                    <a:bodyPr/>
                    <a:lstStyle/>
                    <a:p>
                      <a:pPr algn="ctr"/>
                      <a:r>
                        <a:rPr lang="en-US" dirty="0" smtClean="0"/>
                        <a:t>2 years</a:t>
                      </a:r>
                      <a:endParaRPr lang="en-US" dirty="0"/>
                    </a:p>
                  </a:txBody>
                  <a:tcPr anchor="ctr"/>
                </a:tc>
              </a:tr>
              <a:tr h="685800">
                <a:tc>
                  <a:txBody>
                    <a:bodyPr/>
                    <a:lstStyle/>
                    <a:p>
                      <a:r>
                        <a:rPr lang="en-US" dirty="0" smtClean="0"/>
                        <a:t>Type of Restaurants</a:t>
                      </a:r>
                      <a:endParaRPr lang="en-US" dirty="0"/>
                    </a:p>
                  </a:txBody>
                  <a:tcPr anchor="ctr"/>
                </a:tc>
                <a:tc>
                  <a:txBody>
                    <a:bodyPr/>
                    <a:lstStyle/>
                    <a:p>
                      <a:pPr algn="ctr"/>
                      <a:r>
                        <a:rPr lang="en-US" dirty="0" smtClean="0"/>
                        <a:t>Chain Restaurants </a:t>
                      </a:r>
                      <a:endParaRPr lang="en-US" dirty="0"/>
                    </a:p>
                  </a:txBody>
                  <a:tcPr anchor="ctr"/>
                </a:tc>
                <a:tc>
                  <a:txBody>
                    <a:bodyPr/>
                    <a:lstStyle/>
                    <a:p>
                      <a:r>
                        <a:rPr lang="en-US" dirty="0" smtClean="0"/>
                        <a:t>Limited number of local restaurants</a:t>
                      </a:r>
                      <a:r>
                        <a:rPr lang="en-US" baseline="0" dirty="0" smtClean="0"/>
                        <a:t> </a:t>
                      </a:r>
                      <a:r>
                        <a:rPr lang="en-US" dirty="0" smtClean="0"/>
                        <a:t> </a:t>
                      </a:r>
                      <a:endParaRPr lang="en-US" dirty="0"/>
                    </a:p>
                  </a:txBody>
                  <a:tcPr/>
                </a:tc>
                <a:tc>
                  <a:txBody>
                    <a:bodyPr/>
                    <a:lstStyle/>
                    <a:p>
                      <a:r>
                        <a:rPr lang="en-US" dirty="0" smtClean="0"/>
                        <a:t>Limited number of local restaurants</a:t>
                      </a:r>
                      <a:r>
                        <a:rPr lang="en-US" baseline="0" dirty="0" smtClean="0"/>
                        <a:t> </a:t>
                      </a:r>
                      <a:r>
                        <a:rPr lang="en-US" dirty="0" smtClean="0"/>
                        <a:t> </a:t>
                      </a:r>
                      <a:endParaRPr lang="en-US" dirty="0"/>
                    </a:p>
                  </a:txBody>
                  <a:tcPr/>
                </a:tc>
              </a:tr>
              <a:tr h="1498084">
                <a:tc>
                  <a:txBody>
                    <a:bodyPr/>
                    <a:lstStyle/>
                    <a:p>
                      <a:r>
                        <a:rPr lang="en-US" dirty="0" smtClean="0"/>
                        <a:t>Features</a:t>
                      </a:r>
                      <a:endParaRPr lang="en-US" dirty="0"/>
                    </a:p>
                  </a:txBody>
                  <a:tcPr anchor="ctr"/>
                </a:tc>
                <a:tc>
                  <a:txBody>
                    <a:bodyPr/>
                    <a:lstStyle/>
                    <a:p>
                      <a:r>
                        <a:rPr lang="en-US" dirty="0" smtClean="0"/>
                        <a:t>Gives</a:t>
                      </a:r>
                      <a:r>
                        <a:rPr lang="en-US" baseline="0" dirty="0" smtClean="0"/>
                        <a:t> you choices of restaurants </a:t>
                      </a:r>
                    </a:p>
                    <a:p>
                      <a:endParaRPr lang="en-US" sz="900" baseline="0" dirty="0" smtClean="0"/>
                    </a:p>
                    <a:p>
                      <a:r>
                        <a:rPr lang="en-US" baseline="0" dirty="0" smtClean="0"/>
                        <a:t>Full ordering capabilities</a:t>
                      </a:r>
                    </a:p>
                  </a:txBody>
                  <a:tcPr/>
                </a:tc>
                <a:tc>
                  <a:txBody>
                    <a:bodyPr/>
                    <a:lstStyle/>
                    <a:p>
                      <a:r>
                        <a:rPr lang="en-US" dirty="0" smtClean="0"/>
                        <a:t>Very limited</a:t>
                      </a:r>
                      <a:r>
                        <a:rPr lang="en-US" baseline="0" dirty="0" smtClean="0"/>
                        <a:t> choice </a:t>
                      </a:r>
                    </a:p>
                    <a:p>
                      <a:endParaRPr lang="en-US" sz="900" baseline="0" dirty="0" smtClean="0"/>
                    </a:p>
                    <a:p>
                      <a:r>
                        <a:rPr lang="en-US" baseline="0" dirty="0" smtClean="0"/>
                        <a:t>Only local </a:t>
                      </a:r>
                    </a:p>
                    <a:p>
                      <a:r>
                        <a:rPr lang="en-US" baseline="0" dirty="0" smtClean="0"/>
                        <a:t>restaurants</a:t>
                      </a:r>
                      <a:endParaRPr lang="en-US" baseline="0" dirty="0"/>
                    </a:p>
                  </a:txBody>
                  <a:tcPr/>
                </a:tc>
                <a:tc>
                  <a:txBody>
                    <a:bodyPr/>
                    <a:lstStyle/>
                    <a:p>
                      <a:r>
                        <a:rPr lang="en-US" sz="1800" dirty="0" smtClean="0"/>
                        <a:t>Gives</a:t>
                      </a:r>
                      <a:r>
                        <a:rPr lang="en-US" sz="1800" baseline="0" dirty="0" smtClean="0"/>
                        <a:t> locations and numbers mostly </a:t>
                      </a:r>
                    </a:p>
                    <a:p>
                      <a:endParaRPr lang="en-US" sz="900" baseline="0" dirty="0" smtClean="0"/>
                    </a:p>
                    <a:p>
                      <a:r>
                        <a:rPr lang="en-US" sz="1800" baseline="0" dirty="0" smtClean="0"/>
                        <a:t>Limited ordering capabilities</a:t>
                      </a:r>
                    </a:p>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7669269"/>
              </p:ext>
            </p:extLst>
          </p:nvPr>
        </p:nvGraphicFramePr>
        <p:xfrm>
          <a:off x="609600" y="4724400"/>
          <a:ext cx="8153400" cy="1128865"/>
        </p:xfrm>
        <a:graphic>
          <a:graphicData uri="http://schemas.openxmlformats.org/drawingml/2006/table">
            <a:tbl>
              <a:tblPr firstRow="1" bandRow="1">
                <a:tableStyleId>{5C22544A-7EE6-4342-B048-85BDC9FD1C3A}</a:tableStyleId>
              </a:tblPr>
              <a:tblGrid>
                <a:gridCol w="8153400"/>
              </a:tblGrid>
              <a:tr h="323312">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793585">
                <a:tc>
                  <a:txBody>
                    <a:bodyPr/>
                    <a:lstStyle/>
                    <a:p>
                      <a:r>
                        <a:rPr lang="en-US" sz="1600" dirty="0" smtClean="0"/>
                        <a:t>1. Calorie Counter </a:t>
                      </a:r>
                      <a:r>
                        <a:rPr lang="en-US" sz="1600" dirty="0" smtClean="0">
                          <a:sym typeface="Wingdings" pitchFamily="2" charset="2"/>
                        </a:rPr>
                        <a:t> Tells you how </a:t>
                      </a:r>
                      <a:r>
                        <a:rPr lang="en-US" sz="1600" dirty="0" smtClean="0">
                          <a:sym typeface="Wingdings" pitchFamily="2" charset="2"/>
                        </a:rPr>
                        <a:t>many</a:t>
                      </a:r>
                      <a:r>
                        <a:rPr lang="en-US" sz="1600" baseline="0" dirty="0" smtClean="0">
                          <a:sym typeface="Wingdings" pitchFamily="2" charset="2"/>
                        </a:rPr>
                        <a:t> calories you ate</a:t>
                      </a:r>
                      <a:endParaRPr lang="en-US" sz="1600" dirty="0" smtClean="0"/>
                    </a:p>
                    <a:p>
                      <a:r>
                        <a:rPr lang="en-US" sz="1600" dirty="0" smtClean="0"/>
                        <a:t>2. Wait</a:t>
                      </a:r>
                      <a:r>
                        <a:rPr lang="en-US" sz="1600" baseline="0" dirty="0" smtClean="0"/>
                        <a:t> Time Clock </a:t>
                      </a:r>
                      <a:r>
                        <a:rPr lang="en-US" sz="1600" dirty="0" smtClean="0">
                          <a:sym typeface="Wingdings" pitchFamily="2" charset="2"/>
                        </a:rPr>
                        <a:t> Tells you when your meal is ready for pick </a:t>
                      </a:r>
                      <a:r>
                        <a:rPr lang="en-US" sz="1600" dirty="0" smtClean="0">
                          <a:sym typeface="Wingdings" pitchFamily="2" charset="2"/>
                        </a:rPr>
                        <a:t>up</a:t>
                      </a: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299" t="40930" r="26073" b="8730"/>
          <a:stretch/>
        </p:blipFill>
        <p:spPr>
          <a:xfrm>
            <a:off x="7467600" y="0"/>
            <a:ext cx="1609529" cy="13721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idx="1"/>
          </p:nvPr>
        </p:nvSpPr>
        <p:spPr/>
        <p:txBody>
          <a:bodyPr>
            <a:normAutofit/>
          </a:bodyPr>
          <a:lstStyle/>
          <a:p>
            <a:pPr>
              <a:buFont typeface="Courier New" pitchFamily="49" charset="0"/>
              <a:buChar char="o"/>
            </a:pPr>
            <a:r>
              <a:rPr lang="en-US" sz="2800" dirty="0" smtClean="0"/>
              <a:t> Attend a technology school</a:t>
            </a:r>
          </a:p>
          <a:p>
            <a:pPr>
              <a:buFont typeface="Courier New" pitchFamily="49" charset="0"/>
              <a:buChar char="o"/>
            </a:pPr>
            <a:r>
              <a:rPr lang="en-US" sz="2800" dirty="0"/>
              <a:t> </a:t>
            </a:r>
            <a:r>
              <a:rPr lang="en-US" sz="2800" dirty="0" smtClean="0"/>
              <a:t>Experience with app development, programming, &amp; digital media</a:t>
            </a:r>
          </a:p>
          <a:p>
            <a:pPr>
              <a:buFont typeface="Courier New" pitchFamily="49" charset="0"/>
              <a:buChar char="o"/>
            </a:pPr>
            <a:r>
              <a:rPr lang="en-US" sz="2800" dirty="0"/>
              <a:t> </a:t>
            </a:r>
            <a:r>
              <a:rPr lang="en-US" sz="2800" dirty="0" smtClean="0"/>
              <a:t>Entrepreneurship class</a:t>
            </a:r>
          </a:p>
          <a:p>
            <a:pPr>
              <a:buFont typeface="Courier New" pitchFamily="49" charset="0"/>
              <a:buChar char="o"/>
            </a:pPr>
            <a:r>
              <a:rPr lang="en-US" sz="2800" dirty="0"/>
              <a:t> </a:t>
            </a:r>
            <a:r>
              <a:rPr lang="en-US" sz="2800" dirty="0" smtClean="0"/>
              <a:t>Internship at Grow Hartford</a:t>
            </a:r>
          </a:p>
          <a:p>
            <a:pPr>
              <a:buFont typeface="Courier New" pitchFamily="49" charset="0"/>
              <a:buChar char="o"/>
            </a:pPr>
            <a:r>
              <a:rPr lang="en-US" sz="2800" dirty="0" smtClean="0"/>
              <a:t> Graphic Design</a:t>
            </a:r>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299" t="40930" r="26073" b="8730"/>
          <a:stretch/>
        </p:blipFill>
        <p:spPr>
          <a:xfrm>
            <a:off x="7315200" y="10886"/>
            <a:ext cx="2024743" cy="1726163"/>
          </a:xfrm>
          <a:prstGeom prst="rect">
            <a:avLst/>
          </a:prstGeom>
        </p:spPr>
      </p:pic>
    </p:spTree>
    <p:extLst>
      <p:ext uri="{BB962C8B-B14F-4D97-AF65-F5344CB8AC3E}">
        <p14:creationId xmlns:p14="http://schemas.microsoft.com/office/powerpoint/2010/main" val="2587248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Projections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4645930"/>
              </p:ext>
            </p:extLst>
          </p:nvPr>
        </p:nvGraphicFramePr>
        <p:xfrm>
          <a:off x="609600" y="25146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15</a:t>
            </a:r>
            <a:endParaRPr lang="en-US" sz="2000" b="1" dirty="0" smtClean="0">
              <a:solidFill>
                <a:prstClr val="black"/>
              </a:solidFill>
            </a:endParaRPr>
          </a:p>
        </p:txBody>
      </p:sp>
      <p:sp>
        <p:nvSpPr>
          <p:cNvPr id="8" name="TextBox 7"/>
          <p:cNvSpPr txBox="1"/>
          <p:nvPr/>
        </p:nvSpPr>
        <p:spPr>
          <a:xfrm>
            <a:off x="37338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$205,704</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$152,506</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7772400" y="6136294"/>
            <a:ext cx="1371600" cy="72170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8299" t="40930" r="26073" b="8730"/>
          <a:stretch/>
        </p:blipFill>
        <p:spPr>
          <a:xfrm>
            <a:off x="7499884" y="-37389"/>
            <a:ext cx="1742087" cy="14851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290054" cy="1499616"/>
          </a:xfrm>
        </p:spPr>
        <p:txBody>
          <a:bodyPr/>
          <a:lstStyle/>
          <a:p>
            <a:r>
              <a:rPr lang="en-US" dirty="0" smtClean="0"/>
              <a:t>Start-up Funds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9856461"/>
              </p:ext>
            </p:extLst>
          </p:nvPr>
        </p:nvGraphicFramePr>
        <p:xfrm>
          <a:off x="990600" y="1676400"/>
          <a:ext cx="7162801" cy="3107690"/>
        </p:xfrm>
        <a:graphic>
          <a:graphicData uri="http://schemas.openxmlformats.org/drawingml/2006/table">
            <a:tbl>
              <a:tblPr/>
              <a:tblGrid>
                <a:gridCol w="2302329"/>
                <a:gridCol w="3532033"/>
                <a:gridCol w="1328439"/>
              </a:tblGrid>
              <a:tr h="260350">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20700">
                <a:tc>
                  <a:txBody>
                    <a:bodyPr/>
                    <a:lstStyle/>
                    <a:p>
                      <a:pPr marL="0" marR="0">
                        <a:spcBef>
                          <a:spcPts val="0"/>
                        </a:spcBef>
                        <a:spcAft>
                          <a:spcPts val="0"/>
                        </a:spcAft>
                      </a:pPr>
                      <a:r>
                        <a:rPr lang="en-US" sz="1600" dirty="0" smtClean="0">
                          <a:latin typeface="+mn-lt"/>
                          <a:ea typeface="Times New Roman"/>
                          <a:cs typeface="Times New Roman"/>
                        </a:rPr>
                        <a:t>Limited</a:t>
                      </a:r>
                      <a:r>
                        <a:rPr lang="en-US" sz="1600" baseline="0" dirty="0" smtClean="0">
                          <a:latin typeface="+mn-lt"/>
                          <a:ea typeface="Times New Roman"/>
                          <a:cs typeface="Times New Roman"/>
                        </a:rPr>
                        <a:t> Liability Partnership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We do not want to share liability</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$149.00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Register</a:t>
                      </a:r>
                      <a:r>
                        <a:rPr lang="en-US" sz="1600" baseline="0" dirty="0" smtClean="0">
                          <a:latin typeface="+mn-lt"/>
                          <a:ea typeface="Times New Roman"/>
                          <a:cs typeface="Times New Roman"/>
                        </a:rPr>
                        <a:t> business with the city of Hartford</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2 Macbook</a:t>
                      </a:r>
                      <a:r>
                        <a:rPr lang="en-US" sz="1600" baseline="0" dirty="0" smtClean="0">
                          <a:latin typeface="+mn-lt"/>
                          <a:ea typeface="Times New Roman"/>
                          <a:cs typeface="Times New Roman"/>
                        </a:rPr>
                        <a:t> Pros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Keep track of business</a:t>
                      </a:r>
                      <a:r>
                        <a:rPr lang="en-US" sz="1600" baseline="0" dirty="0" smtClean="0">
                          <a:latin typeface="+mn-lt"/>
                          <a:ea typeface="Times New Roman"/>
                          <a:cs typeface="Times New Roman"/>
                        </a:rPr>
                        <a:t> records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2,358.00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App</a:t>
                      </a:r>
                      <a:r>
                        <a:rPr lang="en-US" sz="1600" baseline="0" dirty="0" smtClean="0">
                          <a:latin typeface="+mn-lt"/>
                          <a:ea typeface="Times New Roman"/>
                          <a:cs typeface="Times New Roman"/>
                        </a:rPr>
                        <a:t> Development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Creation</a:t>
                      </a:r>
                      <a:r>
                        <a:rPr lang="en-US" sz="1600" baseline="0" dirty="0" smtClean="0">
                          <a:latin typeface="+mn-lt"/>
                          <a:ea typeface="Times New Roman"/>
                          <a:cs typeface="Times New Roman"/>
                        </a:rPr>
                        <a:t> of the app</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50,000.00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3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$52,522.00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603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714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4,000.00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603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$57,522.00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34200726"/>
              </p:ext>
            </p:extLst>
          </p:nvPr>
        </p:nvGraphicFramePr>
        <p:xfrm>
          <a:off x="1981200" y="4876800"/>
          <a:ext cx="6858000" cy="1088136"/>
        </p:xfrm>
        <a:graphic>
          <a:graphicData uri="http://schemas.openxmlformats.org/drawingml/2006/table">
            <a:tbl>
              <a:tblPr/>
              <a:tblGrid>
                <a:gridCol w="2619910"/>
                <a:gridCol w="196769"/>
                <a:gridCol w="1347107"/>
                <a:gridCol w="612320"/>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$152,506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265%</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$2.65</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$57,522.00</a:t>
                      </a:r>
                    </a:p>
                    <a:p>
                      <a:pPr marL="0" marR="0" algn="ctr">
                        <a:spcBef>
                          <a:spcPts val="0"/>
                        </a:spcBef>
                        <a:spcAft>
                          <a:spcPts val="0"/>
                        </a:spcAft>
                      </a:pP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8303176"/>
              </p:ext>
            </p:extLst>
          </p:nvPr>
        </p:nvGraphicFramePr>
        <p:xfrm>
          <a:off x="1981200" y="5867400"/>
          <a:ext cx="6858001" cy="866527"/>
        </p:xfrm>
        <a:graphic>
          <a:graphicData uri="http://schemas.openxmlformats.org/drawingml/2006/table">
            <a:tbl>
              <a:tblPr/>
              <a:tblGrid>
                <a:gridCol w="2553511"/>
                <a:gridCol w="263167"/>
                <a:gridCol w="1347107"/>
                <a:gridCol w="612322"/>
                <a:gridCol w="2081894"/>
              </a:tblGrid>
              <a:tr h="330079">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$152,506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74%</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$0.74</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$205,704</a:t>
                      </a:r>
                      <a:endParaRPr lang="en-US" sz="16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299" t="40930" r="26073" b="8730"/>
          <a:stretch/>
        </p:blipFill>
        <p:spPr>
          <a:xfrm>
            <a:off x="7570077" y="0"/>
            <a:ext cx="1572368" cy="13404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normAutofit/>
          </a:bodyPr>
          <a:lstStyle/>
          <a:p>
            <a:pPr>
              <a:buFont typeface="Courier New" pitchFamily="49" charset="0"/>
              <a:buChar char="o"/>
            </a:pPr>
            <a:r>
              <a:rPr lang="en-US" sz="2800" dirty="0"/>
              <a:t> </a:t>
            </a:r>
            <a:r>
              <a:rPr lang="en-US" sz="2800" dirty="0" smtClean="0"/>
              <a:t>Take more technology based courses</a:t>
            </a:r>
          </a:p>
          <a:p>
            <a:pPr>
              <a:buFont typeface="Courier New" pitchFamily="49" charset="0"/>
              <a:buChar char="o"/>
            </a:pPr>
            <a:r>
              <a:rPr lang="en-US" sz="2800" dirty="0" smtClean="0"/>
              <a:t> Complete high school</a:t>
            </a:r>
          </a:p>
          <a:p>
            <a:pPr>
              <a:buFont typeface="Courier New" pitchFamily="49" charset="0"/>
              <a:buChar char="o"/>
            </a:pPr>
            <a:r>
              <a:rPr lang="en-US" sz="2800" dirty="0" smtClean="0"/>
              <a:t> Go to a 4 year college</a:t>
            </a:r>
          </a:p>
          <a:p>
            <a:pPr>
              <a:buFont typeface="Courier New" pitchFamily="49" charset="0"/>
              <a:buChar char="o"/>
            </a:pPr>
            <a:r>
              <a:rPr lang="en-US" sz="2800" dirty="0"/>
              <a:t> </a:t>
            </a:r>
            <a:r>
              <a:rPr lang="en-US" sz="2800" dirty="0" smtClean="0"/>
              <a:t>Find  steady career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299" t="40930" r="26073" b="8730"/>
          <a:stretch/>
        </p:blipFill>
        <p:spPr>
          <a:xfrm>
            <a:off x="7315200" y="0"/>
            <a:ext cx="2024743" cy="1726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164774"/>
            <a:ext cx="3366364" cy="3061788"/>
          </a:xfrm>
          <a:prstGeom prst="rect">
            <a:avLst/>
          </a:prstGeom>
        </p:spPr>
      </p:pic>
    </p:spTree>
    <p:extLst>
      <p:ext uri="{BB962C8B-B14F-4D97-AF65-F5344CB8AC3E}">
        <p14:creationId xmlns:p14="http://schemas.microsoft.com/office/powerpoint/2010/main" val="120016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2153" t="27010" r="31112" b="24730"/>
          <a:stretch/>
        </p:blipFill>
        <p:spPr>
          <a:xfrm>
            <a:off x="921132" y="2642447"/>
            <a:ext cx="3259961" cy="3309831"/>
          </a:xfrm>
          <a:prstGeom prst="rect">
            <a:avLst/>
          </a:prstGeom>
        </p:spPr>
      </p:pic>
      <p:pic>
        <p:nvPicPr>
          <p:cNvPr id="6" name="Content Placeholder 4"/>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7050" t="41372" r="26852" b="7670"/>
          <a:stretch/>
        </p:blipFill>
        <p:spPr>
          <a:xfrm>
            <a:off x="4799038" y="3036033"/>
            <a:ext cx="2952699" cy="2522659"/>
          </a:xfrm>
        </p:spPr>
      </p:pic>
      <p:pic>
        <p:nvPicPr>
          <p:cNvPr id="7" name="Content Placeholder 9" descr="logo secondary.jpg"/>
          <p:cNvPicPr>
            <a:picLocks noChangeAspect="1"/>
          </p:cNvPicPr>
          <p:nvPr/>
        </p:nvPicPr>
        <p:blipFill>
          <a:blip r:embed="rId5"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5735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71060"/>
            <a:ext cx="5829300" cy="1463040"/>
          </a:xfrm>
        </p:spPr>
        <p:txBody>
          <a:bodyPr/>
          <a:lstStyle/>
          <a:p>
            <a:r>
              <a:rPr lang="en-US" dirty="0" smtClean="0"/>
              <a:t>Off the chain! </a:t>
            </a:r>
            <a:br>
              <a:rPr lang="en-US" dirty="0" smtClean="0"/>
            </a:br>
            <a:r>
              <a:rPr lang="en-US" sz="2000" dirty="0" smtClean="0">
                <a:latin typeface="+mn-lt"/>
              </a:rPr>
              <a:t>Your link to good eats</a:t>
            </a:r>
            <a:endParaRPr lang="en-US" sz="2000"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7641" b="17641"/>
          <a:stretch>
            <a:fillRect/>
          </a:stretch>
        </p:blipFill>
        <p:spPr/>
      </p:pic>
      <p:sp>
        <p:nvSpPr>
          <p:cNvPr id="4" name="Text Placeholder 3"/>
          <p:cNvSpPr>
            <a:spLocks noGrp="1"/>
          </p:cNvSpPr>
          <p:nvPr>
            <p:ph type="body" sz="half" idx="2"/>
          </p:nvPr>
        </p:nvSpPr>
        <p:spPr>
          <a:xfrm>
            <a:off x="6324600" y="4943511"/>
            <a:ext cx="2400300" cy="1463040"/>
          </a:xfrm>
        </p:spPr>
        <p:txBody>
          <a:bodyPr>
            <a:normAutofit/>
          </a:bodyPr>
          <a:lstStyle/>
          <a:p>
            <a:r>
              <a:rPr lang="en-US" sz="2000" dirty="0" smtClean="0"/>
              <a:t>Frances Jaynes  (17)</a:t>
            </a:r>
          </a:p>
          <a:p>
            <a:r>
              <a:rPr lang="en-US" sz="2000" dirty="0" smtClean="0"/>
              <a:t>Hannah Nguyen  (16)</a:t>
            </a:r>
          </a:p>
          <a:p>
            <a:r>
              <a:rPr lang="en-US" sz="2000" dirty="0" smtClean="0"/>
              <a:t>11</a:t>
            </a:r>
            <a:r>
              <a:rPr lang="en-US" sz="2000" baseline="30000" dirty="0" smtClean="0"/>
              <a:t>th</a:t>
            </a:r>
            <a:r>
              <a:rPr lang="en-US" sz="2000" dirty="0" smtClean="0"/>
              <a:t> Grade</a:t>
            </a:r>
          </a:p>
        </p:txBody>
      </p:sp>
      <p:pic>
        <p:nvPicPr>
          <p:cNvPr id="10"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192149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290054" cy="1499616"/>
          </a:xfrm>
        </p:spPr>
        <p:txBody>
          <a:bodyPr/>
          <a:lstStyle/>
          <a:p>
            <a:r>
              <a:rPr lang="en-US" dirty="0" smtClean="0"/>
              <a:t>Waiting for food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969" y="2694011"/>
            <a:ext cx="3963955" cy="2972967"/>
          </a:xfrm>
        </p:spPr>
      </p:pic>
      <p:pic>
        <p:nvPicPr>
          <p:cNvPr id="4"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2694011"/>
            <a:ext cx="4455168" cy="297296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8299" t="40930" r="26073" b="8730"/>
          <a:stretch/>
        </p:blipFill>
        <p:spPr>
          <a:xfrm>
            <a:off x="7467600" y="0"/>
            <a:ext cx="1901890" cy="1621427"/>
          </a:xfrm>
          <a:prstGeom prst="rect">
            <a:avLst/>
          </a:prstGeom>
        </p:spPr>
      </p:pic>
    </p:spTree>
    <p:extLst>
      <p:ext uri="{BB962C8B-B14F-4D97-AF65-F5344CB8AC3E}">
        <p14:creationId xmlns:p14="http://schemas.microsoft.com/office/powerpoint/2010/main" val="355473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290054" cy="1499616"/>
          </a:xfrm>
        </p:spPr>
        <p:txBody>
          <a:bodyPr>
            <a:normAutofit/>
          </a:bodyPr>
          <a:lstStyle/>
          <a:p>
            <a:r>
              <a:rPr lang="en-US" sz="3600" dirty="0" smtClean="0"/>
              <a:t>Solution: “Off the Chain,” the App</a:t>
            </a:r>
            <a:endParaRPr lang="en-US" sz="3600" b="1" dirty="0"/>
          </a:p>
        </p:txBody>
      </p:sp>
      <p:sp>
        <p:nvSpPr>
          <p:cNvPr id="3" name="Content Placeholder 2"/>
          <p:cNvSpPr>
            <a:spLocks noGrp="1"/>
          </p:cNvSpPr>
          <p:nvPr>
            <p:ph idx="1"/>
          </p:nvPr>
        </p:nvSpPr>
        <p:spPr>
          <a:xfrm>
            <a:off x="685799" y="1600036"/>
            <a:ext cx="7290055" cy="4023360"/>
          </a:xfrm>
        </p:spPr>
        <p:txBody>
          <a:bodyPr/>
          <a:lstStyle/>
          <a:p>
            <a:pPr marL="0" indent="0">
              <a:buNone/>
            </a:pPr>
            <a:r>
              <a:rPr lang="en-US" sz="2400" dirty="0" smtClean="0"/>
              <a:t>An app that:</a:t>
            </a:r>
          </a:p>
          <a:p>
            <a:pPr>
              <a:buFont typeface="Courier New" pitchFamily="49" charset="0"/>
              <a:buChar char="o"/>
            </a:pPr>
            <a:r>
              <a:rPr lang="en-US" sz="2400" dirty="0" smtClean="0"/>
              <a:t> Includes information on multiple food chains  </a:t>
            </a:r>
          </a:p>
          <a:p>
            <a:pPr>
              <a:buFont typeface="Courier New" pitchFamily="49" charset="0"/>
              <a:buChar char="o"/>
            </a:pPr>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6" name="Cloud 5"/>
          <p:cNvSpPr/>
          <p:nvPr/>
        </p:nvSpPr>
        <p:spPr>
          <a:xfrm>
            <a:off x="5105400" y="3429000"/>
            <a:ext cx="3201065" cy="261432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 more downloading individual food apps! </a:t>
            </a:r>
            <a:endParaRPr lang="en-US" sz="2400"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575233"/>
            <a:ext cx="2321758" cy="411479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8299" t="40930" r="26073" b="8730"/>
          <a:stretch/>
        </p:blipFill>
        <p:spPr>
          <a:xfrm>
            <a:off x="7315200" y="0"/>
            <a:ext cx="2024743" cy="1726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Mission &amp; Social Impact</a:t>
            </a:r>
            <a:endParaRPr lang="en-US" sz="3600" b="1" dirty="0"/>
          </a:p>
        </p:txBody>
      </p:sp>
      <p:sp>
        <p:nvSpPr>
          <p:cNvPr id="3" name="Content Placeholder 2"/>
          <p:cNvSpPr>
            <a:spLocks noGrp="1"/>
          </p:cNvSpPr>
          <p:nvPr>
            <p:ph idx="1"/>
          </p:nvPr>
        </p:nvSpPr>
        <p:spPr>
          <a:xfrm>
            <a:off x="762000" y="1752600"/>
            <a:ext cx="7290055" cy="4023360"/>
          </a:xfrm>
        </p:spPr>
        <p:txBody>
          <a:bodyPr/>
          <a:lstStyle/>
          <a:p>
            <a:pPr marL="0" indent="0">
              <a:buNone/>
            </a:pPr>
            <a:r>
              <a:rPr lang="en-US" sz="2800" dirty="0" smtClean="0"/>
              <a:t>Mission Statement:</a:t>
            </a:r>
          </a:p>
          <a:p>
            <a:pPr>
              <a:buFont typeface="Courier New" pitchFamily="49" charset="0"/>
              <a:buChar char="o"/>
            </a:pPr>
            <a:r>
              <a:rPr lang="en-US" sz="2400" dirty="0" smtClean="0"/>
              <a:t> </a:t>
            </a:r>
            <a:r>
              <a:rPr lang="en-US" sz="2800" dirty="0" smtClean="0"/>
              <a:t>Our mission is to create an app that allows people to search, order, and purchase meals from chain restaurants. </a:t>
            </a:r>
          </a:p>
          <a:p>
            <a:pPr marL="0" indent="0">
              <a:buNone/>
            </a:pPr>
            <a:r>
              <a:rPr lang="en-US" sz="2800" dirty="0" smtClean="0"/>
              <a:t>Social Impact:</a:t>
            </a:r>
          </a:p>
          <a:p>
            <a:pPr>
              <a:buFont typeface="Courier New" pitchFamily="49" charset="0"/>
              <a:buChar char="o"/>
            </a:pPr>
            <a:r>
              <a:rPr lang="en-US" sz="2800" dirty="0" smtClean="0"/>
              <a:t> We will use our generated income to promote environmental awareness such as Grow Hartford.</a:t>
            </a:r>
          </a:p>
          <a:p>
            <a:pPr marL="0" indent="0">
              <a:buNone/>
            </a:pPr>
            <a:r>
              <a:rPr lang="en-US" sz="2800" dirty="0"/>
              <a:t> </a:t>
            </a:r>
            <a:endParaRPr lang="en-US" sz="2800" dirty="0" smtClean="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5029200"/>
            <a:ext cx="3267075" cy="141098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8299" t="40930" r="26073" b="8730"/>
          <a:stretch/>
        </p:blipFill>
        <p:spPr>
          <a:xfrm>
            <a:off x="7315199" y="0"/>
            <a:ext cx="2024743" cy="1726163"/>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a:bodyPr>
          <a:lstStyle/>
          <a:p>
            <a:r>
              <a:rPr lang="en-US" sz="4000" dirty="0" smtClean="0"/>
              <a:t>Description of Product</a:t>
            </a:r>
            <a:endParaRPr lang="en-US" sz="4000" dirty="0"/>
          </a:p>
        </p:txBody>
      </p:sp>
      <p:sp>
        <p:nvSpPr>
          <p:cNvPr id="3" name="Content Placeholder 2"/>
          <p:cNvSpPr>
            <a:spLocks noGrp="1"/>
          </p:cNvSpPr>
          <p:nvPr>
            <p:ph idx="1"/>
          </p:nvPr>
        </p:nvSpPr>
        <p:spPr>
          <a:xfrm>
            <a:off x="287495" y="1654880"/>
            <a:ext cx="8229600" cy="4906963"/>
          </a:xfrm>
        </p:spPr>
        <p:txBody>
          <a:bodyPr>
            <a:normAutofit/>
          </a:bodyPr>
          <a:lstStyle/>
          <a:p>
            <a:r>
              <a:rPr lang="en-US" sz="900" dirty="0" smtClean="0"/>
              <a:t> </a:t>
            </a:r>
          </a:p>
          <a:p>
            <a:r>
              <a:rPr lang="en-US" dirty="0" smtClean="0"/>
              <a:t>Off the Chain will hold the information of multiple chain establishments in one mobile app.  Off the Chain will have various features such as:</a:t>
            </a:r>
          </a:p>
          <a:p>
            <a:pPr marL="457200" lvl="1" indent="0">
              <a:buNone/>
            </a:pPr>
            <a:endParaRPr lang="en-US" dirty="0" smtClean="0"/>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75" y="2667000"/>
            <a:ext cx="2694815" cy="1600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975" y="4439876"/>
            <a:ext cx="2208188" cy="16994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4892404"/>
            <a:ext cx="2450744" cy="1727086"/>
          </a:xfrm>
          <a:prstGeom prst="rect">
            <a:avLst/>
          </a:prstGeom>
        </p:spPr>
      </p:pic>
      <p:pic>
        <p:nvPicPr>
          <p:cNvPr id="4" name="Content Placeholder 9" descr="logo secondary.jpg"/>
          <p:cNvPicPr>
            <a:picLocks noChangeAspect="1"/>
          </p:cNvPicPr>
          <p:nvPr/>
        </p:nvPicPr>
        <p:blipFill>
          <a:blip r:embed="rId6" cstate="print"/>
          <a:stretch>
            <a:fillRect/>
          </a:stretch>
        </p:blipFill>
        <p:spPr>
          <a:xfrm>
            <a:off x="43575" y="5664143"/>
            <a:ext cx="1828800" cy="962274"/>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8299" t="40930" r="26073" b="8730"/>
          <a:stretch/>
        </p:blipFill>
        <p:spPr>
          <a:xfrm>
            <a:off x="7315200" y="0"/>
            <a:ext cx="2024743" cy="172616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1484" y="2587085"/>
            <a:ext cx="2415376" cy="2102421"/>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t="4813" r="1493"/>
          <a:stretch/>
        </p:blipFill>
        <p:spPr>
          <a:xfrm>
            <a:off x="6400800" y="3412417"/>
            <a:ext cx="2701616" cy="2088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r>
              <a:rPr lang="en-US" dirty="0" smtClean="0"/>
              <a:t>Business Model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99295729"/>
              </p:ext>
            </p:extLst>
          </p:nvPr>
        </p:nvGraphicFramePr>
        <p:xfrm>
          <a:off x="5181600" y="1171326"/>
          <a:ext cx="3505200" cy="4724400"/>
        </p:xfrm>
        <a:graphic>
          <a:graphicData uri="http://schemas.openxmlformats.org/drawingml/2006/table">
            <a:tbl>
              <a:tblPr firstRow="1" bandRow="1">
                <a:tableStyleId>{073A0DAA-6AF3-43AB-8588-CEC1D06C72B9}</a:tableStyleId>
              </a:tblPr>
              <a:tblGrid>
                <a:gridCol w="1752600"/>
                <a:gridCol w="1752600"/>
              </a:tblGrid>
              <a:tr h="70127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701278">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$2,200</a:t>
                      </a:r>
                      <a:endParaRPr lang="en-US" sz="1600" b="1" dirty="0"/>
                    </a:p>
                  </a:txBody>
                  <a:tcPr/>
                </a:tc>
              </a:tr>
              <a:tr h="442913">
                <a:tc>
                  <a:txBody>
                    <a:bodyPr/>
                    <a:lstStyle/>
                    <a:p>
                      <a:pPr algn="ctr"/>
                      <a:r>
                        <a:rPr lang="en-US" sz="1600" b="0" dirty="0" smtClean="0"/>
                        <a:t>Labor</a:t>
                      </a:r>
                      <a:endParaRPr lang="en-US" sz="1600" b="0" dirty="0"/>
                    </a:p>
                  </a:txBody>
                  <a:tcPr/>
                </a:tc>
                <a:tc>
                  <a:txBody>
                    <a:bodyPr/>
                    <a:lstStyle/>
                    <a:p>
                      <a:pPr algn="ctr"/>
                      <a:r>
                        <a:rPr lang="en-US" dirty="0" smtClean="0"/>
                        <a:t>200.00</a:t>
                      </a:r>
                      <a:endParaRPr lang="en-US" dirty="0"/>
                    </a:p>
                  </a:txBody>
                  <a:tcPr/>
                </a:tc>
              </a:tr>
              <a:tr h="442913">
                <a:tc>
                  <a:txBody>
                    <a:bodyPr/>
                    <a:lstStyle/>
                    <a:p>
                      <a:pPr algn="ctr"/>
                      <a:r>
                        <a:rPr lang="en-US" b="0" dirty="0" smtClean="0"/>
                        <a:t>Travel</a:t>
                      </a:r>
                      <a:endParaRPr lang="en-US" b="0" dirty="0"/>
                    </a:p>
                  </a:txBody>
                  <a:tcPr/>
                </a:tc>
                <a:tc>
                  <a:txBody>
                    <a:bodyPr/>
                    <a:lstStyle/>
                    <a:p>
                      <a:pPr algn="ctr"/>
                      <a:r>
                        <a:rPr lang="en-US" dirty="0" smtClean="0"/>
                        <a:t>2,000.00</a:t>
                      </a:r>
                      <a:endParaRPr lang="en-US" dirty="0"/>
                    </a:p>
                  </a:txBody>
                  <a:tcPr/>
                </a:tc>
              </a:tr>
              <a:tr h="406003">
                <a:tc>
                  <a:txBody>
                    <a:bodyPr/>
                    <a:lstStyle/>
                    <a:p>
                      <a:pPr algn="ctr"/>
                      <a:r>
                        <a:rPr lang="en-US" sz="1600" b="1" dirty="0" smtClean="0"/>
                        <a:t>Fixed Expenses</a:t>
                      </a:r>
                      <a:endParaRPr lang="en-US" sz="1600" b="1" dirty="0"/>
                    </a:p>
                  </a:txBody>
                  <a:tcPr/>
                </a:tc>
                <a:tc>
                  <a:txBody>
                    <a:bodyPr/>
                    <a:lstStyle/>
                    <a:p>
                      <a:pPr algn="ctr"/>
                      <a:r>
                        <a:rPr lang="en-US" sz="1600" b="1" dirty="0" smtClean="0"/>
                        <a:t>Total:  $1,256</a:t>
                      </a:r>
                      <a:endParaRPr lang="en-US" sz="1600" b="1" dirty="0"/>
                    </a:p>
                  </a:txBody>
                  <a:tcPr/>
                </a:tc>
              </a:tr>
              <a:tr h="406003">
                <a:tc>
                  <a:txBody>
                    <a:bodyPr/>
                    <a:lstStyle/>
                    <a:p>
                      <a:pPr algn="ctr"/>
                      <a:r>
                        <a:rPr lang="en-US" sz="1600" b="0" dirty="0" smtClean="0"/>
                        <a:t>Utilities</a:t>
                      </a:r>
                      <a:endParaRPr lang="en-US" sz="1600" b="0" dirty="0"/>
                    </a:p>
                  </a:txBody>
                  <a:tcPr/>
                </a:tc>
                <a:tc>
                  <a:txBody>
                    <a:bodyPr/>
                    <a:lstStyle/>
                    <a:p>
                      <a:pPr algn="ctr"/>
                      <a:r>
                        <a:rPr lang="en-US" sz="1600" b="0" dirty="0" smtClean="0"/>
                        <a:t>125.00</a:t>
                      </a:r>
                      <a:endParaRPr lang="en-US" sz="1600" b="0" dirty="0"/>
                    </a:p>
                  </a:txBody>
                  <a:tcPr/>
                </a:tc>
              </a:tr>
              <a:tr h="406003">
                <a:tc>
                  <a:txBody>
                    <a:bodyPr/>
                    <a:lstStyle/>
                    <a:p>
                      <a:pPr algn="ctr"/>
                      <a:r>
                        <a:rPr lang="en-US" sz="1600" b="0" dirty="0" smtClean="0"/>
                        <a:t>Advertising</a:t>
                      </a:r>
                      <a:endParaRPr lang="en-US" sz="1600" b="0" dirty="0"/>
                    </a:p>
                  </a:txBody>
                  <a:tcPr/>
                </a:tc>
                <a:tc>
                  <a:txBody>
                    <a:bodyPr/>
                    <a:lstStyle/>
                    <a:p>
                      <a:pPr algn="ctr"/>
                      <a:r>
                        <a:rPr lang="en-US" sz="1600" b="0" dirty="0" smtClean="0"/>
                        <a:t>50.00</a:t>
                      </a:r>
                      <a:endParaRPr lang="en-US" sz="1600" b="0" dirty="0"/>
                    </a:p>
                  </a:txBody>
                  <a:tcPr/>
                </a:tc>
              </a:tr>
              <a:tr h="406003">
                <a:tc>
                  <a:txBody>
                    <a:bodyPr/>
                    <a:lstStyle/>
                    <a:p>
                      <a:pPr algn="ctr"/>
                      <a:r>
                        <a:rPr lang="en-US" sz="1600" b="0" dirty="0" smtClean="0"/>
                        <a:t>Depreciation</a:t>
                      </a:r>
                      <a:endParaRPr lang="en-US" sz="1600" b="0" dirty="0"/>
                    </a:p>
                  </a:txBody>
                  <a:tcPr/>
                </a:tc>
                <a:tc>
                  <a:txBody>
                    <a:bodyPr/>
                    <a:lstStyle/>
                    <a:p>
                      <a:pPr algn="ctr"/>
                      <a:r>
                        <a:rPr lang="en-US" sz="1600" b="0" dirty="0" smtClean="0"/>
                        <a:t>46.00</a:t>
                      </a:r>
                      <a:endParaRPr lang="en-US" sz="1600" b="0" dirty="0"/>
                    </a:p>
                  </a:txBody>
                  <a:tcPr/>
                </a:tc>
              </a:tr>
              <a:tr h="406003">
                <a:tc>
                  <a:txBody>
                    <a:bodyPr/>
                    <a:lstStyle/>
                    <a:p>
                      <a:pPr algn="ctr"/>
                      <a:r>
                        <a:rPr lang="en-US" sz="1600" b="0" dirty="0" smtClean="0"/>
                        <a:t>Salaries</a:t>
                      </a:r>
                      <a:endParaRPr lang="en-US" sz="1600" b="0" dirty="0"/>
                    </a:p>
                  </a:txBody>
                  <a:tcPr/>
                </a:tc>
                <a:tc>
                  <a:txBody>
                    <a:bodyPr/>
                    <a:lstStyle/>
                    <a:p>
                      <a:pPr algn="ctr"/>
                      <a:r>
                        <a:rPr lang="en-US" sz="1600" b="0" dirty="0" smtClean="0"/>
                        <a:t>1000.00</a:t>
                      </a:r>
                      <a:endParaRPr lang="en-US" sz="1600" b="0" dirty="0"/>
                    </a:p>
                  </a:txBody>
                  <a:tcPr/>
                </a:tc>
              </a:tr>
              <a:tr h="406003">
                <a:tc>
                  <a:txBody>
                    <a:bodyPr/>
                    <a:lstStyle/>
                    <a:p>
                      <a:pPr algn="ctr"/>
                      <a:r>
                        <a:rPr lang="en-US" sz="1600" b="0" dirty="0" smtClean="0"/>
                        <a:t>Insurance</a:t>
                      </a:r>
                      <a:endParaRPr lang="en-US" sz="1600" b="0" dirty="0"/>
                    </a:p>
                  </a:txBody>
                  <a:tcPr/>
                </a:tc>
                <a:tc>
                  <a:txBody>
                    <a:bodyPr/>
                    <a:lstStyle/>
                    <a:p>
                      <a:pPr algn="ctr"/>
                      <a:r>
                        <a:rPr lang="en-US" sz="1600" b="0" dirty="0" smtClean="0"/>
                        <a:t>35.00</a:t>
                      </a:r>
                      <a:endParaRPr lang="en-US" sz="1600" b="0"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207136996"/>
              </p:ext>
            </p:extLst>
          </p:nvPr>
        </p:nvGraphicFramePr>
        <p:xfrm>
          <a:off x="304800" y="2438400"/>
          <a:ext cx="4572000" cy="2184374"/>
        </p:xfrm>
        <a:graphic>
          <a:graphicData uri="http://schemas.openxmlformats.org/drawingml/2006/table">
            <a:tbl>
              <a:tblPr/>
              <a:tblGrid>
                <a:gridCol w="2514600"/>
                <a:gridCol w="914400"/>
                <a:gridCol w="1143000"/>
              </a:tblGrid>
              <a:tr h="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 </a:t>
                      </a:r>
                      <a:r>
                        <a:rPr lang="en-US" sz="1100" b="0" dirty="0" smtClean="0">
                          <a:latin typeface="Calibri"/>
                          <a:ea typeface="Times New Roman"/>
                          <a:cs typeface="Times New Roman"/>
                        </a:rPr>
                        <a:t>($200</a:t>
                      </a:r>
                      <a:r>
                        <a:rPr lang="en-US" sz="1100" b="0" baseline="0" dirty="0" smtClean="0">
                          <a:latin typeface="Calibri"/>
                          <a:ea typeface="Times New Roman"/>
                          <a:cs typeface="Times New Roman"/>
                        </a:rPr>
                        <a:t> * 132 est. in CT)</a:t>
                      </a: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b="1" dirty="0" smtClean="0">
                          <a:latin typeface="Calibri"/>
                          <a:ea typeface="Times New Roman"/>
                          <a:cs typeface="Times New Roman"/>
                        </a:rPr>
                        <a:t>SF-26,400.00</a:t>
                      </a:r>
                    </a:p>
                    <a:p>
                      <a:pPr algn="r"/>
                      <a:r>
                        <a:rPr lang="en-US" sz="1500" b="1" dirty="0" smtClean="0">
                          <a:latin typeface="Calibri"/>
                          <a:ea typeface="Times New Roman"/>
                          <a:cs typeface="Times New Roman"/>
                        </a:rPr>
                        <a:t>PFO-</a:t>
                      </a:r>
                      <a:r>
                        <a:rPr lang="en-US" sz="1500" b="1" baseline="0" dirty="0" smtClean="0">
                          <a:latin typeface="Calibri"/>
                          <a:ea typeface="Times New Roman"/>
                          <a:cs typeface="Times New Roman"/>
                        </a:rPr>
                        <a:t> 1%</a:t>
                      </a:r>
                      <a:endParaRPr lang="en-US" sz="15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t>
                      </a:r>
                      <a:r>
                        <a:rPr lang="en-US" sz="1600" baseline="0" dirty="0" smtClean="0">
                          <a:latin typeface="+mn-lt"/>
                          <a:ea typeface="Times New Roman"/>
                          <a:cs typeface="Times New Roman"/>
                        </a:rPr>
                        <a:t> 0.00</a:t>
                      </a:r>
                      <a:endParaRPr lang="en-US" sz="1600" dirty="0" smtClean="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r>
                        <a:rPr lang="en-US" sz="1100" dirty="0" smtClean="0">
                          <a:latin typeface="Calibri"/>
                          <a:ea typeface="Times New Roman"/>
                          <a:cs typeface="Times New Roman"/>
                        </a:rPr>
                        <a:t>(10</a:t>
                      </a:r>
                      <a:r>
                        <a:rPr lang="en-US" sz="1100" baseline="0" dirty="0" smtClean="0">
                          <a:latin typeface="Calibri"/>
                          <a:ea typeface="Times New Roman"/>
                          <a:cs typeface="Times New Roman"/>
                        </a:rPr>
                        <a:t> hrs. *$20)</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200.00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baseline="0" dirty="0" smtClean="0">
                          <a:latin typeface="Calibri"/>
                          <a:ea typeface="Times New Roman"/>
                          <a:cs typeface="Times New Roman"/>
                        </a:rPr>
                        <a:t>  </a:t>
                      </a:r>
                      <a:r>
                        <a:rPr lang="en-US" sz="1600" dirty="0" smtClean="0">
                          <a:latin typeface="Calibri"/>
                          <a:ea typeface="Times New Roman"/>
                          <a:cs typeface="Times New Roman"/>
                        </a:rPr>
                        <a:t>Other</a:t>
                      </a:r>
                      <a:r>
                        <a:rPr lang="en-US" sz="1600" baseline="0" dirty="0" smtClean="0">
                          <a:latin typeface="Calibri"/>
                          <a:ea typeface="Times New Roman"/>
                          <a:cs typeface="Times New Roman"/>
                        </a:rPr>
                        <a:t> variable costs</a:t>
                      </a:r>
                      <a:r>
                        <a:rPr lang="en-US" sz="1100" baseline="0" dirty="0" smtClean="0">
                          <a:latin typeface="Calibri"/>
                          <a:ea typeface="Times New Roman"/>
                          <a:cs typeface="Times New Roman"/>
                        </a:rPr>
                        <a:t> (Travel Ex.)</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2000.00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2,200.00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$24,200.00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915599"/>
              </p:ext>
            </p:extLst>
          </p:nvPr>
        </p:nvGraphicFramePr>
        <p:xfrm>
          <a:off x="304800" y="1676400"/>
          <a:ext cx="4572000" cy="67056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Set-up</a:t>
                      </a:r>
                      <a:r>
                        <a:rPr lang="en-US" sz="1600" b="0" baseline="0" dirty="0" smtClean="0">
                          <a:solidFill>
                            <a:schemeClr val="tx1"/>
                          </a:solidFill>
                        </a:rPr>
                        <a:t> fee &amp; Percent from orders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53727667"/>
              </p:ext>
            </p:extLst>
          </p:nvPr>
        </p:nvGraphicFramePr>
        <p:xfrm>
          <a:off x="304800" y="4724400"/>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$1,256</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.052</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1 unit</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$24,200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90054" cy="1499616"/>
          </a:xfrm>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643755337"/>
              </p:ext>
            </p:extLst>
          </p:nvPr>
        </p:nvGraphicFramePr>
        <p:xfrm>
          <a:off x="381000" y="2667000"/>
          <a:ext cx="5105400" cy="3970243"/>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Males</a:t>
                      </a:r>
                      <a:r>
                        <a:rPr lang="en-US" sz="1600" b="0" baseline="0" dirty="0" smtClean="0">
                          <a:solidFill>
                            <a:schemeClr val="tx1"/>
                          </a:solidFill>
                        </a:rPr>
                        <a:t>/ Females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Age of 16+</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Smartphone</a:t>
                      </a:r>
                      <a:r>
                        <a:rPr lang="en-US" sz="1600" b="0" baseline="0" dirty="0" smtClean="0">
                          <a:solidFill>
                            <a:schemeClr val="tx1"/>
                          </a:solidFill>
                        </a:rPr>
                        <a:t> owners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Residents of Connecticut…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Greater</a:t>
                      </a:r>
                      <a:r>
                        <a:rPr lang="en-US" sz="1600" b="0" baseline="0" dirty="0" smtClean="0">
                          <a:solidFill>
                            <a:schemeClr val="tx1"/>
                          </a:solidFill>
                        </a:rPr>
                        <a:t> Hartford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Based on survey 56% said they would download the app</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Time</a:t>
                      </a:r>
                      <a:r>
                        <a:rPr lang="en-US" sz="1600" b="0" baseline="0" dirty="0" smtClean="0">
                          <a:solidFill>
                            <a:schemeClr val="tx1"/>
                          </a:solidFill>
                        </a:rPr>
                        <a:t> savers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People who dislike waiting in line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People who like to eat out at least</a:t>
                      </a:r>
                      <a:r>
                        <a:rPr lang="en-US" sz="1600" b="0" baseline="0" dirty="0" smtClean="0">
                          <a:solidFill>
                            <a:schemeClr val="tx1"/>
                          </a:solidFill>
                        </a:rPr>
                        <a:t> once a week</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People who like the convenience of food on the go</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Total </a:t>
                </a:r>
                <a:r>
                  <a:rPr lang="en-US" sz="1600" dirty="0">
                    <a:solidFill>
                      <a:schemeClr val="tx1"/>
                    </a:solidFill>
                  </a:rPr>
                  <a:t>P</a:t>
                </a:r>
                <a:r>
                  <a:rPr lang="en-US" sz="1600" dirty="0" smtClean="0">
                    <a:solidFill>
                      <a:schemeClr val="tx1"/>
                    </a:solidFill>
                  </a:rPr>
                  <a:t>opulation</a:t>
                </a:r>
                <a:endParaRPr lang="en-US" sz="1600" dirty="0">
                  <a:solidFill>
                    <a:schemeClr val="tx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3.6 mil</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4152103195"/>
              </p:ext>
            </p:extLst>
          </p:nvPr>
        </p:nvGraphicFramePr>
        <p:xfrm>
          <a:off x="381000" y="1490118"/>
          <a:ext cx="8229600" cy="10109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Software</a:t>
                      </a:r>
                      <a:r>
                        <a:rPr lang="en-US" sz="1800" b="1" baseline="0" dirty="0" smtClean="0">
                          <a:solidFill>
                            <a:schemeClr val="tx1"/>
                          </a:solidFill>
                        </a:rPr>
                        <a:t> Application Industry</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$9</a:t>
                      </a:r>
                      <a:r>
                        <a:rPr lang="en-US" sz="1800" b="1" baseline="0" dirty="0" smtClean="0"/>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1.2 mil</a:t>
            </a:r>
            <a:endParaRPr lang="en-US" b="1" dirty="0">
              <a:solidFill>
                <a:prstClr val="black"/>
              </a:solidFill>
              <a:ea typeface="Times New Roman"/>
              <a:cs typeface="Times New Roman"/>
            </a:endParaRPr>
          </a:p>
        </p:txBody>
      </p:sp>
      <p:sp>
        <p:nvSpPr>
          <p:cNvPr id="18" name="Rectangle 17"/>
          <p:cNvSpPr/>
          <p:nvPr/>
        </p:nvSpPr>
        <p:spPr>
          <a:xfrm>
            <a:off x="6629400" y="5715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672,000</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8299" t="40930" r="26073" b="8730"/>
          <a:stretch/>
        </p:blipFill>
        <p:spPr>
          <a:xfrm>
            <a:off x="7462158" y="0"/>
            <a:ext cx="1681842" cy="14338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and Sales</a:t>
            </a:r>
            <a:endParaRPr lang="en-US" dirty="0"/>
          </a:p>
        </p:txBody>
      </p:sp>
      <p:sp>
        <p:nvSpPr>
          <p:cNvPr id="3" name="Content Placeholder 2"/>
          <p:cNvSpPr>
            <a:spLocks noGrp="1"/>
          </p:cNvSpPr>
          <p:nvPr>
            <p:ph idx="1"/>
          </p:nvPr>
        </p:nvSpPr>
        <p:spPr>
          <a:xfrm>
            <a:off x="768095" y="1978599"/>
            <a:ext cx="7290055" cy="4023360"/>
          </a:xfrm>
        </p:spPr>
        <p:txBody>
          <a:bodyPr/>
          <a:lstStyle/>
          <a:p>
            <a:pPr>
              <a:buFont typeface="Courier New" pitchFamily="49" charset="0"/>
              <a:buChar char="o"/>
            </a:pPr>
            <a:r>
              <a:rPr lang="en-US" sz="2800" dirty="0" smtClean="0"/>
              <a:t>Distribute surveys/personal selling</a:t>
            </a:r>
          </a:p>
          <a:p>
            <a:pPr>
              <a:buFont typeface="Courier New" pitchFamily="49" charset="0"/>
              <a:buChar char="o"/>
            </a:pPr>
            <a:r>
              <a:rPr lang="en-US" sz="2800" dirty="0" smtClean="0"/>
              <a:t>Word of mouth/personal selling</a:t>
            </a:r>
          </a:p>
          <a:p>
            <a:pPr>
              <a:buFont typeface="Courier New" pitchFamily="49" charset="0"/>
              <a:buChar char="o"/>
            </a:pPr>
            <a:r>
              <a:rPr lang="en-US" sz="2800" dirty="0" smtClean="0"/>
              <a:t>Social media promotion/Publicity </a:t>
            </a:r>
          </a:p>
          <a:p>
            <a:pPr>
              <a:buFont typeface="Courier New" pitchFamily="49" charset="0"/>
              <a:buChar char="o"/>
            </a:pPr>
            <a:r>
              <a:rPr lang="en-US" sz="2800" dirty="0" smtClean="0"/>
              <a:t>Third party advertising/Internet Ads</a:t>
            </a:r>
          </a:p>
          <a:p>
            <a:pPr>
              <a:buFont typeface="Courier New" pitchFamily="49" charset="0"/>
              <a:buChar char="o"/>
            </a:pPr>
            <a:r>
              <a:rPr lang="en-US" sz="2800" dirty="0" smtClean="0"/>
              <a:t>Guerilla Marketing  </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0" y="1905000"/>
            <a:ext cx="2348108" cy="15636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2587" y="3964795"/>
            <a:ext cx="2026010" cy="16471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0296" y="4876800"/>
            <a:ext cx="2889504" cy="168924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28299" t="40930" r="26073" b="8730"/>
          <a:stretch/>
        </p:blipFill>
        <p:spPr>
          <a:xfrm>
            <a:off x="7249838" y="0"/>
            <a:ext cx="2024743" cy="1726163"/>
          </a:xfrm>
          <a:prstGeom prst="rect">
            <a:avLst/>
          </a:prstGeom>
        </p:spPr>
      </p:pic>
    </p:spTree>
    <p:extLst>
      <p:ext uri="{BB962C8B-B14F-4D97-AF65-F5344CB8AC3E}">
        <p14:creationId xmlns:p14="http://schemas.microsoft.com/office/powerpoint/2010/main" val="14788608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30839</TotalTime>
  <Words>2351</Words>
  <Application>Microsoft Office PowerPoint</Application>
  <PresentationFormat>On-screen Show (4:3)</PresentationFormat>
  <Paragraphs>267</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ＭＳ Ｐゴシック</vt:lpstr>
      <vt:lpstr>Arial</vt:lpstr>
      <vt:lpstr>Calibri</vt:lpstr>
      <vt:lpstr>Courier New</vt:lpstr>
      <vt:lpstr>Times New Roman</vt:lpstr>
      <vt:lpstr>Tw Cen MT</vt:lpstr>
      <vt:lpstr>Tw Cen MT Condensed</vt:lpstr>
      <vt:lpstr>Wingdings</vt:lpstr>
      <vt:lpstr>Wingdings 3</vt:lpstr>
      <vt:lpstr>Integral</vt:lpstr>
      <vt:lpstr>PowerPoint Presentation</vt:lpstr>
      <vt:lpstr>Off the chain!  Your link to good eats</vt:lpstr>
      <vt:lpstr>Waiting for food</vt:lpstr>
      <vt:lpstr>Solution: “Off the Chain,” the App</vt:lpstr>
      <vt:lpstr>Mission &amp; Social Impact</vt:lpstr>
      <vt:lpstr>Description of Product</vt:lpstr>
      <vt:lpstr>Business Model</vt:lpstr>
      <vt:lpstr>Market Analysis</vt:lpstr>
      <vt:lpstr>Marketing and Sales</vt:lpstr>
      <vt:lpstr>Competition</vt:lpstr>
      <vt:lpstr>Qualifications</vt:lpstr>
      <vt:lpstr>Sales Projections</vt:lpstr>
      <vt:lpstr>Start-up Funds</vt:lpstr>
      <vt:lpstr>Future Plans</vt:lpstr>
      <vt:lpstr>THANK YOU!</vt:lpstr>
    </vt:vector>
  </TitlesOfParts>
  <Company>NFTE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Pathways Student</cp:lastModifiedBy>
  <cp:revision>274</cp:revision>
  <dcterms:created xsi:type="dcterms:W3CDTF">2012-02-07T20:01:29Z</dcterms:created>
  <dcterms:modified xsi:type="dcterms:W3CDTF">2014-05-07T11:46:11Z</dcterms:modified>
</cp:coreProperties>
</file>