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5"/>
  </p:notesMasterIdLst>
  <p:handoutMasterIdLst>
    <p:handoutMasterId r:id="rId16"/>
  </p:handoutMasterIdLst>
  <p:sldIdLst>
    <p:sldId id="285" r:id="rId2"/>
    <p:sldId id="284" r:id="rId3"/>
    <p:sldId id="286" r:id="rId4"/>
    <p:sldId id="272" r:id="rId5"/>
    <p:sldId id="273" r:id="rId6"/>
    <p:sldId id="274" r:id="rId7"/>
    <p:sldId id="275" r:id="rId8"/>
    <p:sldId id="276" r:id="rId9"/>
    <p:sldId id="277" r:id="rId10"/>
    <p:sldId id="278" r:id="rId11"/>
    <p:sldId id="287" r:id="rId12"/>
    <p:sldId id="281" r:id="rId13"/>
    <p:sldId id="282" r:id="rId14"/>
  </p:sldIdLst>
  <p:sldSz cx="9144000" cy="6858000" type="screen4x3"/>
  <p:notesSz cx="6950075"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DDDD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591" autoAdjust="0"/>
    <p:restoredTop sz="94660"/>
  </p:normalViewPr>
  <p:slideViewPr>
    <p:cSldViewPr>
      <p:cViewPr>
        <p:scale>
          <a:sx n="52" d="100"/>
          <a:sy n="52" d="100"/>
        </p:scale>
        <p:origin x="-1110" y="-2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title>
    <c:autoTitleDeleted val="0"/>
    <c:plotArea>
      <c:layout/>
      <c:barChart>
        <c:barDir val="col"/>
        <c:grouping val="clustered"/>
        <c:varyColors val="0"/>
        <c:ser>
          <c:idx val="0"/>
          <c:order val="0"/>
          <c:tx>
            <c:strRef>
              <c:f>Sheet1!$B$1</c:f>
              <c:strCache>
                <c:ptCount val="1"/>
                <c:pt idx="0">
                  <c:v>Units Sold</c:v>
                </c:pt>
              </c:strCache>
            </c:strRef>
          </c:tx>
          <c:invertIfNegative val="0"/>
          <c:cat>
            <c:strRef>
              <c:f>Sheet1!$A$2:$A$13</c:f>
              <c:strCache>
                <c:ptCount val="12"/>
                <c:pt idx="0">
                  <c:v>Jan</c:v>
                </c:pt>
                <c:pt idx="1">
                  <c:v>Feb</c:v>
                </c:pt>
                <c:pt idx="2">
                  <c:v>Mar</c:v>
                </c:pt>
                <c:pt idx="3">
                  <c:v>Apr</c:v>
                </c:pt>
                <c:pt idx="4">
                  <c:v>May</c:v>
                </c:pt>
                <c:pt idx="5">
                  <c:v>June</c:v>
                </c:pt>
                <c:pt idx="6">
                  <c:v>July</c:v>
                </c:pt>
                <c:pt idx="7">
                  <c:v>Aug</c:v>
                </c:pt>
                <c:pt idx="8">
                  <c:v>Sept</c:v>
                </c:pt>
                <c:pt idx="9">
                  <c:v>Oct</c:v>
                </c:pt>
                <c:pt idx="10">
                  <c:v>Nov</c:v>
                </c:pt>
                <c:pt idx="11">
                  <c:v>Dec</c:v>
                </c:pt>
              </c:strCache>
            </c:strRef>
          </c:cat>
          <c:val>
            <c:numRef>
              <c:f>Sheet1!$B$2:$B$13</c:f>
              <c:numCache>
                <c:formatCode>General</c:formatCode>
                <c:ptCount val="12"/>
                <c:pt idx="0">
                  <c:v>4</c:v>
                </c:pt>
                <c:pt idx="1">
                  <c:v>4</c:v>
                </c:pt>
                <c:pt idx="2">
                  <c:v>4</c:v>
                </c:pt>
                <c:pt idx="3">
                  <c:v>7</c:v>
                </c:pt>
                <c:pt idx="4">
                  <c:v>4</c:v>
                </c:pt>
                <c:pt idx="5">
                  <c:v>4</c:v>
                </c:pt>
                <c:pt idx="6">
                  <c:v>4</c:v>
                </c:pt>
                <c:pt idx="7">
                  <c:v>4</c:v>
                </c:pt>
                <c:pt idx="8">
                  <c:v>4</c:v>
                </c:pt>
                <c:pt idx="9">
                  <c:v>7</c:v>
                </c:pt>
                <c:pt idx="10">
                  <c:v>4</c:v>
                </c:pt>
                <c:pt idx="11">
                  <c:v>4</c:v>
                </c:pt>
              </c:numCache>
            </c:numRef>
          </c:val>
        </c:ser>
        <c:dLbls>
          <c:showLegendKey val="0"/>
          <c:showVal val="0"/>
          <c:showCatName val="0"/>
          <c:showSerName val="0"/>
          <c:showPercent val="0"/>
          <c:showBubbleSize val="0"/>
        </c:dLbls>
        <c:gapWidth val="150"/>
        <c:axId val="38800384"/>
        <c:axId val="38843136"/>
      </c:barChart>
      <c:catAx>
        <c:axId val="38800384"/>
        <c:scaling>
          <c:orientation val="minMax"/>
        </c:scaling>
        <c:delete val="0"/>
        <c:axPos val="b"/>
        <c:majorTickMark val="out"/>
        <c:minorTickMark val="none"/>
        <c:tickLblPos val="nextTo"/>
        <c:crossAx val="38843136"/>
        <c:crosses val="autoZero"/>
        <c:auto val="1"/>
        <c:lblAlgn val="ctr"/>
        <c:lblOffset val="100"/>
        <c:noMultiLvlLbl val="0"/>
      </c:catAx>
      <c:valAx>
        <c:axId val="38843136"/>
        <c:scaling>
          <c:orientation val="minMax"/>
        </c:scaling>
        <c:delete val="0"/>
        <c:axPos val="l"/>
        <c:majorGridlines/>
        <c:numFmt formatCode="General" sourceLinked="1"/>
        <c:majorTickMark val="out"/>
        <c:minorTickMark val="none"/>
        <c:tickLblPos val="nextTo"/>
        <c:crossAx val="38800384"/>
        <c:crosses val="autoZero"/>
        <c:crossBetween val="between"/>
      </c:valAx>
    </c:plotArea>
    <c:legend>
      <c:legendPos val="r"/>
      <c:overlay val="0"/>
    </c:legend>
    <c:plotVisOnly val="1"/>
    <c:dispBlanksAs val="gap"/>
    <c:showDLblsOverMax val="0"/>
  </c:chart>
  <c:txPr>
    <a:bodyPr/>
    <a:lstStyle/>
    <a:p>
      <a:pPr>
        <a:defRPr sz="1800"/>
      </a:pPr>
      <a:endParaRPr lang="en-US"/>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488" cy="46196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37000" y="0"/>
            <a:ext cx="3011488" cy="461963"/>
          </a:xfrm>
          <a:prstGeom prst="rect">
            <a:avLst/>
          </a:prstGeom>
        </p:spPr>
        <p:txBody>
          <a:bodyPr vert="horz" lIns="91440" tIns="45720" rIns="91440" bIns="45720" rtlCol="0"/>
          <a:lstStyle>
            <a:lvl1pPr algn="r">
              <a:defRPr sz="1200"/>
            </a:lvl1pPr>
          </a:lstStyle>
          <a:p>
            <a:fld id="{443DD1E9-373E-4546-AEF7-A8323C6F19C1}" type="datetimeFigureOut">
              <a:rPr lang="en-US" smtClean="0"/>
              <a:pPr/>
              <a:t>12/17/2012</a:t>
            </a:fld>
            <a:endParaRPr lang="en-US"/>
          </a:p>
        </p:txBody>
      </p:sp>
      <p:sp>
        <p:nvSpPr>
          <p:cNvPr id="4" name="Footer Placeholder 3"/>
          <p:cNvSpPr>
            <a:spLocks noGrp="1"/>
          </p:cNvSpPr>
          <p:nvPr>
            <p:ph type="ftr" sz="quarter" idx="2"/>
          </p:nvPr>
        </p:nvSpPr>
        <p:spPr>
          <a:xfrm>
            <a:off x="0" y="8772525"/>
            <a:ext cx="3011488" cy="461963"/>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37000" y="8772525"/>
            <a:ext cx="3011488" cy="461963"/>
          </a:xfrm>
          <a:prstGeom prst="rect">
            <a:avLst/>
          </a:prstGeom>
        </p:spPr>
        <p:txBody>
          <a:bodyPr vert="horz" lIns="91440" tIns="45720" rIns="91440" bIns="45720" rtlCol="0" anchor="b"/>
          <a:lstStyle>
            <a:lvl1pPr algn="r">
              <a:defRPr sz="1200"/>
            </a:lvl1pPr>
          </a:lstStyle>
          <a:p>
            <a:fld id="{BE34B1CC-39E3-4A7E-A15F-DC4711D0D265}" type="slidenum">
              <a:rPr lang="en-US" smtClean="0"/>
              <a:pPr/>
              <a:t>‹#›</a:t>
            </a:fld>
            <a:endParaRPr lang="en-US"/>
          </a:p>
        </p:txBody>
      </p:sp>
    </p:spTree>
    <p:extLst>
      <p:ext uri="{BB962C8B-B14F-4D97-AF65-F5344CB8AC3E}">
        <p14:creationId xmlns:p14="http://schemas.microsoft.com/office/powerpoint/2010/main" val="329456121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1804"/>
          </a:xfrm>
          <a:prstGeom prst="rect">
            <a:avLst/>
          </a:prstGeom>
        </p:spPr>
        <p:txBody>
          <a:bodyPr vert="horz" lIns="92492" tIns="46246" rIns="92492" bIns="46246" rtlCol="0"/>
          <a:lstStyle>
            <a:lvl1pPr algn="l">
              <a:defRPr sz="1200"/>
            </a:lvl1pPr>
          </a:lstStyle>
          <a:p>
            <a:endParaRPr lang="en-US"/>
          </a:p>
        </p:txBody>
      </p:sp>
      <p:sp>
        <p:nvSpPr>
          <p:cNvPr id="3" name="Date Placeholder 2"/>
          <p:cNvSpPr>
            <a:spLocks noGrp="1"/>
          </p:cNvSpPr>
          <p:nvPr>
            <p:ph type="dt" idx="1"/>
          </p:nvPr>
        </p:nvSpPr>
        <p:spPr>
          <a:xfrm>
            <a:off x="3936768" y="0"/>
            <a:ext cx="3011699" cy="461804"/>
          </a:xfrm>
          <a:prstGeom prst="rect">
            <a:avLst/>
          </a:prstGeom>
        </p:spPr>
        <p:txBody>
          <a:bodyPr vert="horz" lIns="92492" tIns="46246" rIns="92492" bIns="46246" rtlCol="0"/>
          <a:lstStyle>
            <a:lvl1pPr algn="r">
              <a:defRPr sz="1200"/>
            </a:lvl1pPr>
          </a:lstStyle>
          <a:p>
            <a:fld id="{CB2BB6C2-F5C4-49BC-BD78-FC7E7B1E650B}" type="datetimeFigureOut">
              <a:rPr lang="en-US" smtClean="0"/>
              <a:pPr/>
              <a:t>12/17/2012</a:t>
            </a:fld>
            <a:endParaRPr lang="en-US"/>
          </a:p>
        </p:txBody>
      </p:sp>
      <p:sp>
        <p:nvSpPr>
          <p:cNvPr id="4" name="Slide Image Placeholder 3"/>
          <p:cNvSpPr>
            <a:spLocks noGrp="1" noRot="1" noChangeAspect="1"/>
          </p:cNvSpPr>
          <p:nvPr>
            <p:ph type="sldImg" idx="2"/>
          </p:nvPr>
        </p:nvSpPr>
        <p:spPr>
          <a:xfrm>
            <a:off x="1165225" y="692150"/>
            <a:ext cx="4619625" cy="3463925"/>
          </a:xfrm>
          <a:prstGeom prst="rect">
            <a:avLst/>
          </a:prstGeom>
          <a:noFill/>
          <a:ln w="12700">
            <a:solidFill>
              <a:prstClr val="black"/>
            </a:solidFill>
          </a:ln>
        </p:spPr>
        <p:txBody>
          <a:bodyPr vert="horz" lIns="92492" tIns="46246" rIns="92492" bIns="46246" rtlCol="0" anchor="ctr"/>
          <a:lstStyle/>
          <a:p>
            <a:endParaRPr lang="en-US"/>
          </a:p>
        </p:txBody>
      </p:sp>
      <p:sp>
        <p:nvSpPr>
          <p:cNvPr id="5" name="Notes Placeholder 4"/>
          <p:cNvSpPr>
            <a:spLocks noGrp="1"/>
          </p:cNvSpPr>
          <p:nvPr>
            <p:ph type="body" sz="quarter" idx="3"/>
          </p:nvPr>
        </p:nvSpPr>
        <p:spPr>
          <a:xfrm>
            <a:off x="695008" y="4387136"/>
            <a:ext cx="5560060" cy="4156234"/>
          </a:xfrm>
          <a:prstGeom prst="rect">
            <a:avLst/>
          </a:prstGeom>
        </p:spPr>
        <p:txBody>
          <a:bodyPr vert="horz" lIns="92492" tIns="46246" rIns="92492" bIns="46246"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72668"/>
            <a:ext cx="3011699" cy="461804"/>
          </a:xfrm>
          <a:prstGeom prst="rect">
            <a:avLst/>
          </a:prstGeom>
        </p:spPr>
        <p:txBody>
          <a:bodyPr vert="horz" lIns="92492" tIns="46246" rIns="92492" bIns="46246" rtlCol="0" anchor="b"/>
          <a:lstStyle>
            <a:lvl1pPr algn="l">
              <a:defRPr sz="1200"/>
            </a:lvl1pPr>
          </a:lstStyle>
          <a:p>
            <a:endParaRPr lang="en-US"/>
          </a:p>
        </p:txBody>
      </p:sp>
      <p:sp>
        <p:nvSpPr>
          <p:cNvPr id="7" name="Slide Number Placeholder 6"/>
          <p:cNvSpPr>
            <a:spLocks noGrp="1"/>
          </p:cNvSpPr>
          <p:nvPr>
            <p:ph type="sldNum" sz="quarter" idx="5"/>
          </p:nvPr>
        </p:nvSpPr>
        <p:spPr>
          <a:xfrm>
            <a:off x="3936768" y="8772668"/>
            <a:ext cx="3011699" cy="461804"/>
          </a:xfrm>
          <a:prstGeom prst="rect">
            <a:avLst/>
          </a:prstGeom>
        </p:spPr>
        <p:txBody>
          <a:bodyPr vert="horz" lIns="92492" tIns="46246" rIns="92492" bIns="46246" rtlCol="0" anchor="b"/>
          <a:lstStyle>
            <a:lvl1pPr algn="r">
              <a:defRPr sz="1200"/>
            </a:lvl1pPr>
          </a:lstStyle>
          <a:p>
            <a:fld id="{F3F5A8CD-32A9-4972-A31B-86080B7BBAE7}" type="slidenum">
              <a:rPr lang="en-US" smtClean="0"/>
              <a:pPr/>
              <a:t>‹#›</a:t>
            </a:fld>
            <a:endParaRPr lang="en-US"/>
          </a:p>
        </p:txBody>
      </p:sp>
    </p:spTree>
    <p:extLst>
      <p:ext uri="{BB962C8B-B14F-4D97-AF65-F5344CB8AC3E}">
        <p14:creationId xmlns:p14="http://schemas.microsoft.com/office/powerpoint/2010/main" val="25202843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a:t>
            </a:r>
            <a:r>
              <a:rPr lang="en-US" baseline="0" dirty="0" smtClean="0"/>
              <a:t> a survey done outside of school, given to working parents 86% of them responded that their house feels unorganized some of the time to most of the time. Having an unorganized home results in a loss of efficiency. Helping Hands will solve the problem, as well maintain the upkeep of your newly organized home.</a:t>
            </a:r>
            <a:endParaRPr lang="en-US" dirty="0"/>
          </a:p>
        </p:txBody>
      </p:sp>
      <p:sp>
        <p:nvSpPr>
          <p:cNvPr id="4" name="Slide Number Placeholder 3"/>
          <p:cNvSpPr>
            <a:spLocks noGrp="1"/>
          </p:cNvSpPr>
          <p:nvPr>
            <p:ph type="sldNum" sz="quarter" idx="10"/>
          </p:nvPr>
        </p:nvSpPr>
        <p:spPr/>
        <p:txBody>
          <a:bodyPr/>
          <a:lstStyle/>
          <a:p>
            <a:fld id="{F3F5A8CD-32A9-4972-A31B-86080B7BBAE7}" type="slidenum">
              <a:rPr lang="en-US" smtClean="0"/>
              <a:pPr/>
              <a:t>3</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3F5A8CD-32A9-4972-A31B-86080B7BBAE7}" type="slidenum">
              <a:rPr lang="en-US" smtClean="0"/>
              <a:pPr/>
              <a:t>4</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An ancient proverb once said, Cleanliness</a:t>
            </a:r>
            <a:r>
              <a:rPr lang="en-US" baseline="0" dirty="0" smtClean="0"/>
              <a:t> is next to Godliness. Well the same holds true for organizational. To get the most out of your home, its great to have an organized space. Find what you need, when you need it. Go on </a:t>
            </a:r>
            <a:r>
              <a:rPr lang="en-US" baseline="0" smtClean="0"/>
              <a:t>to text!</a:t>
            </a:r>
            <a:endParaRPr lang="en-US"/>
          </a:p>
        </p:txBody>
      </p:sp>
      <p:sp>
        <p:nvSpPr>
          <p:cNvPr id="4" name="Slide Number Placeholder 3"/>
          <p:cNvSpPr>
            <a:spLocks noGrp="1"/>
          </p:cNvSpPr>
          <p:nvPr>
            <p:ph type="sldNum" sz="quarter" idx="10"/>
          </p:nvPr>
        </p:nvSpPr>
        <p:spPr/>
        <p:txBody>
          <a:bodyPr/>
          <a:lstStyle/>
          <a:p>
            <a:fld id="{F3F5A8CD-32A9-4972-A31B-86080B7BBAE7}" type="slidenum">
              <a:rPr lang="en-US" smtClean="0"/>
              <a:pPr/>
              <a:t>5</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If I were to do someone's</a:t>
            </a:r>
            <a:r>
              <a:rPr lang="en-US" baseline="0" dirty="0" smtClean="0"/>
              <a:t> kitchen, which would average seven hours including consultation time, and transportation time. I included basic materials, such as three wicker baskets, and labels, all together costing $34. Charging </a:t>
            </a:r>
            <a:r>
              <a:rPr lang="en-US" baseline="0" dirty="0" err="1" smtClean="0"/>
              <a:t>minimun</a:t>
            </a:r>
            <a:r>
              <a:rPr lang="en-US" baseline="0" dirty="0" smtClean="0"/>
              <a:t> wage, or $8.75 an hour my labor costs $57.75. ALL together it costs me $91.75 to do the whole room. </a:t>
            </a:r>
            <a:r>
              <a:rPr lang="en-US" baseline="0" dirty="0" err="1" smtClean="0"/>
              <a:t>Icharge</a:t>
            </a:r>
            <a:r>
              <a:rPr lang="en-US" baseline="0" dirty="0" smtClean="0"/>
              <a:t> $350, to make a contribution margin of $258.25. Value added is organized space, peaceful state of mind, and efficiency. </a:t>
            </a:r>
            <a:endParaRPr lang="en-US" dirty="0"/>
          </a:p>
        </p:txBody>
      </p:sp>
      <p:sp>
        <p:nvSpPr>
          <p:cNvPr id="4" name="Slide Number Placeholder 3"/>
          <p:cNvSpPr>
            <a:spLocks noGrp="1"/>
          </p:cNvSpPr>
          <p:nvPr>
            <p:ph type="sldNum" sz="quarter" idx="10"/>
          </p:nvPr>
        </p:nvSpPr>
        <p:spPr/>
        <p:txBody>
          <a:bodyPr/>
          <a:lstStyle/>
          <a:p>
            <a:fld id="{F3F5A8CD-32A9-4972-A31B-86080B7BBAE7}" type="slidenum">
              <a:rPr lang="en-US" smtClean="0"/>
              <a:pPr/>
              <a:t>6</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My direct competition would</a:t>
            </a:r>
            <a:r>
              <a:rPr lang="en-US" baseline="0" dirty="0" smtClean="0"/>
              <a:t> be Merry Maids, and Home Cleaning Solution, because they are both service </a:t>
            </a:r>
            <a:r>
              <a:rPr lang="en-US" baseline="0" dirty="0" err="1" smtClean="0"/>
              <a:t>buisnesses</a:t>
            </a:r>
            <a:r>
              <a:rPr lang="en-US" baseline="0" dirty="0" smtClean="0"/>
              <a:t> as well. However, all they do is clean versus my extra step of organizing the home. Indirect competitors are home organizational supplies, which can be found in Lowe’s or Home Depot, as well as finding organizational tips.  </a:t>
            </a:r>
            <a:endParaRPr lang="en-US" dirty="0"/>
          </a:p>
        </p:txBody>
      </p:sp>
      <p:sp>
        <p:nvSpPr>
          <p:cNvPr id="4" name="Slide Number Placeholder 3"/>
          <p:cNvSpPr>
            <a:spLocks noGrp="1"/>
          </p:cNvSpPr>
          <p:nvPr>
            <p:ph type="sldNum" sz="quarter" idx="10"/>
          </p:nvPr>
        </p:nvSpPr>
        <p:spPr/>
        <p:txBody>
          <a:bodyPr/>
          <a:lstStyle/>
          <a:p>
            <a:fld id="{F3F5A8CD-32A9-4972-A31B-86080B7BBAE7}"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Isosceles Triangle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540544" y="776288"/>
            <a:ext cx="8062912" cy="1470025"/>
          </a:xfrm>
        </p:spPr>
        <p:txBody>
          <a:bodyPr anchor="b">
            <a:normAutofit/>
          </a:bodyPr>
          <a:lstStyle>
            <a:lvl1pPr algn="r">
              <a:defRPr sz="4400"/>
            </a:lvl1pPr>
          </a:lstStyle>
          <a:p>
            <a:r>
              <a:rPr kumimoji="0" lang="en-US" smtClean="0"/>
              <a:t>Click to edit Master title style</a:t>
            </a:r>
            <a:endParaRPr kumimoji="0" lang="en-US"/>
          </a:p>
        </p:txBody>
      </p:sp>
      <p:sp>
        <p:nvSpPr>
          <p:cNvPr id="9" name="Subtitl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1371600" y="6012656"/>
            <a:ext cx="5791200" cy="365125"/>
          </a:xfrm>
        </p:spPr>
        <p:txBody>
          <a:bodyPr tIns="0" bIns="0" anchor="t"/>
          <a:lstStyle>
            <a:lvl1pPr algn="r">
              <a:defRPr sz="1000"/>
            </a:lvl1pPr>
          </a:lstStyle>
          <a:p>
            <a:fld id="{6742970B-D3F7-455B-B431-EE4D6888DE51}" type="datetimeFigureOut">
              <a:rPr lang="en-US" smtClean="0"/>
              <a:pPr/>
              <a:t>12/17/2012</a:t>
            </a:fld>
            <a:endParaRPr lang="en-US"/>
          </a:p>
        </p:txBody>
      </p:sp>
      <p:sp>
        <p:nvSpPr>
          <p:cNvPr id="17" name="Footer Placeholder 16"/>
          <p:cNvSpPr>
            <a:spLocks noGrp="1"/>
          </p:cNvSpPr>
          <p:nvPr>
            <p:ph type="ftr" sz="quarter" idx="11"/>
          </p:nvPr>
        </p:nvSpPr>
        <p:spPr>
          <a:xfrm>
            <a:off x="1371600" y="5650704"/>
            <a:ext cx="5791200" cy="365125"/>
          </a:xfrm>
        </p:spPr>
        <p:txBody>
          <a:bodyPr tIns="0" bIns="0" anchor="b"/>
          <a:lstStyle>
            <a:lvl1pPr algn="r">
              <a:defRPr sz="1100"/>
            </a:lvl1pPr>
          </a:lstStyle>
          <a:p>
            <a:endParaRPr lang="en-US"/>
          </a:p>
        </p:txBody>
      </p:sp>
      <p:sp>
        <p:nvSpPr>
          <p:cNvPr id="29" name="Slide Number Placeholder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8EF05719-60C6-4F50-8ADE-5A9206F1B5F5}"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742970B-D3F7-455B-B431-EE4D6888DE51}" type="datetimeFigureOut">
              <a:rPr lang="en-US" smtClean="0"/>
              <a:pPr/>
              <a:t>12/17/2012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F05719-60C6-4F50-8ADE-5A9206F1B5F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81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742970B-D3F7-455B-B431-EE4D6888DE51}" type="datetimeFigureOut">
              <a:rPr lang="en-US" smtClean="0"/>
              <a:pPr/>
              <a:t>12/17/2012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F05719-60C6-4F50-8ADE-5A9206F1B5F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399032"/>
          </a:xfrm>
        </p:spPr>
        <p:txBody>
          <a:bodyPr/>
          <a:lstStyle/>
          <a:p>
            <a:r>
              <a:rPr kumimoji="0" lang="en-US" smtClean="0"/>
              <a:t>Click to edit Master title style</a:t>
            </a:r>
            <a:endParaRPr kumimoji="0" lang="en-US"/>
          </a:p>
        </p:txBody>
      </p:sp>
      <p:sp>
        <p:nvSpPr>
          <p:cNvPr id="3" name="Content Placeholder 2"/>
          <p:cNvSpPr>
            <a:spLocks noGrp="1"/>
          </p:cNvSpPr>
          <p:nvPr>
            <p:ph idx="1"/>
          </p:nvPr>
        </p:nvSpPr>
        <p:spPr>
          <a:xfrm>
            <a:off x="457200" y="1882808"/>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791456" y="6480048"/>
            <a:ext cx="2133600" cy="301752"/>
          </a:xfrm>
        </p:spPr>
        <p:txBody>
          <a:bodyPr/>
          <a:lstStyle/>
          <a:p>
            <a:fld id="{6742970B-D3F7-455B-B431-EE4D6888DE51}" type="datetimeFigureOut">
              <a:rPr lang="en-US" smtClean="0"/>
              <a:pPr/>
              <a:t>12/17/2012</a:t>
            </a:fld>
            <a:endParaRPr lang="en-US"/>
          </a:p>
        </p:txBody>
      </p:sp>
      <p:sp>
        <p:nvSpPr>
          <p:cNvPr id="5" name="Footer Placeholder 4"/>
          <p:cNvSpPr>
            <a:spLocks noGrp="1"/>
          </p:cNvSpPr>
          <p:nvPr>
            <p:ph type="ftr" sz="quarter" idx="11"/>
          </p:nvPr>
        </p:nvSpPr>
        <p:spPr>
          <a:xfrm>
            <a:off x="457200" y="6480969"/>
            <a:ext cx="4260056" cy="300831"/>
          </a:xfrm>
        </p:spPr>
        <p:txBody>
          <a:bodyPr/>
          <a:lstStyle/>
          <a:p>
            <a:endParaRPr lang="en-US"/>
          </a:p>
        </p:txBody>
      </p:sp>
      <p:sp>
        <p:nvSpPr>
          <p:cNvPr id="6" name="Slide Number Placeholder 5"/>
          <p:cNvSpPr>
            <a:spLocks noGrp="1"/>
          </p:cNvSpPr>
          <p:nvPr>
            <p:ph type="sldNum" sz="quarter" idx="12"/>
          </p:nvPr>
        </p:nvSpPr>
        <p:spPr/>
        <p:txBody>
          <a:bodyPr/>
          <a:lstStyle/>
          <a:p>
            <a:fld id="{8EF05719-60C6-4F50-8ADE-5A9206F1B5F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1"/>
      </p:bgRef>
    </p:bg>
    <p:spTree>
      <p:nvGrpSpPr>
        <p:cNvPr id="1" name=""/>
        <p:cNvGrpSpPr/>
        <p:nvPr/>
      </p:nvGrpSpPr>
      <p:grpSpPr>
        <a:xfrm>
          <a:off x="0" y="0"/>
          <a:ext cx="0" cy="0"/>
          <a:chOff x="0" y="0"/>
          <a:chExt cx="0" cy="0"/>
        </a:xfrm>
      </p:grpSpPr>
      <p:sp>
        <p:nvSpPr>
          <p:cNvPr id="9" name="Right Triangle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Isosceles Triangle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Date Placeholder 3"/>
          <p:cNvSpPr>
            <a:spLocks noGrp="1"/>
          </p:cNvSpPr>
          <p:nvPr>
            <p:ph type="dt" sz="half" idx="10"/>
          </p:nvPr>
        </p:nvSpPr>
        <p:spPr>
          <a:xfrm>
            <a:off x="6955632" y="6477000"/>
            <a:ext cx="2133600" cy="304800"/>
          </a:xfrm>
        </p:spPr>
        <p:txBody>
          <a:bodyPr/>
          <a:lstStyle/>
          <a:p>
            <a:fld id="{6742970B-D3F7-455B-B431-EE4D6888DE51}" type="datetimeFigureOut">
              <a:rPr lang="en-US" smtClean="0"/>
              <a:pPr/>
              <a:t>12/17/2012</a:t>
            </a:fld>
            <a:endParaRPr lang="en-US"/>
          </a:p>
        </p:txBody>
      </p:sp>
      <p:sp>
        <p:nvSpPr>
          <p:cNvPr id="5" name="Footer Placeholder 4"/>
          <p:cNvSpPr>
            <a:spLocks noGrp="1"/>
          </p:cNvSpPr>
          <p:nvPr>
            <p:ph type="ftr" sz="quarter" idx="11"/>
          </p:nvPr>
        </p:nvSpPr>
        <p:spPr>
          <a:xfrm>
            <a:off x="2619376" y="6480969"/>
            <a:ext cx="4260056" cy="300831"/>
          </a:xfrm>
        </p:spPr>
        <p:txBody>
          <a:bodyPr/>
          <a:lstStyle/>
          <a:p>
            <a:endParaRPr lang="en-US"/>
          </a:p>
        </p:txBody>
      </p:sp>
      <p:sp>
        <p:nvSpPr>
          <p:cNvPr id="6" name="Slide Number Placeholder 5"/>
          <p:cNvSpPr>
            <a:spLocks noGrp="1"/>
          </p:cNvSpPr>
          <p:nvPr>
            <p:ph type="sldNum" sz="quarter" idx="12"/>
          </p:nvPr>
        </p:nvSpPr>
        <p:spPr>
          <a:xfrm>
            <a:off x="8451056" y="809624"/>
            <a:ext cx="502920" cy="300831"/>
          </a:xfrm>
        </p:spPr>
        <p:txBody>
          <a:bodyPr/>
          <a:lstStyle/>
          <a:p>
            <a:fld id="{8EF05719-60C6-4F50-8ADE-5A9206F1B5F5}" type="slidenum">
              <a:rPr lang="en-US" smtClean="0"/>
              <a:pPr/>
              <a:t>‹#›</a:t>
            </a:fld>
            <a:endParaRPr lang="en-US"/>
          </a:p>
        </p:txBody>
      </p:sp>
      <p:cxnSp>
        <p:nvCxnSpPr>
          <p:cNvPr id="11" name="Straight Connector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lgn="l">
              <a:defRPr/>
            </a:lvl1p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4791456" y="6480969"/>
            <a:ext cx="2133600" cy="301752"/>
          </a:xfrm>
        </p:spPr>
        <p:txBody>
          <a:bodyPr/>
          <a:lstStyle/>
          <a:p>
            <a:fld id="{6742970B-D3F7-455B-B431-EE4D6888DE51}" type="datetimeFigureOut">
              <a:rPr lang="en-US" smtClean="0"/>
              <a:pPr/>
              <a:t>12/17/2012</a:t>
            </a:fld>
            <a:endParaRPr lang="en-US"/>
          </a:p>
        </p:txBody>
      </p:sp>
      <p:sp>
        <p:nvSpPr>
          <p:cNvPr id="6" name="Footer Placeholder 5"/>
          <p:cNvSpPr>
            <a:spLocks noGrp="1"/>
          </p:cNvSpPr>
          <p:nvPr>
            <p:ph type="ftr" sz="quarter" idx="11"/>
          </p:nvPr>
        </p:nvSpPr>
        <p:spPr>
          <a:xfrm>
            <a:off x="457200" y="6480969"/>
            <a:ext cx="4260056" cy="301752"/>
          </a:xfrm>
        </p:spPr>
        <p:txBody>
          <a:bodyPr/>
          <a:lstStyle/>
          <a:p>
            <a:endParaRPr lang="en-US"/>
          </a:p>
        </p:txBody>
      </p:sp>
      <p:sp>
        <p:nvSpPr>
          <p:cNvPr id="7" name="Slide Number Placeholder 6"/>
          <p:cNvSpPr>
            <a:spLocks noGrp="1"/>
          </p:cNvSpPr>
          <p:nvPr>
            <p:ph type="sldNum" sz="quarter" idx="12"/>
          </p:nvPr>
        </p:nvSpPr>
        <p:spPr>
          <a:xfrm>
            <a:off x="7589520" y="6480969"/>
            <a:ext cx="502920" cy="301752"/>
          </a:xfrm>
        </p:spPr>
        <p:txBody>
          <a:bodyPr/>
          <a:lstStyle/>
          <a:p>
            <a:fld id="{8EF05719-60C6-4F50-8ADE-5A9206F1B5F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a:xfrm>
            <a:off x="4791456" y="6480969"/>
            <a:ext cx="2130552" cy="301752"/>
          </a:xfrm>
        </p:spPr>
        <p:txBody>
          <a:bodyPr/>
          <a:lstStyle/>
          <a:p>
            <a:fld id="{6742970B-D3F7-455B-B431-EE4D6888DE51}" type="datetimeFigureOut">
              <a:rPr lang="en-US" smtClean="0"/>
              <a:pPr/>
              <a:t>12/17/2012</a:t>
            </a:fld>
            <a:endParaRPr lang="en-US"/>
          </a:p>
        </p:txBody>
      </p:sp>
      <p:sp>
        <p:nvSpPr>
          <p:cNvPr id="8" name="Footer Placeholder 7"/>
          <p:cNvSpPr>
            <a:spLocks noGrp="1"/>
          </p:cNvSpPr>
          <p:nvPr>
            <p:ph type="ftr" sz="quarter" idx="11"/>
          </p:nvPr>
        </p:nvSpPr>
        <p:spPr>
          <a:xfrm>
            <a:off x="457200" y="6480969"/>
            <a:ext cx="4261104" cy="301752"/>
          </a:xfrm>
        </p:spPr>
        <p:txBody>
          <a:bodyPr/>
          <a:lstStyle/>
          <a:p>
            <a:endParaRPr lang="en-US"/>
          </a:p>
        </p:txBody>
      </p:sp>
      <p:sp>
        <p:nvSpPr>
          <p:cNvPr id="9" name="Slide Number Placeholder 8"/>
          <p:cNvSpPr>
            <a:spLocks noGrp="1"/>
          </p:cNvSpPr>
          <p:nvPr>
            <p:ph type="sldNum" sz="quarter" idx="12"/>
          </p:nvPr>
        </p:nvSpPr>
        <p:spPr>
          <a:xfrm>
            <a:off x="7589520" y="6483096"/>
            <a:ext cx="502920" cy="301752"/>
          </a:xfrm>
        </p:spPr>
        <p:txBody>
          <a:bodyPr/>
          <a:lstStyle>
            <a:lvl1pPr algn="ctr">
              <a:defRPr/>
            </a:lvl1pPr>
          </a:lstStyle>
          <a:p>
            <a:fld id="{8EF05719-60C6-4F50-8ADE-5A9206F1B5F5}"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6742970B-D3F7-455B-B431-EE4D6888DE51}" type="datetimeFigureOut">
              <a:rPr lang="en-US" smtClean="0"/>
              <a:pPr/>
              <a:t>12/17/2012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EF05719-60C6-4F50-8ADE-5A9206F1B5F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791456" y="6480969"/>
            <a:ext cx="2133600" cy="301752"/>
          </a:xfrm>
        </p:spPr>
        <p:txBody>
          <a:bodyPr/>
          <a:lstStyle/>
          <a:p>
            <a:fld id="{6742970B-D3F7-455B-B431-EE4D6888DE51}" type="datetimeFigureOut">
              <a:rPr lang="en-US" smtClean="0"/>
              <a:pPr/>
              <a:t>12/17/2012</a:t>
            </a:fld>
            <a:endParaRPr lang="en-US"/>
          </a:p>
        </p:txBody>
      </p:sp>
      <p:sp>
        <p:nvSpPr>
          <p:cNvPr id="3" name="Footer Placeholder 2"/>
          <p:cNvSpPr>
            <a:spLocks noGrp="1"/>
          </p:cNvSpPr>
          <p:nvPr>
            <p:ph type="ftr" sz="quarter" idx="11"/>
          </p:nvPr>
        </p:nvSpPr>
        <p:spPr>
          <a:xfrm>
            <a:off x="457200" y="6481890"/>
            <a:ext cx="4260056" cy="300831"/>
          </a:xfrm>
        </p:spPr>
        <p:txBody>
          <a:bodyPr/>
          <a:lstStyle/>
          <a:p>
            <a:endParaRPr lang="en-US"/>
          </a:p>
        </p:txBody>
      </p:sp>
      <p:sp>
        <p:nvSpPr>
          <p:cNvPr id="4" name="Slide Number Placeholder 3"/>
          <p:cNvSpPr>
            <a:spLocks noGrp="1"/>
          </p:cNvSpPr>
          <p:nvPr>
            <p:ph type="sldNum" sz="quarter" idx="12"/>
          </p:nvPr>
        </p:nvSpPr>
        <p:spPr>
          <a:xfrm>
            <a:off x="7589520" y="6480969"/>
            <a:ext cx="502920" cy="301752"/>
          </a:xfrm>
        </p:spPr>
        <p:txBody>
          <a:bodyPr/>
          <a:lstStyle/>
          <a:p>
            <a:fld id="{8EF05719-60C6-4F50-8ADE-5A9206F1B5F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278976" y="6556248"/>
            <a:ext cx="2133600" cy="301752"/>
          </a:xfrm>
        </p:spPr>
        <p:txBody>
          <a:bodyPr/>
          <a:lstStyle>
            <a:lvl1pPr>
              <a:defRPr sz="900"/>
            </a:lvl1pPr>
          </a:lstStyle>
          <a:p>
            <a:fld id="{6742970B-D3F7-455B-B431-EE4D6888DE51}" type="datetimeFigureOut">
              <a:rPr lang="en-US" smtClean="0"/>
              <a:pPr/>
              <a:t>12/17/2012</a:t>
            </a:fld>
            <a:endParaRPr lang="en-US"/>
          </a:p>
        </p:txBody>
      </p:sp>
      <p:sp>
        <p:nvSpPr>
          <p:cNvPr id="6" name="Footer Placeholder 5"/>
          <p:cNvSpPr>
            <a:spLocks noGrp="1"/>
          </p:cNvSpPr>
          <p:nvPr>
            <p:ph type="ftr" sz="quarter" idx="11"/>
          </p:nvPr>
        </p:nvSpPr>
        <p:spPr>
          <a:xfrm>
            <a:off x="1135856" y="6556248"/>
            <a:ext cx="5143120"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410576" y="6556248"/>
            <a:ext cx="502920" cy="301752"/>
          </a:xfrm>
        </p:spPr>
        <p:txBody>
          <a:bodyPr/>
          <a:lstStyle>
            <a:lvl1pPr>
              <a:defRPr sz="900"/>
            </a:lvl1pPr>
          </a:lstStyle>
          <a:p>
            <a:fld id="{8EF05719-60C6-4F50-8ADE-5A9206F1B5F5}"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6108192" y="6556248"/>
            <a:ext cx="2103120" cy="301752"/>
          </a:xfrm>
        </p:spPr>
        <p:txBody>
          <a:bodyPr/>
          <a:lstStyle>
            <a:lvl1pPr>
              <a:defRPr sz="900"/>
            </a:lvl1pPr>
          </a:lstStyle>
          <a:p>
            <a:fld id="{6742970B-D3F7-455B-B431-EE4D6888DE51}" type="datetimeFigureOut">
              <a:rPr lang="en-US" smtClean="0"/>
              <a:pPr/>
              <a:t>12/17/2012</a:t>
            </a:fld>
            <a:endParaRPr lang="en-US"/>
          </a:p>
        </p:txBody>
      </p:sp>
      <p:sp>
        <p:nvSpPr>
          <p:cNvPr id="6" name="Footer Placeholder 5"/>
          <p:cNvSpPr>
            <a:spLocks noGrp="1"/>
          </p:cNvSpPr>
          <p:nvPr>
            <p:ph type="ftr" sz="quarter" idx="11"/>
          </p:nvPr>
        </p:nvSpPr>
        <p:spPr>
          <a:xfrm>
            <a:off x="1170432" y="6557169"/>
            <a:ext cx="4948072"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217192" y="6556248"/>
            <a:ext cx="365760" cy="301752"/>
          </a:xfrm>
        </p:spPr>
        <p:txBody>
          <a:bodyPr/>
          <a:lstStyle>
            <a:lvl1pPr algn="ctr">
              <a:defRPr sz="900"/>
            </a:lvl1pPr>
          </a:lstStyle>
          <a:p>
            <a:fld id="{8EF05719-60C6-4F50-8ADE-5A9206F1B5F5}"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Right Triangle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Straight Connector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Title Placeholder 21"/>
          <p:cNvSpPr>
            <a:spLocks noGrp="1"/>
          </p:cNvSpPr>
          <p:nvPr>
            <p:ph type="title"/>
          </p:nvPr>
        </p:nvSpPr>
        <p:spPr>
          <a:xfrm>
            <a:off x="457200" y="267494"/>
            <a:ext cx="8229600" cy="1399032"/>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6742970B-D3F7-455B-B431-EE4D6888DE51}" type="datetimeFigureOut">
              <a:rPr lang="en-US" smtClean="0"/>
              <a:pPr/>
              <a:t>12/17/2012</a:t>
            </a:fld>
            <a:endParaRPr lang="en-US"/>
          </a:p>
        </p:txBody>
      </p:sp>
      <p:sp>
        <p:nvSpPr>
          <p:cNvPr id="3" name="Footer Placeholder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en-US"/>
          </a:p>
        </p:txBody>
      </p:sp>
      <p:sp>
        <p:nvSpPr>
          <p:cNvPr id="23" name="Slide Number Placeholder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8EF05719-60C6-4F50-8ADE-5A9206F1B5F5}"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7.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top10hell.com/wp-content/uploads/2009/04/dali-clock.jpg"/>
          <p:cNvPicPr>
            <a:picLocks noChangeAspect="1" noChangeArrowheads="1"/>
          </p:cNvPicPr>
          <p:nvPr/>
        </p:nvPicPr>
        <p:blipFill>
          <a:blip r:embed="rId2" cstate="print"/>
          <a:srcRect/>
          <a:stretch>
            <a:fillRect/>
          </a:stretch>
        </p:blipFill>
        <p:spPr bwMode="auto">
          <a:xfrm>
            <a:off x="0" y="0"/>
            <a:ext cx="3048000" cy="2706624"/>
          </a:xfrm>
          <a:prstGeom prst="rect">
            <a:avLst/>
          </a:prstGeom>
          <a:noFill/>
        </p:spPr>
      </p:pic>
      <p:pic>
        <p:nvPicPr>
          <p:cNvPr id="1028" name="Picture 4" descr="http://planetbeach.com/wp-content/uploads/33599637.png"/>
          <p:cNvPicPr>
            <a:picLocks noChangeAspect="1" noChangeArrowheads="1"/>
          </p:cNvPicPr>
          <p:nvPr/>
        </p:nvPicPr>
        <p:blipFill>
          <a:blip r:embed="rId3" cstate="print"/>
          <a:srcRect/>
          <a:stretch>
            <a:fillRect/>
          </a:stretch>
        </p:blipFill>
        <p:spPr bwMode="auto">
          <a:xfrm>
            <a:off x="6096000" y="1"/>
            <a:ext cx="3048000" cy="3011366"/>
          </a:xfrm>
          <a:prstGeom prst="rect">
            <a:avLst/>
          </a:prstGeom>
          <a:noFill/>
        </p:spPr>
      </p:pic>
      <p:pic>
        <p:nvPicPr>
          <p:cNvPr id="1030" name="Picture 6" descr="http://colossians2.com/wp-content/uploads/2011/09/yelling.jpg"/>
          <p:cNvPicPr>
            <a:picLocks noChangeAspect="1" noChangeArrowheads="1"/>
          </p:cNvPicPr>
          <p:nvPr/>
        </p:nvPicPr>
        <p:blipFill>
          <a:blip r:embed="rId4" cstate="print"/>
          <a:srcRect/>
          <a:stretch>
            <a:fillRect/>
          </a:stretch>
        </p:blipFill>
        <p:spPr bwMode="auto">
          <a:xfrm>
            <a:off x="0" y="3901439"/>
            <a:ext cx="3048000" cy="2956561"/>
          </a:xfrm>
          <a:prstGeom prst="rect">
            <a:avLst/>
          </a:prstGeom>
          <a:noFill/>
        </p:spPr>
      </p:pic>
      <p:pic>
        <p:nvPicPr>
          <p:cNvPr id="1032" name="Picture 8" descr="http://i-cdn.apartmenttherapy.com/uimages/ohdeedoh/2009-03-messy.jpg"/>
          <p:cNvPicPr>
            <a:picLocks noChangeAspect="1" noChangeArrowheads="1"/>
          </p:cNvPicPr>
          <p:nvPr/>
        </p:nvPicPr>
        <p:blipFill>
          <a:blip r:embed="rId5" cstate="print"/>
          <a:srcRect/>
          <a:stretch>
            <a:fillRect/>
          </a:stretch>
        </p:blipFill>
        <p:spPr bwMode="auto">
          <a:xfrm>
            <a:off x="5676900" y="4114801"/>
            <a:ext cx="3467100" cy="2743200"/>
          </a:xfrm>
          <a:prstGeom prst="rect">
            <a:avLst/>
          </a:prstGeom>
          <a:noFill/>
        </p:spPr>
      </p:pic>
      <p:pic>
        <p:nvPicPr>
          <p:cNvPr id="6" name="Content Placeholder 9" descr="logo secondary.jpg"/>
          <p:cNvPicPr>
            <a:picLocks noChangeAspect="1"/>
          </p:cNvPicPr>
          <p:nvPr/>
        </p:nvPicPr>
        <p:blipFill>
          <a:blip r:embed="rId6" cstate="print"/>
          <a:stretch>
            <a:fillRect/>
          </a:stretch>
        </p:blipFill>
        <p:spPr>
          <a:xfrm>
            <a:off x="0" y="5895726"/>
            <a:ext cx="1828800" cy="962274"/>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Qualifications</a:t>
            </a:r>
            <a:endParaRPr lang="en-US" dirty="0"/>
          </a:p>
        </p:txBody>
      </p:sp>
      <p:sp>
        <p:nvSpPr>
          <p:cNvPr id="3" name="Content Placeholder 2"/>
          <p:cNvSpPr>
            <a:spLocks noGrp="1"/>
          </p:cNvSpPr>
          <p:nvPr>
            <p:ph idx="1"/>
          </p:nvPr>
        </p:nvSpPr>
        <p:spPr/>
        <p:txBody>
          <a:bodyPr>
            <a:normAutofit lnSpcReduction="10000"/>
          </a:bodyPr>
          <a:lstStyle/>
          <a:p>
            <a:r>
              <a:rPr lang="en-US" sz="2800" dirty="0" smtClean="0"/>
              <a:t>Have been in charge of cleaning and maintaining my household for the past 4 years. I have researched many different methods for organizing that are efficient, yet fun.</a:t>
            </a:r>
          </a:p>
          <a:p>
            <a:r>
              <a:rPr lang="en-US" sz="2800" dirty="0" smtClean="0"/>
              <a:t>Great sales and customer skills</a:t>
            </a:r>
          </a:p>
          <a:p>
            <a:r>
              <a:rPr lang="en-US" sz="2800" dirty="0" smtClean="0"/>
              <a:t>Plan on becoming operational after completion of high school</a:t>
            </a:r>
          </a:p>
          <a:p>
            <a:r>
              <a:rPr lang="en-US" sz="2800" dirty="0" smtClean="0"/>
              <a:t>Took a Marketing and Entrepreneurship class</a:t>
            </a:r>
            <a:endParaRPr lang="en-US" sz="2800" dirty="0"/>
          </a:p>
        </p:txBody>
      </p:sp>
      <p:pic>
        <p:nvPicPr>
          <p:cNvPr id="4" name="Content Placeholder 9" descr="logo secondary.jpg"/>
          <p:cNvPicPr>
            <a:picLocks noChangeAspect="1"/>
          </p:cNvPicPr>
          <p:nvPr/>
        </p:nvPicPr>
        <p:blipFill>
          <a:blip r:embed="rId2" cstate="print"/>
          <a:stretch>
            <a:fillRect/>
          </a:stretch>
        </p:blipFill>
        <p:spPr>
          <a:xfrm>
            <a:off x="7315200" y="5895726"/>
            <a:ext cx="1828800" cy="962274"/>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Sales Projections</a:t>
            </a:r>
            <a:endParaRPr lang="en-US" dirty="0"/>
          </a:p>
        </p:txBody>
      </p:sp>
      <p:graphicFrame>
        <p:nvGraphicFramePr>
          <p:cNvPr id="4" name="Content Placeholder 3"/>
          <p:cNvGraphicFramePr>
            <a:graphicFrameLocks noGrp="1"/>
          </p:cNvGraphicFramePr>
          <p:nvPr>
            <p:ph idx="1"/>
          </p:nvPr>
        </p:nvGraphicFramePr>
        <p:xfrm>
          <a:off x="533400" y="2743200"/>
          <a:ext cx="8077200" cy="3611563"/>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Box 5"/>
          <p:cNvSpPr txBox="1"/>
          <p:nvPr/>
        </p:nvSpPr>
        <p:spPr>
          <a:xfrm>
            <a:off x="1524000" y="1677888"/>
            <a:ext cx="1828800" cy="707886"/>
          </a:xfrm>
          <a:prstGeom prst="rect">
            <a:avLst/>
          </a:prstGeom>
          <a:solidFill>
            <a:schemeClr val="tx2">
              <a:lumMod val="20000"/>
              <a:lumOff val="80000"/>
            </a:schemeClr>
          </a:solidFill>
          <a:ln w="3175">
            <a:solidFill>
              <a:schemeClr val="tx2"/>
            </a:solidFill>
          </a:ln>
        </p:spPr>
        <p:txBody>
          <a:bodyPr wrap="square" rtlCol="0" anchor="ctr" anchorCtr="0">
            <a:spAutoFit/>
          </a:bodyPr>
          <a:lstStyle/>
          <a:p>
            <a:pPr algn="ctr"/>
            <a:r>
              <a:rPr lang="en-US" sz="2000" u="sng" dirty="0" smtClean="0">
                <a:solidFill>
                  <a:schemeClr val="bg1"/>
                </a:solidFill>
                <a:ea typeface="ＭＳ Ｐゴシック" pitchFamily="-112" charset="-128"/>
                <a:cs typeface="Arial" pitchFamily="34" charset="0"/>
              </a:rPr>
              <a:t>Total Units</a:t>
            </a:r>
          </a:p>
          <a:p>
            <a:pPr lvl="0" algn="ctr">
              <a:defRPr/>
            </a:pPr>
            <a:r>
              <a:rPr lang="en-US" sz="2000" b="1" dirty="0" smtClean="0">
                <a:solidFill>
                  <a:schemeClr val="bg1"/>
                </a:solidFill>
                <a:cs typeface="Arial" pitchFamily="34" charset="0"/>
              </a:rPr>
              <a:t>54</a:t>
            </a:r>
            <a:endParaRPr lang="en-US" sz="2000" b="1" dirty="0" smtClean="0">
              <a:solidFill>
                <a:schemeClr val="bg1"/>
              </a:solidFill>
            </a:endParaRPr>
          </a:p>
        </p:txBody>
      </p:sp>
      <p:sp>
        <p:nvSpPr>
          <p:cNvPr id="8" name="TextBox 7"/>
          <p:cNvSpPr txBox="1"/>
          <p:nvPr/>
        </p:nvSpPr>
        <p:spPr>
          <a:xfrm>
            <a:off x="3733800" y="1587669"/>
            <a:ext cx="1828800" cy="1015663"/>
          </a:xfrm>
          <a:prstGeom prst="rect">
            <a:avLst/>
          </a:prstGeom>
          <a:solidFill>
            <a:schemeClr val="tx2">
              <a:lumMod val="20000"/>
              <a:lumOff val="80000"/>
            </a:schemeClr>
          </a:solidFill>
          <a:ln w="3175">
            <a:solidFill>
              <a:schemeClr val="tx2"/>
            </a:solidFill>
          </a:ln>
        </p:spPr>
        <p:txBody>
          <a:bodyPr wrap="square" rtlCol="0" anchor="ctr" anchorCtr="0">
            <a:spAutoFit/>
          </a:bodyPr>
          <a:lstStyle/>
          <a:p>
            <a:pPr algn="ctr"/>
            <a:r>
              <a:rPr lang="en-US" sz="2000" u="sng" dirty="0" smtClean="0">
                <a:solidFill>
                  <a:schemeClr val="bg1"/>
                </a:solidFill>
                <a:ea typeface="ＭＳ Ｐゴシック" pitchFamily="-112" charset="-128"/>
                <a:cs typeface="Arial" pitchFamily="34" charset="0"/>
              </a:rPr>
              <a:t>Gross Revenue</a:t>
            </a:r>
          </a:p>
          <a:p>
            <a:pPr lvl="0" algn="ctr">
              <a:defRPr/>
            </a:pPr>
            <a:r>
              <a:rPr lang="en-US" sz="2000" b="1" dirty="0" smtClean="0">
                <a:solidFill>
                  <a:schemeClr val="bg1"/>
                </a:solidFill>
                <a:cs typeface="Arial" pitchFamily="34" charset="0"/>
              </a:rPr>
              <a:t>$18,900</a:t>
            </a:r>
            <a:endParaRPr lang="en-US" sz="2000" b="1" dirty="0" smtClean="0">
              <a:solidFill>
                <a:schemeClr val="bg1"/>
              </a:solidFill>
            </a:endParaRPr>
          </a:p>
        </p:txBody>
      </p:sp>
      <p:sp>
        <p:nvSpPr>
          <p:cNvPr id="9" name="TextBox 8"/>
          <p:cNvSpPr txBox="1"/>
          <p:nvPr/>
        </p:nvSpPr>
        <p:spPr>
          <a:xfrm>
            <a:off x="5943600" y="1676400"/>
            <a:ext cx="1828800" cy="707886"/>
          </a:xfrm>
          <a:prstGeom prst="rect">
            <a:avLst/>
          </a:prstGeom>
          <a:solidFill>
            <a:schemeClr val="tx2">
              <a:lumMod val="20000"/>
              <a:lumOff val="80000"/>
            </a:schemeClr>
          </a:solidFill>
          <a:ln w="3175">
            <a:solidFill>
              <a:schemeClr val="tx2"/>
            </a:solidFill>
          </a:ln>
        </p:spPr>
        <p:txBody>
          <a:bodyPr wrap="square" rtlCol="0" anchor="ctr" anchorCtr="0">
            <a:spAutoFit/>
          </a:bodyPr>
          <a:lstStyle/>
          <a:p>
            <a:pPr algn="ctr"/>
            <a:r>
              <a:rPr lang="en-US" sz="2000" u="sng" dirty="0" smtClean="0">
                <a:solidFill>
                  <a:schemeClr val="bg1"/>
                </a:solidFill>
                <a:ea typeface="ＭＳ Ｐゴシック" pitchFamily="-112" charset="-128"/>
                <a:cs typeface="Arial" pitchFamily="34" charset="0"/>
              </a:rPr>
              <a:t>Net Profit</a:t>
            </a:r>
          </a:p>
          <a:p>
            <a:pPr lvl="0" algn="ctr">
              <a:defRPr/>
            </a:pPr>
            <a:r>
              <a:rPr lang="en-US" sz="2000" b="1" dirty="0" smtClean="0">
                <a:solidFill>
                  <a:schemeClr val="bg1"/>
                </a:solidFill>
                <a:cs typeface="Arial" pitchFamily="34" charset="0"/>
              </a:rPr>
              <a:t>$12,102</a:t>
            </a:r>
            <a:endParaRPr lang="en-US" sz="2000" b="1" dirty="0" smtClean="0">
              <a:solidFill>
                <a:schemeClr val="bg1"/>
              </a:solidFill>
            </a:endParaRPr>
          </a:p>
        </p:txBody>
      </p:sp>
      <p:pic>
        <p:nvPicPr>
          <p:cNvPr id="7" name="Content Placeholder 9" descr="logo secondary.jpg"/>
          <p:cNvPicPr>
            <a:picLocks noChangeAspect="1"/>
          </p:cNvPicPr>
          <p:nvPr/>
        </p:nvPicPr>
        <p:blipFill>
          <a:blip r:embed="rId3" cstate="print"/>
          <a:stretch>
            <a:fillRect/>
          </a:stretch>
        </p:blipFill>
        <p:spPr>
          <a:xfrm>
            <a:off x="7315200" y="5895726"/>
            <a:ext cx="1828800" cy="962274"/>
          </a:xfrm>
          <a:prstGeom prst="rect">
            <a:avLst/>
          </a:prstGeo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Startup Funds</a:t>
            </a:r>
            <a:endParaRPr lang="en-US" dirty="0"/>
          </a:p>
        </p:txBody>
      </p:sp>
      <p:graphicFrame>
        <p:nvGraphicFramePr>
          <p:cNvPr id="7" name="Content Placeholder 6"/>
          <p:cNvGraphicFramePr>
            <a:graphicFrameLocks noGrp="1"/>
          </p:cNvGraphicFramePr>
          <p:nvPr>
            <p:ph idx="1"/>
          </p:nvPr>
        </p:nvGraphicFramePr>
        <p:xfrm>
          <a:off x="990600" y="1752600"/>
          <a:ext cx="7162801" cy="4114800"/>
        </p:xfrm>
        <a:graphic>
          <a:graphicData uri="http://schemas.openxmlformats.org/drawingml/2006/table">
            <a:tbl>
              <a:tblPr/>
              <a:tblGrid>
                <a:gridCol w="1676400"/>
                <a:gridCol w="625929"/>
                <a:gridCol w="3031671"/>
                <a:gridCol w="1828801"/>
              </a:tblGrid>
              <a:tr h="41483">
                <a:tc>
                  <a:txBody>
                    <a:bodyPr/>
                    <a:lstStyle/>
                    <a:p>
                      <a:pPr marL="0" marR="0" algn="ctr">
                        <a:spcBef>
                          <a:spcPts val="0"/>
                        </a:spcBef>
                        <a:spcAft>
                          <a:spcPts val="0"/>
                        </a:spcAft>
                      </a:pPr>
                      <a:r>
                        <a:rPr lang="en-US" sz="1600" b="1" dirty="0">
                          <a:solidFill>
                            <a:schemeClr val="bg1"/>
                          </a:solidFill>
                          <a:latin typeface="+mn-lt"/>
                          <a:ea typeface="Times New Roman"/>
                          <a:cs typeface="Times New Roman"/>
                        </a:rPr>
                        <a:t>Item</a:t>
                      </a: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gridSpan="2">
                  <a:txBody>
                    <a:bodyPr/>
                    <a:lstStyle/>
                    <a:p>
                      <a:pPr marL="0" marR="0" algn="ctr">
                        <a:spcBef>
                          <a:spcPts val="0"/>
                        </a:spcBef>
                        <a:spcAft>
                          <a:spcPts val="0"/>
                        </a:spcAft>
                      </a:pPr>
                      <a:r>
                        <a:rPr lang="en-US" sz="1600" b="1" dirty="0" smtClean="0">
                          <a:solidFill>
                            <a:schemeClr val="bg1"/>
                          </a:solidFill>
                          <a:latin typeface="+mn-lt"/>
                          <a:ea typeface="Times New Roman"/>
                          <a:cs typeface="Times New Roman"/>
                        </a:rPr>
                        <a:t>Why Needed</a:t>
                      </a:r>
                      <a:endParaRPr lang="en-US" sz="1600" b="1" dirty="0">
                        <a:solidFill>
                          <a:schemeClr val="bg1"/>
                        </a:solidFill>
                        <a:latin typeface="+mn-lt"/>
                        <a:ea typeface="Times New Roman"/>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hMerge="1">
                  <a:txBody>
                    <a:bodyPr/>
                    <a:lstStyle/>
                    <a:p>
                      <a:pPr marL="0" marR="0" algn="ctr">
                        <a:spcBef>
                          <a:spcPts val="0"/>
                        </a:spcBef>
                        <a:spcAft>
                          <a:spcPts val="0"/>
                        </a:spcAft>
                      </a:pPr>
                      <a:endParaRPr lang="en-US" sz="1600" b="1" dirty="0">
                        <a:solidFill>
                          <a:schemeClr val="bg1"/>
                        </a:solidFill>
                        <a:latin typeface="+mn-lt"/>
                        <a:ea typeface="Times New Roman"/>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ctr">
                        <a:spcBef>
                          <a:spcPts val="0"/>
                        </a:spcBef>
                        <a:spcAft>
                          <a:spcPts val="0"/>
                        </a:spcAft>
                      </a:pPr>
                      <a:r>
                        <a:rPr lang="en-US" sz="1600" b="1" dirty="0">
                          <a:solidFill>
                            <a:schemeClr val="bg1"/>
                          </a:solidFill>
                          <a:latin typeface="+mn-lt"/>
                          <a:ea typeface="Times New Roman"/>
                          <a:cs typeface="Times New Roman"/>
                        </a:rPr>
                        <a:t>Cost</a:t>
                      </a: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r>
              <a:tr h="41483">
                <a:tc>
                  <a:txBody>
                    <a:bodyPr/>
                    <a:lstStyle/>
                    <a:p>
                      <a:pPr marL="0" marR="0">
                        <a:spcBef>
                          <a:spcPts val="0"/>
                        </a:spcBef>
                        <a:spcAft>
                          <a:spcPts val="0"/>
                        </a:spcAft>
                      </a:pPr>
                      <a:r>
                        <a:rPr lang="en-US" sz="1600" dirty="0" smtClean="0">
                          <a:latin typeface="+mn-lt"/>
                          <a:ea typeface="Times New Roman"/>
                          <a:cs typeface="Times New Roman"/>
                        </a:rPr>
                        <a:t>Label</a:t>
                      </a:r>
                      <a:r>
                        <a:rPr lang="en-US" sz="1600" baseline="0" dirty="0" smtClean="0">
                          <a:latin typeface="+mn-lt"/>
                          <a:ea typeface="Times New Roman"/>
                          <a:cs typeface="Times New Roman"/>
                        </a:rPr>
                        <a:t> Maker</a:t>
                      </a:r>
                      <a:endParaRPr lang="en-US" sz="1600" dirty="0">
                        <a:latin typeface="+mn-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gridSpan="2">
                  <a:txBody>
                    <a:bodyPr/>
                    <a:lstStyle/>
                    <a:p>
                      <a:pPr marL="0" marR="0">
                        <a:spcBef>
                          <a:spcPts val="0"/>
                        </a:spcBef>
                        <a:spcAft>
                          <a:spcPts val="0"/>
                        </a:spcAft>
                      </a:pPr>
                      <a:r>
                        <a:rPr lang="en-US" sz="1600" dirty="0" smtClean="0">
                          <a:latin typeface="+mn-lt"/>
                          <a:ea typeface="Times New Roman"/>
                          <a:cs typeface="Times New Roman"/>
                        </a:rPr>
                        <a:t>For</a:t>
                      </a:r>
                      <a:r>
                        <a:rPr lang="en-US" sz="1600" baseline="0" dirty="0" smtClean="0">
                          <a:latin typeface="+mn-lt"/>
                          <a:ea typeface="Times New Roman"/>
                          <a:cs typeface="Times New Roman"/>
                        </a:rPr>
                        <a:t> organizing </a:t>
                      </a:r>
                      <a:endParaRPr lang="en-US" sz="1600" dirty="0">
                        <a:latin typeface="+mn-lt"/>
                        <a:ea typeface="Times New Roman"/>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hMerge="1">
                  <a:txBody>
                    <a:bodyPr/>
                    <a:lstStyle/>
                    <a:p>
                      <a:pPr marL="0" marR="0">
                        <a:spcBef>
                          <a:spcPts val="0"/>
                        </a:spcBef>
                        <a:spcAft>
                          <a:spcPts val="0"/>
                        </a:spcAft>
                      </a:pPr>
                      <a:endParaRPr lang="en-US" sz="1600" dirty="0">
                        <a:latin typeface="+mn-lt"/>
                        <a:ea typeface="Times New Roman"/>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r">
                        <a:spcBef>
                          <a:spcPts val="0"/>
                        </a:spcBef>
                        <a:spcAft>
                          <a:spcPts val="0"/>
                        </a:spcAft>
                      </a:pPr>
                      <a:r>
                        <a:rPr lang="en-US" sz="1600" dirty="0" smtClean="0">
                          <a:latin typeface="+mn-lt"/>
                          <a:ea typeface="Times New Roman"/>
                          <a:cs typeface="Times New Roman"/>
                        </a:rPr>
                        <a:t>$35.00</a:t>
                      </a:r>
                      <a:endParaRPr lang="en-US" sz="1600" dirty="0">
                        <a:latin typeface="+mn-lt"/>
                        <a:ea typeface="Times New Roman"/>
                        <a:cs typeface="Times New Roman"/>
                      </a:endParaRP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4148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latin typeface="+mn-lt"/>
                          <a:ea typeface="Times New Roman"/>
                          <a:cs typeface="Times New Roman"/>
                        </a:rPr>
                        <a:t>Agenda</a:t>
                      </a: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latin typeface="+mn-lt"/>
                          <a:ea typeface="Times New Roman"/>
                          <a:cs typeface="Times New Roman"/>
                        </a:rPr>
                        <a:t>For</a:t>
                      </a:r>
                      <a:r>
                        <a:rPr lang="en-US" sz="1600" baseline="0" dirty="0" smtClean="0">
                          <a:latin typeface="+mn-lt"/>
                          <a:ea typeface="Times New Roman"/>
                          <a:cs typeface="Times New Roman"/>
                        </a:rPr>
                        <a:t> scheduling </a:t>
                      </a:r>
                      <a:endParaRPr lang="en-US" sz="1600" dirty="0" smtClean="0">
                        <a:latin typeface="+mn-lt"/>
                        <a:ea typeface="Times New Roman"/>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dirty="0" smtClean="0">
                        <a:latin typeface="+mn-lt"/>
                        <a:ea typeface="Times New Roman"/>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r">
                        <a:spcBef>
                          <a:spcPts val="0"/>
                        </a:spcBef>
                        <a:spcAft>
                          <a:spcPts val="0"/>
                        </a:spcAft>
                      </a:pPr>
                      <a:r>
                        <a:rPr lang="en-US" sz="1600" dirty="0" smtClean="0">
                          <a:latin typeface="+mn-lt"/>
                          <a:ea typeface="Times New Roman"/>
                          <a:cs typeface="Times New Roman"/>
                        </a:rPr>
                        <a:t>$12.00</a:t>
                      </a:r>
                      <a:endParaRPr lang="en-US" sz="1600" dirty="0">
                        <a:latin typeface="+mn-lt"/>
                        <a:ea typeface="Times New Roman"/>
                        <a:cs typeface="Times New Roman"/>
                      </a:endParaRP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4148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latin typeface="+mn-lt"/>
                          <a:ea typeface="Times New Roman"/>
                          <a:cs typeface="Times New Roman"/>
                        </a:rPr>
                        <a:t>Website</a:t>
                      </a:r>
                      <a:r>
                        <a:rPr lang="en-US" sz="1600" baseline="0" dirty="0" smtClean="0">
                          <a:latin typeface="+mn-lt"/>
                          <a:ea typeface="Times New Roman"/>
                          <a:cs typeface="Times New Roman"/>
                        </a:rPr>
                        <a:t> Design</a:t>
                      </a:r>
                      <a:endParaRPr lang="en-US" sz="1600" dirty="0" smtClean="0">
                        <a:latin typeface="+mn-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latin typeface="+mn-lt"/>
                          <a:ea typeface="Times New Roman"/>
                          <a:cs typeface="Times New Roman"/>
                        </a:rPr>
                        <a:t>For</a:t>
                      </a:r>
                      <a:r>
                        <a:rPr lang="en-US" sz="1600" baseline="0" dirty="0" smtClean="0">
                          <a:latin typeface="+mn-lt"/>
                          <a:ea typeface="Times New Roman"/>
                          <a:cs typeface="Times New Roman"/>
                        </a:rPr>
                        <a:t> advertising </a:t>
                      </a:r>
                      <a:endParaRPr lang="en-US" sz="1600" dirty="0" smtClean="0">
                        <a:latin typeface="+mn-lt"/>
                        <a:ea typeface="Times New Roman"/>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dirty="0" smtClean="0">
                        <a:latin typeface="+mn-lt"/>
                        <a:ea typeface="Times New Roman"/>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r">
                        <a:spcBef>
                          <a:spcPts val="0"/>
                        </a:spcBef>
                        <a:spcAft>
                          <a:spcPts val="0"/>
                        </a:spcAft>
                      </a:pPr>
                      <a:r>
                        <a:rPr lang="en-US" sz="1600" dirty="0" smtClean="0">
                          <a:latin typeface="+mn-lt"/>
                          <a:ea typeface="Times New Roman"/>
                          <a:cs typeface="Times New Roman"/>
                        </a:rPr>
                        <a:t>$50.00</a:t>
                      </a:r>
                      <a:endParaRPr lang="en-US" sz="1600" dirty="0">
                        <a:latin typeface="+mn-lt"/>
                        <a:ea typeface="Times New Roman"/>
                        <a:cs typeface="Times New Roman"/>
                      </a:endParaRP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4148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latin typeface="+mn-lt"/>
                          <a:ea typeface="Times New Roman"/>
                          <a:cs typeface="Times New Roman"/>
                        </a:rPr>
                        <a:t>Laptop</a:t>
                      </a: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latin typeface="+mn-lt"/>
                          <a:ea typeface="Times New Roman"/>
                          <a:cs typeface="Times New Roman"/>
                        </a:rPr>
                        <a:t>For</a:t>
                      </a:r>
                      <a:r>
                        <a:rPr lang="en-US" sz="1600" baseline="0" dirty="0" smtClean="0">
                          <a:latin typeface="+mn-lt"/>
                          <a:ea typeface="Times New Roman"/>
                          <a:cs typeface="Times New Roman"/>
                        </a:rPr>
                        <a:t> record keeping</a:t>
                      </a:r>
                      <a:endParaRPr lang="en-US" sz="1600" dirty="0" smtClean="0">
                        <a:latin typeface="+mn-lt"/>
                        <a:ea typeface="Times New Roman"/>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dirty="0" smtClean="0">
                        <a:latin typeface="+mn-lt"/>
                        <a:ea typeface="Times New Roman"/>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r">
                        <a:spcBef>
                          <a:spcPts val="0"/>
                        </a:spcBef>
                        <a:spcAft>
                          <a:spcPts val="0"/>
                        </a:spcAft>
                      </a:pPr>
                      <a:r>
                        <a:rPr lang="en-US" sz="1600" dirty="0" smtClean="0">
                          <a:latin typeface="+mn-lt"/>
                          <a:ea typeface="Times New Roman"/>
                          <a:cs typeface="Times New Roman"/>
                        </a:rPr>
                        <a:t>$0.00</a:t>
                      </a:r>
                      <a:endParaRPr lang="en-US" sz="1600" dirty="0">
                        <a:latin typeface="+mn-lt"/>
                        <a:ea typeface="Times New Roman"/>
                        <a:cs typeface="Times New Roman"/>
                      </a:endParaRP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4148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latin typeface="+mn-lt"/>
                          <a:ea typeface="Times New Roman"/>
                          <a:cs typeface="Times New Roman"/>
                        </a:rPr>
                        <a:t>DBA</a:t>
                      </a: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latin typeface="+mn-lt"/>
                          <a:ea typeface="Times New Roman"/>
                          <a:cs typeface="Times New Roman"/>
                        </a:rPr>
                        <a:t>For</a:t>
                      </a:r>
                      <a:r>
                        <a:rPr lang="en-US" sz="1600" baseline="0" dirty="0" smtClean="0">
                          <a:latin typeface="+mn-lt"/>
                          <a:ea typeface="Times New Roman"/>
                          <a:cs typeface="Times New Roman"/>
                        </a:rPr>
                        <a:t> legal purposes</a:t>
                      </a:r>
                      <a:endParaRPr lang="en-US" sz="1600" dirty="0" smtClean="0">
                        <a:latin typeface="+mn-lt"/>
                        <a:ea typeface="Times New Roman"/>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dirty="0" smtClean="0">
                        <a:latin typeface="+mn-lt"/>
                        <a:ea typeface="Times New Roman"/>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r">
                        <a:spcBef>
                          <a:spcPts val="0"/>
                        </a:spcBef>
                        <a:spcAft>
                          <a:spcPts val="0"/>
                        </a:spcAft>
                      </a:pPr>
                      <a:r>
                        <a:rPr lang="en-US" sz="1600" dirty="0" smtClean="0">
                          <a:latin typeface="+mn-lt"/>
                          <a:ea typeface="Times New Roman"/>
                          <a:cs typeface="Times New Roman"/>
                        </a:rPr>
                        <a:t>$15.00</a:t>
                      </a:r>
                      <a:endParaRPr lang="en-US" sz="1600" dirty="0">
                        <a:latin typeface="+mn-lt"/>
                        <a:ea typeface="Times New Roman"/>
                        <a:cs typeface="Times New Roman"/>
                      </a:endParaRP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59436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latin typeface="+mn-lt"/>
                          <a:ea typeface="Times New Roman"/>
                          <a:cs typeface="Times New Roman"/>
                        </a:rPr>
                        <a:t>Workspace</a:t>
                      </a:r>
                    </a:p>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latin typeface="+mn-lt"/>
                          <a:ea typeface="Times New Roman"/>
                          <a:cs typeface="Times New Roman"/>
                        </a:rPr>
                        <a:t>Car</a:t>
                      </a:r>
                      <a:endParaRPr lang="en-US" sz="1600" dirty="0">
                        <a:latin typeface="+mn-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latin typeface="+mn-lt"/>
                          <a:ea typeface="Times New Roman"/>
                          <a:cs typeface="Times New Roman"/>
                        </a:rPr>
                        <a:t>To</a:t>
                      </a:r>
                      <a:r>
                        <a:rPr lang="en-US" sz="1600" baseline="0" dirty="0" smtClean="0">
                          <a:latin typeface="+mn-lt"/>
                          <a:ea typeface="Times New Roman"/>
                          <a:cs typeface="Times New Roman"/>
                        </a:rPr>
                        <a:t> handle business, and hold files</a:t>
                      </a:r>
                      <a:br>
                        <a:rPr lang="en-US" sz="1600" baseline="0" dirty="0" smtClean="0">
                          <a:latin typeface="+mn-lt"/>
                          <a:ea typeface="Times New Roman"/>
                          <a:cs typeface="Times New Roman"/>
                        </a:rPr>
                      </a:br>
                      <a:r>
                        <a:rPr lang="en-US" sz="1600" baseline="0" dirty="0" smtClean="0">
                          <a:latin typeface="+mn-lt"/>
                          <a:ea typeface="Times New Roman"/>
                          <a:cs typeface="Times New Roman"/>
                        </a:rPr>
                        <a:t>For transportation</a:t>
                      </a:r>
                      <a:endParaRPr lang="en-US" sz="1600" dirty="0" smtClean="0">
                        <a:latin typeface="+mn-lt"/>
                        <a:ea typeface="Times New Roman"/>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dirty="0" smtClean="0">
                        <a:latin typeface="+mn-lt"/>
                        <a:ea typeface="Times New Roman"/>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r">
                        <a:spcBef>
                          <a:spcPts val="0"/>
                        </a:spcBef>
                        <a:spcAft>
                          <a:spcPts val="0"/>
                        </a:spcAft>
                      </a:pPr>
                      <a:r>
                        <a:rPr lang="en-US" sz="1600" dirty="0" smtClean="0">
                          <a:latin typeface="+mn-lt"/>
                          <a:ea typeface="Times New Roman"/>
                          <a:cs typeface="Times New Roman"/>
                        </a:rPr>
                        <a:t>$0.00</a:t>
                      </a:r>
                    </a:p>
                    <a:p>
                      <a:pPr marL="0" marR="0" algn="r">
                        <a:spcBef>
                          <a:spcPts val="0"/>
                        </a:spcBef>
                        <a:spcAft>
                          <a:spcPts val="0"/>
                        </a:spcAft>
                      </a:pPr>
                      <a:r>
                        <a:rPr lang="en-US" sz="1600" baseline="0" dirty="0" smtClean="0">
                          <a:latin typeface="+mn-lt"/>
                          <a:ea typeface="Times New Roman"/>
                          <a:cs typeface="Times New Roman"/>
                        </a:rPr>
                        <a:t>$0.00 </a:t>
                      </a:r>
                      <a:endParaRPr lang="en-US" sz="1600" dirty="0">
                        <a:latin typeface="+mn-lt"/>
                        <a:ea typeface="Times New Roman"/>
                        <a:cs typeface="Times New Roman"/>
                      </a:endParaRP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59436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err="1" smtClean="0">
                          <a:latin typeface="+mn-lt"/>
                          <a:ea typeface="Times New Roman"/>
                          <a:cs typeface="Times New Roman"/>
                        </a:rPr>
                        <a:t>Buisness</a:t>
                      </a:r>
                      <a:r>
                        <a:rPr lang="en-US" sz="1600" dirty="0" smtClean="0">
                          <a:latin typeface="+mn-lt"/>
                          <a:ea typeface="Times New Roman"/>
                          <a:cs typeface="Times New Roman"/>
                        </a:rPr>
                        <a:t> Cards</a:t>
                      </a:r>
                    </a:p>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latin typeface="+mn-lt"/>
                          <a:ea typeface="Times New Roman"/>
                          <a:cs typeface="Times New Roman"/>
                        </a:rPr>
                        <a:t>Pamphlets </a:t>
                      </a:r>
                      <a:endParaRPr lang="en-US" sz="1600" dirty="0">
                        <a:latin typeface="+mn-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latin typeface="+mn-lt"/>
                          <a:ea typeface="Times New Roman"/>
                          <a:cs typeface="Times New Roman"/>
                        </a:rPr>
                        <a:t>Promotions</a:t>
                      </a:r>
                      <a:br>
                        <a:rPr lang="en-US" sz="1600" dirty="0" smtClean="0">
                          <a:latin typeface="+mn-lt"/>
                          <a:ea typeface="Times New Roman"/>
                          <a:cs typeface="Times New Roman"/>
                        </a:rPr>
                      </a:br>
                      <a:r>
                        <a:rPr lang="en-US" sz="1600" dirty="0" smtClean="0">
                          <a:latin typeface="+mn-lt"/>
                          <a:ea typeface="Times New Roman"/>
                          <a:cs typeface="Times New Roman"/>
                        </a:rPr>
                        <a:t>Promotions</a:t>
                      </a: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hMerge="1">
                  <a:txBody>
                    <a:bodyPr/>
                    <a:lstStyle/>
                    <a:p>
                      <a:endParaRPr lang="en-US"/>
                    </a:p>
                  </a:txBody>
                  <a:tcPr/>
                </a:tc>
                <a:tc>
                  <a:txBody>
                    <a:bodyPr/>
                    <a:lstStyle/>
                    <a:p>
                      <a:pPr marL="0" marR="0" algn="r">
                        <a:spcBef>
                          <a:spcPts val="0"/>
                        </a:spcBef>
                        <a:spcAft>
                          <a:spcPts val="0"/>
                        </a:spcAft>
                      </a:pPr>
                      <a:r>
                        <a:rPr lang="en-US" sz="1600" dirty="0" smtClean="0">
                          <a:latin typeface="+mn-lt"/>
                          <a:ea typeface="Times New Roman"/>
                          <a:cs typeface="Times New Roman"/>
                        </a:rPr>
                        <a:t>$10.00</a:t>
                      </a:r>
                      <a:br>
                        <a:rPr lang="en-US" sz="1600" dirty="0" smtClean="0">
                          <a:latin typeface="+mn-lt"/>
                          <a:ea typeface="Times New Roman"/>
                          <a:cs typeface="Times New Roman"/>
                        </a:rPr>
                      </a:br>
                      <a:r>
                        <a:rPr lang="en-US" sz="1600" dirty="0" smtClean="0">
                          <a:latin typeface="+mn-lt"/>
                          <a:ea typeface="Times New Roman"/>
                          <a:cs typeface="Times New Roman"/>
                        </a:rPr>
                        <a:t>$2.00</a:t>
                      </a:r>
                      <a:endParaRPr lang="en-US" sz="1600" dirty="0">
                        <a:latin typeface="+mn-lt"/>
                        <a:ea typeface="Times New Roman"/>
                        <a:cs typeface="Times New Roman"/>
                      </a:endParaRP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39542">
                <a:tc>
                  <a:txBody>
                    <a:bodyPr/>
                    <a:lstStyle/>
                    <a:p>
                      <a:pPr marL="0" marR="0" algn="r">
                        <a:spcBef>
                          <a:spcPts val="0"/>
                        </a:spcBef>
                        <a:spcAft>
                          <a:spcPts val="0"/>
                        </a:spcAft>
                      </a:pPr>
                      <a:endParaRPr lang="en-US" sz="1600" dirty="0">
                        <a:latin typeface="+mn-lt"/>
                        <a:ea typeface="Times New Roman"/>
                        <a:cs typeface="Times New Roman"/>
                      </a:endParaRPr>
                    </a:p>
                  </a:txBody>
                  <a:tcPr marL="68580" marR="68580" marT="0" marB="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noFill/>
                      <a:prstDash val="solid"/>
                      <a:round/>
                      <a:headEnd type="none" w="med" len="med"/>
                      <a:tailEnd type="none" w="med" len="med"/>
                    </a:lnB>
                    <a:noFill/>
                  </a:tcPr>
                </a:tc>
                <a:tc gridSpan="2">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600" b="1" dirty="0" smtClean="0">
                          <a:solidFill>
                            <a:schemeClr val="bg1"/>
                          </a:solidFill>
                          <a:latin typeface="+mn-lt"/>
                          <a:ea typeface="Times New Roman"/>
                          <a:cs typeface="Times New Roman"/>
                        </a:rPr>
                        <a:t>Total Startup Expenditures</a:t>
                      </a:r>
                      <a:endParaRPr lang="en-US" sz="1600" dirty="0">
                        <a:solidFill>
                          <a:schemeClr val="bg1"/>
                        </a:solidFill>
                        <a:latin typeface="+mn-lt"/>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c hMerge="1">
                  <a:txBody>
                    <a:bodyPr/>
                    <a:lstStyle/>
                    <a:p>
                      <a:pPr marL="0" marR="0" indent="0" algn="r" defTabSz="914400" rtl="0" eaLnBrk="1" fontAlgn="auto" latinLnBrk="0" hangingPunct="1">
                        <a:lnSpc>
                          <a:spcPct val="100000"/>
                        </a:lnSpc>
                        <a:spcBef>
                          <a:spcPts val="0"/>
                        </a:spcBef>
                        <a:spcAft>
                          <a:spcPts val="0"/>
                        </a:spcAft>
                        <a:buClrTx/>
                        <a:buSzTx/>
                        <a:buFontTx/>
                        <a:buNone/>
                        <a:tabLst/>
                        <a:defRPr/>
                      </a:pPr>
                      <a:endParaRPr lang="en-US" sz="1600" dirty="0">
                        <a:latin typeface="+mn-lt"/>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marL="0" marR="0" algn="r">
                        <a:spcBef>
                          <a:spcPts val="0"/>
                        </a:spcBef>
                        <a:spcAft>
                          <a:spcPts val="0"/>
                        </a:spcAft>
                      </a:pPr>
                      <a:r>
                        <a:rPr lang="en-US" sz="1600" b="1" dirty="0" smtClean="0">
                          <a:solidFill>
                            <a:schemeClr val="bg1"/>
                          </a:solidFill>
                          <a:latin typeface="+mn-lt"/>
                          <a:ea typeface="Times New Roman"/>
                          <a:cs typeface="Times New Roman"/>
                        </a:rPr>
                        <a:t>$124.00</a:t>
                      </a:r>
                      <a:endParaRPr lang="en-US" sz="1600" b="1" dirty="0">
                        <a:solidFill>
                          <a:schemeClr val="bg1"/>
                        </a:solidFill>
                        <a:latin typeface="+mn-lt"/>
                        <a:ea typeface="Times New Roman"/>
                        <a:cs typeface="Times New Roman"/>
                      </a:endParaRP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r>
              <a:tr h="106680">
                <a:tc gridSpan="3">
                  <a:txBody>
                    <a:bodyPr/>
                    <a:lstStyle/>
                    <a:p>
                      <a:endParaRPr lang="en-US" sz="1600" dirty="0">
                        <a:latin typeface="+mn-lt"/>
                      </a:endParaRPr>
                    </a:p>
                  </a:txBody>
                  <a:tcPr marL="68580" marR="68580" marT="0" marB="0">
                    <a:lnL w="12700" cap="flat" cmpd="sng" algn="ctr">
                      <a:noFill/>
                      <a:prstDash val="solid"/>
                      <a:round/>
                      <a:headEnd type="none" w="med" len="med"/>
                      <a:tailEnd type="none" w="med" len="med"/>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hMerge="1">
                  <a:txBody>
                    <a:bodyPr/>
                    <a:lstStyle/>
                    <a:p>
                      <a:endParaRPr lang="en-US"/>
                    </a:p>
                  </a:txBody>
                  <a:tcPr/>
                </a:tc>
                <a:tc hMerge="1">
                  <a:txBody>
                    <a:bodyPr/>
                    <a:lstStyle/>
                    <a:p>
                      <a:endParaRPr lang="en-US"/>
                    </a:p>
                  </a:txBody>
                  <a:tcPr/>
                </a:tc>
                <a:tc>
                  <a:txBody>
                    <a:bodyPr/>
                    <a:lstStyle/>
                    <a:p>
                      <a:endParaRPr lang="en-US" sz="1600" dirty="0">
                        <a:latin typeface="+mn-lt"/>
                      </a:endParaRPr>
                    </a:p>
                  </a:txBody>
                  <a:tcPr marL="68580" marR="68580" marT="0" marB="0">
                    <a:lnL>
                      <a:noFill/>
                    </a:lnL>
                    <a:lnR w="12700" cap="flat" cmpd="sng" algn="ctr">
                      <a:no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3360">
                <a:tc gridSpan="2">
                  <a:txBody>
                    <a:bodyPr/>
                    <a:lstStyle/>
                    <a:p>
                      <a:pPr marL="0" marR="0" algn="r">
                        <a:spcBef>
                          <a:spcPts val="0"/>
                        </a:spcBef>
                        <a:spcAft>
                          <a:spcPts val="0"/>
                        </a:spcAft>
                      </a:pPr>
                      <a:endParaRPr lang="en-US" sz="1600" dirty="0">
                        <a:latin typeface="+mn-lt"/>
                        <a:ea typeface="Times New Roman"/>
                        <a:cs typeface="Times New Roman"/>
                      </a:endParaRPr>
                    </a:p>
                  </a:txBody>
                  <a:tcPr marL="68580" marR="68580" marT="0" marB="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600" dirty="0" smtClean="0">
                          <a:solidFill>
                            <a:schemeClr val="bg1"/>
                          </a:solidFill>
                          <a:latin typeface="+mn-lt"/>
                          <a:ea typeface="Times New Roman"/>
                          <a:cs typeface="Times New Roman"/>
                        </a:rPr>
                        <a:t>Emergency Fund</a:t>
                      </a:r>
                      <a:endParaRPr lang="en-US" sz="1600" dirty="0">
                        <a:solidFill>
                          <a:schemeClr val="bg1"/>
                        </a:solidFill>
                        <a:latin typeface="+mn-lt"/>
                      </a:endParaRPr>
                    </a:p>
                  </a:txBody>
                  <a:tcPr marL="68580" marR="68580" marT="0" marB="0">
                    <a:lnL w="12700" cap="flat" cmpd="sng" algn="ctr">
                      <a:solidFill>
                        <a:schemeClr val="tx1"/>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600" dirty="0" smtClean="0">
                          <a:solidFill>
                            <a:schemeClr val="bg1"/>
                          </a:solidFill>
                          <a:latin typeface="+mn-lt"/>
                          <a:ea typeface="Times New Roman"/>
                          <a:cs typeface="Times New Roman"/>
                        </a:rPr>
                        <a:t>$62.00</a:t>
                      </a: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r>
              <a:tr h="46250">
                <a:tc gridSpan="2">
                  <a:txBody>
                    <a:bodyPr/>
                    <a:lstStyle/>
                    <a:p>
                      <a:pPr marL="0" marR="0" algn="r">
                        <a:spcBef>
                          <a:spcPts val="0"/>
                        </a:spcBef>
                        <a:spcAft>
                          <a:spcPts val="0"/>
                        </a:spcAft>
                      </a:pPr>
                      <a:endParaRPr lang="en-US" sz="1600" dirty="0">
                        <a:latin typeface="+mn-lt"/>
                        <a:ea typeface="Times New Roman"/>
                        <a:cs typeface="Times New Roman"/>
                      </a:endParaRPr>
                    </a:p>
                  </a:txBody>
                  <a:tcPr marL="68580" marR="68580" marT="0" marB="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600" dirty="0" smtClean="0">
                          <a:solidFill>
                            <a:schemeClr val="bg1"/>
                          </a:solidFill>
                          <a:latin typeface="+mn-lt"/>
                          <a:ea typeface="Times New Roman"/>
                          <a:cs typeface="Times New Roman"/>
                        </a:rPr>
                        <a:t>Reserve for Fixed Expenses</a:t>
                      </a:r>
                      <a:endParaRPr lang="en-US" sz="1600" dirty="0">
                        <a:solidFill>
                          <a:schemeClr val="bg1"/>
                        </a:solidFill>
                        <a:latin typeface="+mn-lt"/>
                      </a:endParaRPr>
                    </a:p>
                  </a:txBody>
                  <a:tcPr marL="68580" marR="68580" marT="0" marB="0">
                    <a:lnL w="12700" cap="flat" cmpd="sng" algn="ctr">
                      <a:solidFill>
                        <a:schemeClr val="tx1"/>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600" dirty="0" smtClean="0">
                          <a:solidFill>
                            <a:schemeClr val="bg1"/>
                          </a:solidFill>
                          <a:latin typeface="+mn-lt"/>
                          <a:ea typeface="Times New Roman"/>
                          <a:cs typeface="Times New Roman"/>
                        </a:rPr>
                        <a:t>$1698.00</a:t>
                      </a: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r>
              <a:tr h="46250">
                <a:tc gridSpan="3">
                  <a:txBody>
                    <a:bodyPr/>
                    <a:lstStyle/>
                    <a:p>
                      <a:endParaRPr lang="en-US" sz="1600" dirty="0">
                        <a:latin typeface="+mn-lt"/>
                      </a:endParaRPr>
                    </a:p>
                  </a:txBody>
                  <a:tcPr marL="68580" marR="68580" marT="0" marB="0">
                    <a:lnL w="12700" cap="flat" cmpd="sng" algn="ctr">
                      <a:noFill/>
                      <a:prstDash val="solid"/>
                      <a:round/>
                      <a:headEnd type="none" w="med" len="med"/>
                      <a:tailEnd type="none" w="med" len="med"/>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hMerge="1">
                  <a:txBody>
                    <a:bodyPr/>
                    <a:lstStyle/>
                    <a:p>
                      <a:endParaRPr lang="en-US"/>
                    </a:p>
                  </a:txBody>
                  <a:tcPr/>
                </a:tc>
                <a:tc hMerge="1">
                  <a:txBody>
                    <a:bodyPr/>
                    <a:lstStyle/>
                    <a:p>
                      <a:endParaRPr lang="en-US"/>
                    </a:p>
                  </a:txBody>
                  <a:tcPr/>
                </a:tc>
                <a:tc>
                  <a:txBody>
                    <a:bodyPr/>
                    <a:lstStyle/>
                    <a:p>
                      <a:endParaRPr lang="en-US" sz="1600" dirty="0">
                        <a:latin typeface="+mn-lt"/>
                      </a:endParaRPr>
                    </a:p>
                  </a:txBody>
                  <a:tcPr marL="68580" marR="68580" marT="0" marB="0">
                    <a:lnL>
                      <a:noFill/>
                    </a:lnL>
                    <a:lnR w="12700" cap="flat" cmpd="sng" algn="ctr">
                      <a:no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6250">
                <a:tc gridSpan="2">
                  <a:txBody>
                    <a:bodyPr/>
                    <a:lstStyle/>
                    <a:p>
                      <a:pPr marL="0" marR="0" algn="r">
                        <a:spcBef>
                          <a:spcPts val="0"/>
                        </a:spcBef>
                        <a:spcAft>
                          <a:spcPts val="0"/>
                        </a:spcAft>
                      </a:pPr>
                      <a:endParaRPr lang="en-US" sz="1600" dirty="0">
                        <a:latin typeface="+mn-lt"/>
                        <a:ea typeface="Times New Roman"/>
                        <a:cs typeface="Times New Roman"/>
                      </a:endParaRPr>
                    </a:p>
                  </a:txBody>
                  <a:tcPr marL="68580" marR="68580" marT="0" marB="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600" b="1" dirty="0" smtClean="0">
                          <a:solidFill>
                            <a:schemeClr val="bg1"/>
                          </a:solidFill>
                          <a:latin typeface="+mn-lt"/>
                          <a:ea typeface="Times New Roman"/>
                          <a:cs typeface="Times New Roman"/>
                        </a:rPr>
                        <a:t>Total Startup Investment</a:t>
                      </a:r>
                      <a:endParaRPr lang="en-US" sz="1600" dirty="0">
                        <a:solidFill>
                          <a:schemeClr val="bg1"/>
                        </a:solidFill>
                        <a:latin typeface="+mn-lt"/>
                      </a:endParaRPr>
                    </a:p>
                  </a:txBody>
                  <a:tcPr marL="68580" marR="68580" marT="0" marB="0">
                    <a:lnL w="12700" cap="flat" cmpd="sng" algn="ctr">
                      <a:solidFill>
                        <a:schemeClr val="tx1"/>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marL="0" marR="0" algn="r">
                        <a:spcBef>
                          <a:spcPts val="0"/>
                        </a:spcBef>
                        <a:spcAft>
                          <a:spcPts val="0"/>
                        </a:spcAft>
                      </a:pPr>
                      <a:r>
                        <a:rPr lang="en-US" sz="1600" b="1" dirty="0" smtClean="0">
                          <a:solidFill>
                            <a:schemeClr val="bg1"/>
                          </a:solidFill>
                          <a:latin typeface="+mn-lt"/>
                          <a:ea typeface="Times New Roman"/>
                          <a:cs typeface="Times New Roman"/>
                        </a:rPr>
                        <a:t>$1878.00</a:t>
                      </a:r>
                      <a:endParaRPr lang="en-US" sz="1600" b="1" dirty="0">
                        <a:solidFill>
                          <a:schemeClr val="bg1"/>
                        </a:solidFill>
                        <a:latin typeface="+mn-lt"/>
                        <a:ea typeface="Times New Roman"/>
                        <a:cs typeface="Times New Roman"/>
                      </a:endParaRP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r>
            </a:tbl>
          </a:graphicData>
        </a:graphic>
      </p:graphicFrame>
      <p:pic>
        <p:nvPicPr>
          <p:cNvPr id="4" name="Content Placeholder 9" descr="logo secondary.jpg"/>
          <p:cNvPicPr>
            <a:picLocks noChangeAspect="1"/>
          </p:cNvPicPr>
          <p:nvPr/>
        </p:nvPicPr>
        <p:blipFill>
          <a:blip r:embed="rId2" cstate="print"/>
          <a:stretch>
            <a:fillRect/>
          </a:stretch>
        </p:blipFill>
        <p:spPr>
          <a:xfrm>
            <a:off x="0" y="5895726"/>
            <a:ext cx="1828800" cy="962274"/>
          </a:xfrm>
          <a:prstGeom prst="rect">
            <a:avLst/>
          </a:prstGeo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r>
              <a:rPr lang="en-US" dirty="0" smtClean="0"/>
              <a:t>Helping Hands</a:t>
            </a:r>
            <a:br>
              <a:rPr lang="en-US" dirty="0" smtClean="0"/>
            </a:br>
            <a:r>
              <a:rPr lang="en-US" dirty="0" smtClean="0"/>
              <a:t>Helping you, help yourself.</a:t>
            </a:r>
            <a:endParaRPr lang="en-US" dirty="0"/>
          </a:p>
        </p:txBody>
      </p:sp>
      <p:sp>
        <p:nvSpPr>
          <p:cNvPr id="6" name="Subtitle 5"/>
          <p:cNvSpPr>
            <a:spLocks noGrp="1"/>
          </p:cNvSpPr>
          <p:nvPr>
            <p:ph type="subTitle" idx="1"/>
          </p:nvPr>
        </p:nvSpPr>
        <p:spPr/>
        <p:txBody>
          <a:bodyPr/>
          <a:lstStyle/>
          <a:p>
            <a:r>
              <a:rPr lang="en-US" dirty="0" smtClean="0"/>
              <a:t>Thank you for your consideration.</a:t>
            </a:r>
          </a:p>
          <a:p>
            <a:r>
              <a:rPr lang="en-US" dirty="0" err="1" smtClean="0"/>
              <a:t>Joshalyn</a:t>
            </a:r>
            <a:r>
              <a:rPr lang="en-US" dirty="0" smtClean="0"/>
              <a:t> Burgos</a:t>
            </a:r>
            <a:endParaRPr lang="en-US" dirty="0"/>
          </a:p>
        </p:txBody>
      </p:sp>
      <p:pic>
        <p:nvPicPr>
          <p:cNvPr id="4" name="Content Placeholder 9" descr="logo secondary.jpg"/>
          <p:cNvPicPr>
            <a:picLocks noChangeAspect="1"/>
          </p:cNvPicPr>
          <p:nvPr/>
        </p:nvPicPr>
        <p:blipFill>
          <a:blip r:embed="rId2" cstate="print"/>
          <a:stretch>
            <a:fillRect/>
          </a:stretch>
        </p:blipFill>
        <p:spPr>
          <a:xfrm>
            <a:off x="0" y="5895726"/>
            <a:ext cx="1828800" cy="962274"/>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Helping Hands</a:t>
            </a:r>
            <a:br>
              <a:rPr lang="en-US" dirty="0" smtClean="0"/>
            </a:br>
            <a:r>
              <a:rPr lang="en-US" sz="3600" dirty="0" smtClean="0"/>
              <a:t>Helping you, help yourself.</a:t>
            </a:r>
            <a:endParaRPr lang="en-US" dirty="0"/>
          </a:p>
        </p:txBody>
      </p:sp>
      <p:sp>
        <p:nvSpPr>
          <p:cNvPr id="3" name="Subtitle 2"/>
          <p:cNvSpPr>
            <a:spLocks noGrp="1"/>
          </p:cNvSpPr>
          <p:nvPr>
            <p:ph type="subTitle" idx="1"/>
          </p:nvPr>
        </p:nvSpPr>
        <p:spPr/>
        <p:txBody>
          <a:bodyPr/>
          <a:lstStyle/>
          <a:p>
            <a:r>
              <a:rPr lang="en-US" dirty="0" err="1" smtClean="0"/>
              <a:t>Joshalyn</a:t>
            </a:r>
            <a:r>
              <a:rPr lang="en-US" dirty="0" smtClean="0"/>
              <a:t> Burgos</a:t>
            </a:r>
          </a:p>
          <a:p>
            <a:r>
              <a:rPr lang="en-US" dirty="0" smtClean="0"/>
              <a:t>Grade 11</a:t>
            </a:r>
          </a:p>
          <a:p>
            <a:r>
              <a:rPr lang="en-US" dirty="0" smtClean="0"/>
              <a:t>16 years old</a:t>
            </a:r>
          </a:p>
        </p:txBody>
      </p:sp>
      <p:pic>
        <p:nvPicPr>
          <p:cNvPr id="4" name="Content Placeholder 9" descr="logo secondary.jpg"/>
          <p:cNvPicPr>
            <a:picLocks noChangeAspect="1"/>
          </p:cNvPicPr>
          <p:nvPr/>
        </p:nvPicPr>
        <p:blipFill>
          <a:blip r:embed="rId2" cstate="print"/>
          <a:stretch>
            <a:fillRect/>
          </a:stretch>
        </p:blipFill>
        <p:spPr>
          <a:xfrm>
            <a:off x="0" y="5895726"/>
            <a:ext cx="1828800" cy="962274"/>
          </a:xfrm>
          <a:prstGeom prst="rect">
            <a:avLst/>
          </a:prstGeom>
        </p:spPr>
      </p:pic>
      <p:pic>
        <p:nvPicPr>
          <p:cNvPr id="5" name="Picture 4" descr="holding_500.jpg"/>
          <p:cNvPicPr>
            <a:picLocks noChangeAspect="1"/>
          </p:cNvPicPr>
          <p:nvPr/>
        </p:nvPicPr>
        <p:blipFill>
          <a:blip r:embed="rId3" cstate="print"/>
          <a:stretch>
            <a:fillRect/>
          </a:stretch>
        </p:blipFill>
        <p:spPr>
          <a:xfrm>
            <a:off x="990600" y="2667000"/>
            <a:ext cx="4016933" cy="2514600"/>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What’s the problem?</a:t>
            </a:r>
            <a:endParaRPr lang="en-US" dirty="0"/>
          </a:p>
        </p:txBody>
      </p:sp>
      <p:sp>
        <p:nvSpPr>
          <p:cNvPr id="3" name="Content Placeholder 2"/>
          <p:cNvSpPr>
            <a:spLocks noGrp="1"/>
          </p:cNvSpPr>
          <p:nvPr>
            <p:ph idx="1"/>
          </p:nvPr>
        </p:nvSpPr>
        <p:spPr>
          <a:xfrm>
            <a:off x="381000" y="1447800"/>
            <a:ext cx="8229600" cy="4572000"/>
          </a:xfrm>
        </p:spPr>
        <p:txBody>
          <a:bodyPr/>
          <a:lstStyle/>
          <a:p>
            <a:pPr>
              <a:buFont typeface="Arial" pitchFamily="34" charset="0"/>
              <a:buChar char="•"/>
            </a:pPr>
            <a:r>
              <a:rPr lang="en-US" dirty="0" smtClean="0">
                <a:cs typeface="Times New Roman" pitchFamily="18" charset="0"/>
              </a:rPr>
              <a:t>Working parents have difficulty balancing work, childcare, and maintaining an efficient household </a:t>
            </a:r>
          </a:p>
          <a:p>
            <a:pPr lvl="1">
              <a:buFont typeface="Arial" pitchFamily="34" charset="0"/>
              <a:buChar char="•"/>
            </a:pPr>
            <a:r>
              <a:rPr lang="en-US" dirty="0" smtClean="0">
                <a:cs typeface="Times New Roman" pitchFamily="18" charset="0"/>
              </a:rPr>
              <a:t>We organize FOR you more efficiently </a:t>
            </a:r>
          </a:p>
          <a:p>
            <a:pPr lvl="1">
              <a:buFont typeface="Arial" pitchFamily="34" charset="0"/>
              <a:buChar char="•"/>
            </a:pPr>
            <a:r>
              <a:rPr lang="en-US" dirty="0" smtClean="0">
                <a:cs typeface="Times New Roman" pitchFamily="18" charset="0"/>
              </a:rPr>
              <a:t>Demonstrate how to maintain organization</a:t>
            </a:r>
          </a:p>
          <a:p>
            <a:pPr lvl="1">
              <a:buFont typeface="Arial" pitchFamily="34" charset="0"/>
              <a:buChar char="•"/>
            </a:pPr>
            <a:r>
              <a:rPr lang="en-US" dirty="0" smtClean="0">
                <a:cs typeface="Times New Roman" pitchFamily="18" charset="0"/>
              </a:rPr>
              <a:t>Use aesthetically pleasing décor</a:t>
            </a:r>
          </a:p>
          <a:p>
            <a:pPr lvl="1">
              <a:buFont typeface="Arial" pitchFamily="34" charset="0"/>
              <a:buChar char="•"/>
            </a:pPr>
            <a:endParaRPr lang="en-US" dirty="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What’s our solution?</a:t>
            </a:r>
            <a:endParaRPr lang="en-US" sz="3600" dirty="0"/>
          </a:p>
        </p:txBody>
      </p:sp>
      <p:pic>
        <p:nvPicPr>
          <p:cNvPr id="4" name="Content Placeholder 9" descr="logo secondary.jpg"/>
          <p:cNvPicPr>
            <a:picLocks noChangeAspect="1"/>
          </p:cNvPicPr>
          <p:nvPr/>
        </p:nvPicPr>
        <p:blipFill>
          <a:blip r:embed="rId3" cstate="print"/>
          <a:stretch>
            <a:fillRect/>
          </a:stretch>
        </p:blipFill>
        <p:spPr>
          <a:xfrm>
            <a:off x="0" y="5895726"/>
            <a:ext cx="1828800" cy="962274"/>
          </a:xfrm>
          <a:prstGeom prst="rect">
            <a:avLst/>
          </a:prstGeom>
        </p:spPr>
      </p:pic>
      <p:sp>
        <p:nvSpPr>
          <p:cNvPr id="8" name="TextBox 7"/>
          <p:cNvSpPr txBox="1"/>
          <p:nvPr/>
        </p:nvSpPr>
        <p:spPr>
          <a:xfrm>
            <a:off x="2057400" y="4191000"/>
            <a:ext cx="4876800" cy="369332"/>
          </a:xfrm>
          <a:prstGeom prst="rect">
            <a:avLst/>
          </a:prstGeom>
          <a:noFill/>
        </p:spPr>
        <p:txBody>
          <a:bodyPr wrap="square" rtlCol="0">
            <a:spAutoFit/>
          </a:bodyPr>
          <a:lstStyle/>
          <a:p>
            <a:endParaRPr lang="en-US" dirty="0"/>
          </a:p>
        </p:txBody>
      </p:sp>
      <p:sp>
        <p:nvSpPr>
          <p:cNvPr id="6" name="Content Placeholder 5"/>
          <p:cNvSpPr>
            <a:spLocks noGrp="1"/>
          </p:cNvSpPr>
          <p:nvPr>
            <p:ph idx="1"/>
          </p:nvPr>
        </p:nvSpPr>
        <p:spPr/>
        <p:txBody>
          <a:bodyPr/>
          <a:lstStyle/>
          <a:p>
            <a:r>
              <a:rPr lang="en-US" dirty="0" smtClean="0"/>
              <a:t>Providing hands on, in-home organizing services</a:t>
            </a:r>
          </a:p>
          <a:p>
            <a:r>
              <a:rPr lang="en-US" dirty="0" smtClean="0"/>
              <a:t>Using organization to provide a more efficiently running household</a:t>
            </a:r>
          </a:p>
          <a:p>
            <a:r>
              <a:rPr lang="en-US" dirty="0" smtClean="0"/>
              <a:t>Services offered in contract, or single organized </a:t>
            </a:r>
          </a:p>
          <a:p>
            <a:pPr lvl="1"/>
            <a:r>
              <a:rPr lang="en-US" dirty="0" smtClean="0"/>
              <a:t>Contracts offered in three month spans, single jobs used for big occasions</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Description of Product/Service</a:t>
            </a:r>
            <a:endParaRPr lang="en-US" dirty="0"/>
          </a:p>
        </p:txBody>
      </p:sp>
      <p:sp>
        <p:nvSpPr>
          <p:cNvPr id="3" name="Content Placeholder 2"/>
          <p:cNvSpPr>
            <a:spLocks noGrp="1"/>
          </p:cNvSpPr>
          <p:nvPr>
            <p:ph idx="1"/>
          </p:nvPr>
        </p:nvSpPr>
        <p:spPr/>
        <p:txBody>
          <a:bodyPr>
            <a:noAutofit/>
          </a:bodyPr>
          <a:lstStyle/>
          <a:p>
            <a:r>
              <a:rPr lang="en-US" sz="2200" dirty="0" smtClean="0"/>
              <a:t>This service allows me to go to your home and organize whatever is needed. Whether it be a room, closet, or cabinet</a:t>
            </a:r>
          </a:p>
          <a:p>
            <a:r>
              <a:rPr lang="en-US" sz="2200" dirty="0" smtClean="0"/>
              <a:t>My organizational methods are also charming, and modern, using trendy items</a:t>
            </a:r>
          </a:p>
          <a:p>
            <a:r>
              <a:rPr lang="en-US" sz="2200" dirty="0" smtClean="0"/>
              <a:t>It is efficient and convenient </a:t>
            </a:r>
          </a:p>
          <a:p>
            <a:r>
              <a:rPr lang="en-US" sz="2200" dirty="0" smtClean="0"/>
              <a:t>Get help creating systems for your everyday challenges</a:t>
            </a:r>
          </a:p>
          <a:p>
            <a:r>
              <a:rPr lang="en-US" sz="2200" dirty="0" smtClean="0"/>
              <a:t>Bring order, calm, and control to your home and family life</a:t>
            </a:r>
          </a:p>
          <a:p>
            <a:r>
              <a:rPr lang="en-US" sz="2200" dirty="0" smtClean="0"/>
              <a:t>Includes a consultation so we can cater to your needs, as well as work around your family schedule and lifestyle</a:t>
            </a:r>
            <a:endParaRPr lang="en-US" sz="2200" dirty="0"/>
          </a:p>
        </p:txBody>
      </p:sp>
      <p:pic>
        <p:nvPicPr>
          <p:cNvPr id="4" name="Content Placeholder 9" descr="logo secondary.jpg"/>
          <p:cNvPicPr>
            <a:picLocks noChangeAspect="1"/>
          </p:cNvPicPr>
          <p:nvPr/>
        </p:nvPicPr>
        <p:blipFill>
          <a:blip r:embed="rId3" cstate="print"/>
          <a:stretch>
            <a:fillRect/>
          </a:stretch>
        </p:blipFill>
        <p:spPr>
          <a:xfrm>
            <a:off x="0" y="6296672"/>
            <a:ext cx="1066800" cy="561327"/>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Business Model</a:t>
            </a:r>
            <a:endParaRPr lang="en-US" dirty="0"/>
          </a:p>
        </p:txBody>
      </p:sp>
      <p:sp>
        <p:nvSpPr>
          <p:cNvPr id="10" name="Content Placeholder 9"/>
          <p:cNvSpPr>
            <a:spLocks noGrp="1"/>
          </p:cNvSpPr>
          <p:nvPr>
            <p:ph idx="1"/>
          </p:nvPr>
        </p:nvSpPr>
        <p:spPr/>
        <p:txBody>
          <a:bodyPr/>
          <a:lstStyle/>
          <a:p>
            <a:pPr>
              <a:buNone/>
            </a:pPr>
            <a:r>
              <a:rPr lang="en-US" sz="2800" dirty="0" smtClean="0"/>
              <a:t> </a:t>
            </a:r>
          </a:p>
          <a:p>
            <a:pPr>
              <a:buNone/>
            </a:pPr>
            <a:endParaRPr lang="en-US" dirty="0" smtClean="0"/>
          </a:p>
          <a:p>
            <a:pPr>
              <a:buNone/>
            </a:pPr>
            <a:r>
              <a:rPr lang="en-US" dirty="0" smtClean="0"/>
              <a:t>  </a:t>
            </a:r>
            <a:endParaRPr lang="en-US" dirty="0"/>
          </a:p>
        </p:txBody>
      </p:sp>
      <p:graphicFrame>
        <p:nvGraphicFramePr>
          <p:cNvPr id="11" name="Content Placeholder 5"/>
          <p:cNvGraphicFramePr>
            <a:graphicFrameLocks/>
          </p:cNvGraphicFramePr>
          <p:nvPr/>
        </p:nvGraphicFramePr>
        <p:xfrm>
          <a:off x="4419600" y="2819400"/>
          <a:ext cx="4190999" cy="1976768"/>
        </p:xfrm>
        <a:graphic>
          <a:graphicData uri="http://schemas.openxmlformats.org/drawingml/2006/table">
            <a:tbl>
              <a:tblPr/>
              <a:tblGrid>
                <a:gridCol w="2295071"/>
                <a:gridCol w="898071"/>
                <a:gridCol w="997857"/>
              </a:tblGrid>
              <a:tr h="228600">
                <a:tc gridSpan="3">
                  <a:txBody>
                    <a:bodyPr/>
                    <a:lstStyle/>
                    <a:p>
                      <a:pPr marL="0" marR="0" algn="ctr">
                        <a:spcBef>
                          <a:spcPts val="0"/>
                        </a:spcBef>
                        <a:spcAft>
                          <a:spcPts val="0"/>
                        </a:spcAft>
                      </a:pPr>
                      <a:r>
                        <a:rPr lang="en-US" sz="1600" b="1" dirty="0" smtClean="0">
                          <a:solidFill>
                            <a:schemeClr val="bg1"/>
                          </a:solidFill>
                          <a:latin typeface="+mn-lt"/>
                          <a:ea typeface="Times New Roman"/>
                          <a:cs typeface="Times New Roman"/>
                        </a:rPr>
                        <a:t>Economics</a:t>
                      </a:r>
                      <a:r>
                        <a:rPr lang="en-US" sz="1600" b="1" baseline="0" dirty="0" smtClean="0">
                          <a:solidFill>
                            <a:schemeClr val="bg1"/>
                          </a:solidFill>
                          <a:latin typeface="+mn-lt"/>
                          <a:ea typeface="Times New Roman"/>
                          <a:cs typeface="Times New Roman"/>
                        </a:rPr>
                        <a:t> of One Unit</a:t>
                      </a:r>
                      <a:endParaRPr lang="en-US" sz="1600" b="1" dirty="0">
                        <a:solidFill>
                          <a:schemeClr val="bg1"/>
                        </a:solidFill>
                        <a:latin typeface="+mn-lt"/>
                        <a:ea typeface="Times New Roman"/>
                        <a:cs typeface="Times New Roman"/>
                      </a:endParaRPr>
                    </a:p>
                  </a:txBody>
                  <a:tcPr marL="45085" marR="45085" marT="1143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solidFill>
                      <a:schemeClr val="tx1"/>
                    </a:solidFill>
                  </a:tcPr>
                </a:tc>
                <a:tc hMerge="1">
                  <a:txBody>
                    <a:bodyPr/>
                    <a:lstStyle/>
                    <a:p>
                      <a:endParaRPr lang="en-US" sz="1600" dirty="0">
                        <a:latin typeface="Calibri"/>
                        <a:ea typeface="Times New Roman"/>
                        <a:cs typeface="Times New Roman"/>
                      </a:endParaRPr>
                    </a:p>
                  </a:txBody>
                  <a:tcPr marL="45085" marR="45085" marT="11430" marB="0" anchor="ctr">
                    <a:lnL>
                      <a:noFill/>
                    </a:lnL>
                    <a:lnR>
                      <a:noFill/>
                    </a:lnR>
                    <a:lnT w="12700" cap="flat" cmpd="sng" algn="ctr">
                      <a:solidFill>
                        <a:schemeClr val="tx1"/>
                      </a:solidFill>
                      <a:prstDash val="solid"/>
                      <a:round/>
                      <a:headEnd type="none" w="med" len="med"/>
                      <a:tailEnd type="none" w="med" len="med"/>
                    </a:lnT>
                    <a:lnB>
                      <a:noFill/>
                    </a:lnB>
                    <a:lnTlToBr w="12700" cmpd="sng">
                      <a:noFill/>
                      <a:prstDash val="solid"/>
                    </a:lnTlToBr>
                    <a:lnBlToTr w="12700" cmpd="sng">
                      <a:noFill/>
                      <a:prstDash val="solid"/>
                    </a:lnBlToTr>
                    <a:solidFill>
                      <a:srgbClr val="FFFFFF"/>
                    </a:solidFill>
                  </a:tcPr>
                </a:tc>
                <a:tc hMerge="1">
                  <a:txBody>
                    <a:bodyPr/>
                    <a:lstStyle/>
                    <a:p>
                      <a:pPr algn="r"/>
                      <a:endParaRPr lang="en-US" sz="1600" b="1" dirty="0">
                        <a:latin typeface="Calibri"/>
                        <a:ea typeface="Times New Roman"/>
                        <a:cs typeface="Times New Roman"/>
                      </a:endParaRPr>
                    </a:p>
                  </a:txBody>
                  <a:tcPr marL="45085" marR="45085" marT="11430" marB="0" anchor="ctr">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r>
              <a:tr h="281318">
                <a:tc>
                  <a:txBody>
                    <a:bodyPr/>
                    <a:lstStyle/>
                    <a:p>
                      <a:pPr marL="0" marR="0">
                        <a:spcBef>
                          <a:spcPts val="0"/>
                        </a:spcBef>
                        <a:spcAft>
                          <a:spcPts val="0"/>
                        </a:spcAft>
                      </a:pPr>
                      <a:r>
                        <a:rPr lang="en-US" sz="1600" b="1" dirty="0">
                          <a:latin typeface="Calibri"/>
                          <a:ea typeface="Times New Roman"/>
                          <a:cs typeface="Times New Roman"/>
                        </a:rPr>
                        <a:t>Selling </a:t>
                      </a:r>
                      <a:r>
                        <a:rPr lang="en-US" sz="1600" b="1" dirty="0" smtClean="0">
                          <a:latin typeface="Calibri"/>
                          <a:ea typeface="Times New Roman"/>
                          <a:cs typeface="Times New Roman"/>
                        </a:rPr>
                        <a:t>Price</a:t>
                      </a:r>
                      <a:endParaRPr lang="en-US" sz="1600" dirty="0">
                        <a:latin typeface="Times New Roman"/>
                        <a:ea typeface="Times New Roman"/>
                        <a:cs typeface="Times New Roman"/>
                      </a:endParaRPr>
                    </a:p>
                  </a:txBody>
                  <a:tcPr marL="45085" marR="45085" marT="11430" marB="0" anchor="ctr">
                    <a:lnL w="12700" cap="flat" cmpd="sng" algn="ctr">
                      <a:solidFill>
                        <a:schemeClr val="tx1"/>
                      </a:solidFill>
                      <a:prstDash val="solid"/>
                      <a:round/>
                      <a:headEnd type="none" w="med" len="med"/>
                      <a:tailEnd type="none" w="med" len="med"/>
                    </a:lnL>
                    <a:lnR>
                      <a:noFill/>
                    </a:lnR>
                    <a:lnT>
                      <a:noFill/>
                    </a:lnT>
                    <a:lnB>
                      <a:noFill/>
                    </a:lnB>
                    <a:solidFill>
                      <a:schemeClr val="bg1"/>
                    </a:solidFill>
                  </a:tcPr>
                </a:tc>
                <a:tc>
                  <a:txBody>
                    <a:bodyPr/>
                    <a:lstStyle/>
                    <a:p>
                      <a:endParaRPr lang="en-US" sz="1600" dirty="0">
                        <a:latin typeface="Calibri"/>
                        <a:ea typeface="Times New Roman"/>
                        <a:cs typeface="Times New Roman"/>
                      </a:endParaRPr>
                    </a:p>
                  </a:txBody>
                  <a:tcPr marL="45085" marR="45085" marT="11430" marB="0" anchor="ctr">
                    <a:lnL>
                      <a:noFill/>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a:r>
                        <a:rPr lang="en-US" sz="1600" b="1" dirty="0" smtClean="0">
                          <a:latin typeface="Calibri"/>
                          <a:ea typeface="Times New Roman"/>
                          <a:cs typeface="Times New Roman"/>
                        </a:rPr>
                        <a:t>$350.00</a:t>
                      </a:r>
                      <a:endParaRPr lang="en-US" sz="1600" b="1" dirty="0">
                        <a:latin typeface="Calibri"/>
                        <a:ea typeface="Times New Roman"/>
                        <a:cs typeface="Times New Roman"/>
                      </a:endParaRPr>
                    </a:p>
                  </a:txBody>
                  <a:tcPr marL="45085" marR="45085" marT="1143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281318">
                <a:tc>
                  <a:txBody>
                    <a:bodyPr/>
                    <a:lstStyle/>
                    <a:p>
                      <a:pPr marL="0" marR="0">
                        <a:spcBef>
                          <a:spcPts val="0"/>
                        </a:spcBef>
                        <a:spcAft>
                          <a:spcPts val="0"/>
                        </a:spcAft>
                      </a:pPr>
                      <a:r>
                        <a:rPr lang="en-US" sz="1600" dirty="0" smtClean="0">
                          <a:latin typeface="Calibri"/>
                          <a:ea typeface="Times New Roman"/>
                          <a:cs typeface="Times New Roman"/>
                        </a:rPr>
                        <a:t>      Cost of materials </a:t>
                      </a:r>
                      <a:endParaRPr lang="en-US" sz="1600" dirty="0">
                        <a:latin typeface="Times New Roman"/>
                        <a:ea typeface="Times New Roman"/>
                        <a:cs typeface="Times New Roman"/>
                      </a:endParaRPr>
                    </a:p>
                  </a:txBody>
                  <a:tcPr marL="45085" marR="45085" marT="1143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solidFill>
                      <a:schemeClr val="bg1"/>
                    </a:solidFill>
                  </a:tcPr>
                </a:tc>
                <a:tc>
                  <a:txBody>
                    <a:bodyPr/>
                    <a:lstStyle/>
                    <a:p>
                      <a:pPr marL="0" marR="0" algn="r">
                        <a:spcBef>
                          <a:spcPts val="0"/>
                        </a:spcBef>
                        <a:spcAft>
                          <a:spcPts val="0"/>
                        </a:spcAft>
                      </a:pPr>
                      <a:r>
                        <a:rPr lang="en-US" sz="1600" dirty="0" smtClean="0">
                          <a:latin typeface="+mn-lt"/>
                          <a:ea typeface="Times New Roman"/>
                          <a:cs typeface="Times New Roman"/>
                        </a:rPr>
                        <a:t>$34.00</a:t>
                      </a:r>
                      <a:endParaRPr lang="en-US" sz="1600" dirty="0">
                        <a:latin typeface="+mn-lt"/>
                        <a:ea typeface="Times New Roman"/>
                        <a:cs typeface="Times New Roman"/>
                      </a:endParaRPr>
                    </a:p>
                  </a:txBody>
                  <a:tcPr marL="45085" marR="45085" marT="1143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w="12700" cmpd="sng">
                      <a:noFill/>
                      <a:prstDash val="solid"/>
                    </a:lnTlToBr>
                    <a:lnBlToTr w="12700" cmpd="sng">
                      <a:noFill/>
                      <a:prstDash val="solid"/>
                    </a:lnBlToTr>
                    <a:solidFill>
                      <a:schemeClr val="bg1"/>
                    </a:solidFill>
                  </a:tcPr>
                </a:tc>
                <a:tc>
                  <a:txBody>
                    <a:bodyPr/>
                    <a:lstStyle/>
                    <a:p>
                      <a:endParaRPr lang="en-US" sz="1600" dirty="0">
                        <a:latin typeface="Calibri"/>
                        <a:ea typeface="Times New Roman"/>
                        <a:cs typeface="Times New Roman"/>
                      </a:endParaRPr>
                    </a:p>
                  </a:txBody>
                  <a:tcPr marL="45085" marR="45085" marT="1143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w="12700" cmpd="sng">
                      <a:noFill/>
                      <a:prstDash val="solid"/>
                    </a:lnTlToBr>
                    <a:lnBlToTr w="12700" cmpd="sng">
                      <a:noFill/>
                      <a:prstDash val="solid"/>
                    </a:lnBlToTr>
                    <a:solidFill>
                      <a:schemeClr val="bg1"/>
                    </a:solidFill>
                  </a:tcPr>
                </a:tc>
              </a:tr>
              <a:tr h="281318">
                <a:tc>
                  <a:txBody>
                    <a:bodyPr/>
                    <a:lstStyle/>
                    <a:p>
                      <a:pPr marL="0" marR="0">
                        <a:spcBef>
                          <a:spcPts val="0"/>
                        </a:spcBef>
                        <a:spcAft>
                          <a:spcPts val="0"/>
                        </a:spcAft>
                      </a:pPr>
                      <a:r>
                        <a:rPr lang="en-US" sz="1600" dirty="0" smtClean="0">
                          <a:latin typeface="Calibri"/>
                          <a:ea typeface="Times New Roman"/>
                          <a:cs typeface="Times New Roman"/>
                        </a:rPr>
                        <a:t>      Cost</a:t>
                      </a:r>
                      <a:r>
                        <a:rPr lang="en-US" sz="1600" baseline="0" dirty="0" smtClean="0">
                          <a:latin typeface="Calibri"/>
                          <a:ea typeface="Times New Roman"/>
                          <a:cs typeface="Times New Roman"/>
                        </a:rPr>
                        <a:t> of l</a:t>
                      </a:r>
                      <a:r>
                        <a:rPr lang="en-US" sz="1600" dirty="0" smtClean="0">
                          <a:latin typeface="Calibri"/>
                          <a:ea typeface="Times New Roman"/>
                          <a:cs typeface="Times New Roman"/>
                        </a:rPr>
                        <a:t>abor </a:t>
                      </a:r>
                      <a:endParaRPr lang="en-US" sz="1600" dirty="0">
                        <a:latin typeface="Times New Roman"/>
                        <a:ea typeface="Times New Roman"/>
                        <a:cs typeface="Times New Roman"/>
                      </a:endParaRPr>
                    </a:p>
                  </a:txBody>
                  <a:tcPr marL="45085" marR="45085" marT="1143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solidFill>
                      <a:schemeClr val="bg1"/>
                    </a:solidFill>
                  </a:tcPr>
                </a:tc>
                <a:tc>
                  <a:txBody>
                    <a:bodyPr/>
                    <a:lstStyle/>
                    <a:p>
                      <a:pPr marL="0" marR="0" algn="r">
                        <a:spcBef>
                          <a:spcPts val="0"/>
                        </a:spcBef>
                        <a:spcAft>
                          <a:spcPts val="0"/>
                        </a:spcAft>
                      </a:pPr>
                      <a:r>
                        <a:rPr lang="en-US" sz="1600" dirty="0" smtClean="0">
                          <a:latin typeface="+mn-lt"/>
                          <a:ea typeface="Times New Roman"/>
                          <a:cs typeface="Times New Roman"/>
                        </a:rPr>
                        <a:t>$57.75</a:t>
                      </a:r>
                      <a:endParaRPr lang="en-US" sz="1600" dirty="0">
                        <a:latin typeface="+mn-lt"/>
                        <a:ea typeface="Times New Roman"/>
                        <a:cs typeface="Times New Roman"/>
                      </a:endParaRPr>
                    </a:p>
                  </a:txBody>
                  <a:tcPr marL="45085" marR="45085" marT="1143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600" dirty="0">
                        <a:latin typeface="Calibri"/>
                        <a:ea typeface="Times New Roman"/>
                        <a:cs typeface="Times New Roman"/>
                      </a:endParaRPr>
                    </a:p>
                  </a:txBody>
                  <a:tcPr marL="45085" marR="45085" marT="1143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r>
              <a:tr h="314908">
                <a:tc>
                  <a:txBody>
                    <a:bodyPr/>
                    <a:lstStyle/>
                    <a:p>
                      <a:pPr marL="0" marR="0">
                        <a:spcBef>
                          <a:spcPts val="0"/>
                        </a:spcBef>
                        <a:spcAft>
                          <a:spcPts val="0"/>
                        </a:spcAft>
                      </a:pPr>
                      <a:r>
                        <a:rPr lang="en-US" sz="1600" dirty="0" smtClean="0">
                          <a:latin typeface="Calibri"/>
                          <a:ea typeface="Times New Roman"/>
                          <a:cs typeface="Times New Roman"/>
                        </a:rPr>
                        <a:t>      Other</a:t>
                      </a:r>
                      <a:r>
                        <a:rPr lang="en-US" sz="1600" baseline="0" dirty="0" smtClean="0">
                          <a:latin typeface="Calibri"/>
                          <a:ea typeface="Times New Roman"/>
                          <a:cs typeface="Times New Roman"/>
                        </a:rPr>
                        <a:t> variable costs</a:t>
                      </a:r>
                      <a:endParaRPr lang="en-US" sz="1600" dirty="0">
                        <a:latin typeface="Times New Roman"/>
                        <a:ea typeface="Times New Roman"/>
                        <a:cs typeface="Times New Roman"/>
                      </a:endParaRPr>
                    </a:p>
                  </a:txBody>
                  <a:tcPr marL="45085" marR="45085" marT="1143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solidFill>
                      <a:schemeClr val="bg1"/>
                    </a:solidFill>
                  </a:tcPr>
                </a:tc>
                <a:tc>
                  <a:txBody>
                    <a:bodyPr/>
                    <a:lstStyle/>
                    <a:p>
                      <a:pPr algn="r"/>
                      <a:r>
                        <a:rPr lang="en-US" sz="1600" dirty="0" smtClean="0">
                          <a:latin typeface="+mn-lt"/>
                          <a:ea typeface="Times New Roman"/>
                          <a:cs typeface="Times New Roman"/>
                        </a:rPr>
                        <a:t>$00.00</a:t>
                      </a:r>
                      <a:endParaRPr lang="en-US" sz="1600" dirty="0">
                        <a:latin typeface="+mn-lt"/>
                        <a:ea typeface="Times New Roman"/>
                        <a:cs typeface="Times New Roman"/>
                      </a:endParaRPr>
                    </a:p>
                  </a:txBody>
                  <a:tcPr marL="45085" marR="45085" marT="1143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r">
                        <a:spcBef>
                          <a:spcPts val="0"/>
                        </a:spcBef>
                        <a:spcAft>
                          <a:spcPts val="0"/>
                        </a:spcAft>
                      </a:pPr>
                      <a:endParaRPr lang="en-US" sz="1600" b="1" dirty="0">
                        <a:latin typeface="Times New Roman"/>
                        <a:ea typeface="Times New Roman"/>
                        <a:cs typeface="Times New Roman"/>
                      </a:endParaRPr>
                    </a:p>
                  </a:txBody>
                  <a:tcPr marL="45085" marR="45085" marT="1143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281318">
                <a:tc>
                  <a:txBody>
                    <a:bodyPr/>
                    <a:lstStyle/>
                    <a:p>
                      <a:pPr marL="0" marR="0">
                        <a:spcBef>
                          <a:spcPts val="0"/>
                        </a:spcBef>
                        <a:spcAft>
                          <a:spcPts val="0"/>
                        </a:spcAft>
                      </a:pPr>
                      <a:r>
                        <a:rPr lang="en-US" sz="1600" b="1" dirty="0" smtClean="0">
                          <a:latin typeface="Calibri"/>
                          <a:ea typeface="Times New Roman"/>
                          <a:cs typeface="Times New Roman"/>
                        </a:rPr>
                        <a:t>Total</a:t>
                      </a:r>
                      <a:r>
                        <a:rPr lang="en-US" sz="1600" b="1" baseline="0" dirty="0" smtClean="0">
                          <a:latin typeface="Calibri"/>
                          <a:ea typeface="Times New Roman"/>
                          <a:cs typeface="Times New Roman"/>
                        </a:rPr>
                        <a:t> COGS/ COSS</a:t>
                      </a:r>
                      <a:endParaRPr lang="en-US" sz="1600" b="1" dirty="0">
                        <a:latin typeface="Times New Roman"/>
                        <a:ea typeface="Times New Roman"/>
                        <a:cs typeface="Times New Roman"/>
                      </a:endParaRPr>
                    </a:p>
                  </a:txBody>
                  <a:tcPr marL="45085" marR="45085" marT="11430" marB="0" anchor="ctr">
                    <a:lnL w="12700" cap="flat" cmpd="sng" algn="ctr">
                      <a:solidFill>
                        <a:schemeClr val="tx1"/>
                      </a:solidFill>
                      <a:prstDash val="solid"/>
                      <a:round/>
                      <a:headEnd type="none" w="med" len="med"/>
                      <a:tailEnd type="none" w="med" len="med"/>
                    </a:lnL>
                    <a:lnR>
                      <a:noFill/>
                    </a:lnR>
                    <a:lnT>
                      <a:noFill/>
                    </a:lnT>
                    <a:lnB>
                      <a:noFill/>
                    </a:lnB>
                    <a:solidFill>
                      <a:schemeClr val="bg1"/>
                    </a:solidFill>
                  </a:tcPr>
                </a:tc>
                <a:tc>
                  <a:txBody>
                    <a:bodyPr/>
                    <a:lstStyle/>
                    <a:p>
                      <a:endParaRPr lang="en-US" sz="1600" dirty="0">
                        <a:latin typeface="+mn-lt"/>
                        <a:ea typeface="Times New Roman"/>
                        <a:cs typeface="Times New Roman"/>
                      </a:endParaRPr>
                    </a:p>
                  </a:txBody>
                  <a:tcPr marL="45085" marR="45085" marT="11430" marB="0" anchor="ctr">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600" b="1" dirty="0" smtClean="0">
                          <a:latin typeface="Calibri"/>
                          <a:ea typeface="Times New Roman"/>
                          <a:cs typeface="Times New Roman"/>
                        </a:rPr>
                        <a:t>$91.75</a:t>
                      </a:r>
                      <a:endParaRPr lang="en-US" sz="1600" b="1" dirty="0">
                        <a:latin typeface="Calibri"/>
                        <a:ea typeface="Times New Roman"/>
                        <a:cs typeface="Times New Roman"/>
                      </a:endParaRPr>
                    </a:p>
                  </a:txBody>
                  <a:tcPr marL="45085" marR="45085" marT="1143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281318">
                <a:tc>
                  <a:txBody>
                    <a:bodyPr/>
                    <a:lstStyle/>
                    <a:p>
                      <a:pPr marL="0" marR="0">
                        <a:spcBef>
                          <a:spcPts val="0"/>
                        </a:spcBef>
                        <a:spcAft>
                          <a:spcPts val="0"/>
                        </a:spcAft>
                      </a:pPr>
                      <a:r>
                        <a:rPr lang="en-US" sz="1600" b="1" dirty="0">
                          <a:latin typeface="Calibri"/>
                          <a:ea typeface="Times New Roman"/>
                          <a:cs typeface="Times New Roman"/>
                        </a:rPr>
                        <a:t>Contribution </a:t>
                      </a:r>
                      <a:r>
                        <a:rPr lang="en-US" sz="1600" b="1" dirty="0" smtClean="0">
                          <a:latin typeface="Calibri"/>
                          <a:ea typeface="Times New Roman"/>
                          <a:cs typeface="Times New Roman"/>
                        </a:rPr>
                        <a:t>Margin</a:t>
                      </a:r>
                      <a:endParaRPr lang="en-US" sz="1600" dirty="0">
                        <a:latin typeface="Times New Roman"/>
                        <a:ea typeface="Times New Roman"/>
                        <a:cs typeface="Times New Roman"/>
                      </a:endParaRPr>
                    </a:p>
                  </a:txBody>
                  <a:tcPr marL="45085" marR="45085" marT="11430" marB="0" anchor="ctr">
                    <a:lnL w="12700" cap="flat" cmpd="sng" algn="ctr">
                      <a:solidFill>
                        <a:schemeClr val="tx1"/>
                      </a:solidFill>
                      <a:prstDash val="solid"/>
                      <a:round/>
                      <a:headEnd type="none" w="med" len="med"/>
                      <a:tailEnd type="none" w="med" len="med"/>
                    </a:lnL>
                    <a:lnR>
                      <a:noFill/>
                    </a:lnR>
                    <a:lnT>
                      <a:noFill/>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600" dirty="0">
                        <a:latin typeface="Calibri"/>
                        <a:ea typeface="Times New Roman"/>
                        <a:cs typeface="Times New Roman"/>
                      </a:endParaRPr>
                    </a:p>
                  </a:txBody>
                  <a:tcPr marL="45085" marR="45085" marT="11430" marB="0" anchor="ctr">
                    <a:lnL>
                      <a:noFill/>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600" b="1" dirty="0" smtClean="0">
                          <a:latin typeface="+mn-lt"/>
                          <a:ea typeface="Times New Roman"/>
                          <a:cs typeface="Times New Roman"/>
                        </a:rPr>
                        <a:t>$258.25</a:t>
                      </a:r>
                      <a:endParaRPr lang="en-US" sz="1600" b="1" dirty="0">
                        <a:latin typeface="+mn-lt"/>
                        <a:ea typeface="Times New Roman"/>
                        <a:cs typeface="Times New Roman"/>
                      </a:endParaRPr>
                    </a:p>
                  </a:txBody>
                  <a:tcPr marL="45085" marR="45085" marT="1143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bl>
          </a:graphicData>
        </a:graphic>
      </p:graphicFrame>
      <p:graphicFrame>
        <p:nvGraphicFramePr>
          <p:cNvPr id="12" name="Table 11"/>
          <p:cNvGraphicFramePr>
            <a:graphicFrameLocks noGrp="1"/>
          </p:cNvGraphicFramePr>
          <p:nvPr/>
        </p:nvGraphicFramePr>
        <p:xfrm>
          <a:off x="4419600" y="1752600"/>
          <a:ext cx="4191000" cy="670560"/>
        </p:xfrm>
        <a:graphic>
          <a:graphicData uri="http://schemas.openxmlformats.org/drawingml/2006/table">
            <a:tbl>
              <a:tblPr firstRow="1" bandRow="1">
                <a:tableStyleId>{5C22544A-7EE6-4342-B048-85BDC9FD1C3A}</a:tableStyleId>
              </a:tblPr>
              <a:tblGrid>
                <a:gridCol w="4191000"/>
              </a:tblGrid>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1" dirty="0" smtClean="0">
                          <a:solidFill>
                            <a:schemeClr val="bg1"/>
                          </a:solidFill>
                        </a:rPr>
                        <a:t>Definition</a:t>
                      </a:r>
                      <a:r>
                        <a:rPr lang="en-US" sz="1600" b="1" baseline="0" dirty="0" smtClean="0">
                          <a:solidFill>
                            <a:schemeClr val="bg1"/>
                          </a:solidFill>
                        </a:rPr>
                        <a:t> of One Unit</a:t>
                      </a:r>
                      <a:endParaRPr lang="en-US" sz="1600" b="1"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1"/>
                    </a:solidFill>
                  </a:tcPr>
                </a:tc>
              </a:tr>
              <a:tr h="18288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0" dirty="0" smtClean="0">
                          <a:solidFill>
                            <a:schemeClr val="tx1"/>
                          </a:solidFill>
                        </a:rPr>
                        <a:t>A</a:t>
                      </a:r>
                      <a:r>
                        <a:rPr lang="en-US" sz="1600" b="0" baseline="0" dirty="0" smtClean="0">
                          <a:solidFill>
                            <a:schemeClr val="tx1"/>
                          </a:solidFill>
                        </a:rPr>
                        <a:t> full kitchen Organize</a:t>
                      </a:r>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bl>
          </a:graphicData>
        </a:graphic>
      </p:graphicFrame>
      <p:graphicFrame>
        <p:nvGraphicFramePr>
          <p:cNvPr id="13" name="Table 12"/>
          <p:cNvGraphicFramePr>
            <a:graphicFrameLocks noGrp="1"/>
          </p:cNvGraphicFramePr>
          <p:nvPr/>
        </p:nvGraphicFramePr>
        <p:xfrm>
          <a:off x="4419600" y="5181600"/>
          <a:ext cx="4190999" cy="838200"/>
        </p:xfrm>
        <a:graphic>
          <a:graphicData uri="http://schemas.openxmlformats.org/drawingml/2006/table">
            <a:tbl>
              <a:tblPr/>
              <a:tblGrid>
                <a:gridCol w="1392358"/>
                <a:gridCol w="328945"/>
                <a:gridCol w="823232"/>
                <a:gridCol w="374196"/>
                <a:gridCol w="1272268"/>
              </a:tblGrid>
              <a:tr h="301752">
                <a:tc gridSpan="5">
                  <a:txBody>
                    <a:bodyPr/>
                    <a:lstStyle/>
                    <a:p>
                      <a:pPr marL="0" marR="0" algn="ctr">
                        <a:spcBef>
                          <a:spcPts val="0"/>
                        </a:spcBef>
                        <a:spcAft>
                          <a:spcPts val="0"/>
                        </a:spcAft>
                      </a:pPr>
                      <a:r>
                        <a:rPr lang="en-US" sz="1600" b="1" dirty="0" smtClean="0">
                          <a:solidFill>
                            <a:schemeClr val="bg1"/>
                          </a:solidFill>
                          <a:latin typeface="+mn-lt"/>
                          <a:ea typeface="Times New Roman"/>
                        </a:rPr>
                        <a:t>Monthly</a:t>
                      </a:r>
                      <a:r>
                        <a:rPr lang="en-US" sz="1600" b="1" baseline="0" dirty="0" smtClean="0">
                          <a:solidFill>
                            <a:schemeClr val="bg1"/>
                          </a:solidFill>
                          <a:latin typeface="+mn-lt"/>
                          <a:ea typeface="Times New Roman"/>
                        </a:rPr>
                        <a:t> Break Even Units</a:t>
                      </a:r>
                      <a:endParaRPr lang="en-US" sz="1800" b="1" dirty="0">
                        <a:solidFill>
                          <a:schemeClr val="bg1"/>
                        </a:solidFill>
                        <a:latin typeface="+mn-lt"/>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tx1"/>
                    </a:solidFill>
                  </a:tcPr>
                </a:tc>
                <a:tc hMerge="1">
                  <a:txBody>
                    <a:bodyPr/>
                    <a:lstStyle/>
                    <a:p>
                      <a:pPr marL="0" marR="0" algn="ctr">
                        <a:spcBef>
                          <a:spcPts val="0"/>
                        </a:spcBef>
                        <a:spcAft>
                          <a:spcPts val="0"/>
                        </a:spcAft>
                      </a:pPr>
                      <a:endParaRPr lang="en-US" sz="1800" dirty="0">
                        <a:latin typeface="Times New Roman"/>
                        <a:ea typeface="Times New Roman"/>
                      </a:endParaRPr>
                    </a:p>
                  </a:txBody>
                  <a:tcPr marL="68580" marR="68580" marT="0" marB="0" anchor="ctr">
                    <a:lnL>
                      <a:noFill/>
                    </a:lnL>
                    <a:lnR>
                      <a:noFill/>
                    </a:lnR>
                    <a:lnT>
                      <a:noFill/>
                    </a:lnT>
                    <a:lnB>
                      <a:noFill/>
                    </a:lnB>
                  </a:tcPr>
                </a:tc>
                <a:tc hMerge="1">
                  <a:txBody>
                    <a:bodyPr/>
                    <a:lstStyle/>
                    <a:p>
                      <a:pPr marL="0" marR="0" algn="ctr">
                        <a:spcBef>
                          <a:spcPts val="0"/>
                        </a:spcBef>
                        <a:spcAft>
                          <a:spcPts val="0"/>
                        </a:spcAft>
                      </a:pPr>
                      <a:endParaRPr lang="en-US" sz="1800" dirty="0">
                        <a:latin typeface="Times New Roman"/>
                        <a:ea typeface="Times New Roman"/>
                      </a:endParaRPr>
                    </a:p>
                  </a:txBody>
                  <a:tcPr marL="68580" marR="68580" marT="0" marB="0" anchor="ctr">
                    <a:lnL>
                      <a:noFill/>
                    </a:lnL>
                    <a:lnR>
                      <a:noFill/>
                    </a:lnR>
                    <a:lnT>
                      <a:noFill/>
                    </a:lnT>
                    <a:lnB>
                      <a:noFill/>
                    </a:lnB>
                  </a:tcPr>
                </a:tc>
                <a:tc hMerge="1">
                  <a:txBody>
                    <a:bodyPr/>
                    <a:lstStyle/>
                    <a:p>
                      <a:pPr marL="0" marR="0" algn="ctr">
                        <a:spcBef>
                          <a:spcPts val="0"/>
                        </a:spcBef>
                        <a:spcAft>
                          <a:spcPts val="0"/>
                        </a:spcAft>
                      </a:pPr>
                      <a:endParaRPr lang="en-US" sz="1800" dirty="0">
                        <a:latin typeface="Times New Roman"/>
                        <a:ea typeface="Times New Roman"/>
                      </a:endParaRPr>
                    </a:p>
                  </a:txBody>
                  <a:tcPr marL="68580" marR="68580" marT="0" marB="0" anchor="ctr">
                    <a:lnL>
                      <a:noFill/>
                    </a:lnL>
                    <a:lnR>
                      <a:noFill/>
                    </a:lnR>
                    <a:lnT>
                      <a:noFill/>
                    </a:lnT>
                    <a:lnB>
                      <a:noFill/>
                    </a:lnB>
                  </a:tcPr>
                </a:tc>
                <a:tc hMerge="1">
                  <a:txBody>
                    <a:bodyPr/>
                    <a:lstStyle/>
                    <a:p>
                      <a:pPr marL="0" marR="0" algn="ctr">
                        <a:spcBef>
                          <a:spcPts val="0"/>
                        </a:spcBef>
                        <a:spcAft>
                          <a:spcPts val="0"/>
                        </a:spcAft>
                      </a:pPr>
                      <a:endParaRPr lang="en-US" sz="1800" dirty="0">
                        <a:latin typeface="Times New Roman"/>
                        <a:ea typeface="Times New Roman"/>
                      </a:endParaRPr>
                    </a:p>
                  </a:txBody>
                  <a:tcPr marL="68580" marR="68580" marT="0" marB="0" anchor="ctr">
                    <a:lnL>
                      <a:noFill/>
                    </a:lnL>
                    <a:lnR>
                      <a:noFill/>
                    </a:lnR>
                    <a:lnT>
                      <a:noFill/>
                    </a:lnT>
                    <a:lnB>
                      <a:noFill/>
                    </a:lnB>
                  </a:tcPr>
                </a:tc>
              </a:tr>
              <a:tr h="268224">
                <a:tc>
                  <a:txBody>
                    <a:bodyPr/>
                    <a:lstStyle/>
                    <a:p>
                      <a:pPr marL="0" marR="0" algn="ctr">
                        <a:spcBef>
                          <a:spcPts val="0"/>
                        </a:spcBef>
                        <a:spcAft>
                          <a:spcPts val="0"/>
                        </a:spcAft>
                      </a:pPr>
                      <a:r>
                        <a:rPr lang="en-US" sz="1600" dirty="0" smtClean="0">
                          <a:latin typeface="Calibri"/>
                          <a:ea typeface="Times New Roman"/>
                        </a:rPr>
                        <a:t>$566.00</a:t>
                      </a:r>
                      <a:endParaRPr lang="en-US" sz="1800" dirty="0">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rowSpan="2">
                  <a:txBody>
                    <a:bodyPr/>
                    <a:lstStyle/>
                    <a:p>
                      <a:pPr marL="0" marR="0" algn="r">
                        <a:spcBef>
                          <a:spcPts val="0"/>
                        </a:spcBef>
                        <a:spcAft>
                          <a:spcPts val="0"/>
                        </a:spcAft>
                      </a:pPr>
                      <a:r>
                        <a:rPr lang="en-US" sz="1600" dirty="0" smtClean="0">
                          <a:latin typeface="Calibri"/>
                          <a:ea typeface="Times New Roman"/>
                        </a:rPr>
                        <a:t>=</a:t>
                      </a:r>
                      <a:endParaRPr lang="en-US" sz="1800" dirty="0">
                        <a:latin typeface="Times New Roman"/>
                        <a:ea typeface="Times New Roman"/>
                      </a:endParaRPr>
                    </a:p>
                  </a:txBody>
                  <a:tcPr marL="68580" marR="68580" marT="0" marB="0" anchor="ctr">
                    <a:lnL w="12700" cap="flat" cmpd="sng" algn="ctr">
                      <a:noFill/>
                      <a:prstDash val="solid"/>
                      <a:round/>
                      <a:headEnd type="none" w="med" len="med"/>
                      <a:tailEnd type="none" w="med" len="med"/>
                    </a:lnL>
                    <a:lnR>
                      <a:noFill/>
                    </a:lnR>
                    <a:lnT>
                      <a:noFill/>
                    </a:lnT>
                    <a:lnB w="12700" cap="flat" cmpd="sng" algn="ctr">
                      <a:solidFill>
                        <a:schemeClr val="tx1"/>
                      </a:solidFill>
                      <a:prstDash val="solid"/>
                      <a:round/>
                      <a:headEnd type="none" w="med" len="med"/>
                      <a:tailEnd type="none" w="med" len="med"/>
                    </a:lnB>
                    <a:solidFill>
                      <a:schemeClr val="bg1"/>
                    </a:solidFill>
                  </a:tcPr>
                </a:tc>
                <a:tc rowSpan="2">
                  <a:txBody>
                    <a:bodyPr/>
                    <a:lstStyle/>
                    <a:p>
                      <a:pPr marL="0" marR="0" algn="ctr">
                        <a:spcBef>
                          <a:spcPts val="0"/>
                        </a:spcBef>
                        <a:spcAft>
                          <a:spcPts val="0"/>
                        </a:spcAft>
                      </a:pPr>
                      <a:r>
                        <a:rPr lang="en-US" sz="1600" dirty="0" smtClean="0">
                          <a:latin typeface="Times New Roman"/>
                          <a:ea typeface="Times New Roman"/>
                        </a:rPr>
                        <a:t>2.192</a:t>
                      </a:r>
                      <a:endParaRPr lang="en-US" sz="1600" dirty="0">
                        <a:latin typeface="Times New Roman"/>
                        <a:ea typeface="Times New Roman"/>
                      </a:endParaRPr>
                    </a:p>
                  </a:txBody>
                  <a:tcPr marL="68580" marR="68580" marT="0" marB="0" anchor="ctr">
                    <a:lnL>
                      <a:noFill/>
                    </a:lnL>
                    <a:lnR>
                      <a:noFill/>
                    </a:lnR>
                    <a:lnT>
                      <a:noFill/>
                    </a:lnT>
                    <a:lnB w="12700" cap="flat" cmpd="sng" algn="ctr">
                      <a:solidFill>
                        <a:schemeClr val="tx1"/>
                      </a:solidFill>
                      <a:prstDash val="solid"/>
                      <a:round/>
                      <a:headEnd type="none" w="med" len="med"/>
                      <a:tailEnd type="none" w="med" len="med"/>
                    </a:lnB>
                    <a:solidFill>
                      <a:schemeClr val="bg1"/>
                    </a:solidFill>
                  </a:tcPr>
                </a:tc>
                <a:tc rowSpan="2">
                  <a:txBody>
                    <a:bodyPr/>
                    <a:lstStyle/>
                    <a:p>
                      <a:pPr marL="0" marR="0" algn="ctr">
                        <a:spcBef>
                          <a:spcPts val="0"/>
                        </a:spcBef>
                        <a:spcAft>
                          <a:spcPts val="0"/>
                        </a:spcAft>
                      </a:pPr>
                      <a:r>
                        <a:rPr lang="en-US" sz="1600" dirty="0">
                          <a:latin typeface="Calibri"/>
                          <a:ea typeface="Times New Roman"/>
                        </a:rPr>
                        <a:t>≈</a:t>
                      </a:r>
                      <a:endParaRPr lang="en-US" sz="1800" dirty="0">
                        <a:latin typeface="Times New Roman"/>
                        <a:ea typeface="Times New Roman"/>
                      </a:endParaRPr>
                    </a:p>
                  </a:txBody>
                  <a:tcPr marL="68580" marR="68580" marT="0" marB="0" anchor="ctr">
                    <a:lnL>
                      <a:noFill/>
                    </a:lnL>
                    <a:lnR>
                      <a:noFill/>
                    </a:lnR>
                    <a:lnT>
                      <a:noFill/>
                    </a:lnT>
                    <a:lnB w="12700" cap="flat" cmpd="sng" algn="ctr">
                      <a:solidFill>
                        <a:schemeClr val="tx1"/>
                      </a:solidFill>
                      <a:prstDash val="solid"/>
                      <a:round/>
                      <a:headEnd type="none" w="med" len="med"/>
                      <a:tailEnd type="none" w="med" len="med"/>
                    </a:lnB>
                    <a:solidFill>
                      <a:schemeClr val="bg1"/>
                    </a:solidFill>
                  </a:tcPr>
                </a:tc>
                <a:tc rowSpan="2">
                  <a:txBody>
                    <a:bodyPr/>
                    <a:lstStyle/>
                    <a:p>
                      <a:pPr marL="0" marR="0" algn="ctr">
                        <a:spcBef>
                          <a:spcPts val="0"/>
                        </a:spcBef>
                        <a:spcAft>
                          <a:spcPts val="0"/>
                        </a:spcAft>
                      </a:pPr>
                      <a:r>
                        <a:rPr lang="en-US" sz="1600" b="1" dirty="0" smtClean="0">
                          <a:latin typeface="Calibri"/>
                          <a:ea typeface="Times New Roman"/>
                        </a:rPr>
                        <a:t>2 units</a:t>
                      </a:r>
                      <a:endParaRPr lang="en-US" sz="1800" dirty="0">
                        <a:latin typeface="Times New Roman"/>
                        <a:ea typeface="Times New Roman"/>
                      </a:endParaRPr>
                    </a:p>
                  </a:txBody>
                  <a:tcPr marL="68580" marR="68580" marT="0" marB="0" anchor="ctr">
                    <a:lnL>
                      <a:noFill/>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solidFill>
                      <a:schemeClr val="bg1"/>
                    </a:solidFill>
                  </a:tcPr>
                </a:tc>
              </a:tr>
              <a:tr h="268224">
                <a:tc>
                  <a:txBody>
                    <a:bodyPr/>
                    <a:lstStyle/>
                    <a:p>
                      <a:pPr marL="0" marR="0" algn="ctr">
                        <a:spcBef>
                          <a:spcPts val="0"/>
                        </a:spcBef>
                        <a:spcAft>
                          <a:spcPts val="0"/>
                        </a:spcAft>
                      </a:pPr>
                      <a:r>
                        <a:rPr lang="en-US" sz="1600" dirty="0" smtClean="0">
                          <a:latin typeface="Calibri"/>
                          <a:ea typeface="Times New Roman"/>
                        </a:rPr>
                        <a:t>$258.25</a:t>
                      </a:r>
                      <a:endParaRPr lang="en-US" sz="1800" dirty="0">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r>
            </a:tbl>
          </a:graphicData>
        </a:graphic>
      </p:graphicFrame>
      <p:pic>
        <p:nvPicPr>
          <p:cNvPr id="7" name="Content Placeholder 9" descr="logo secondary.jpg"/>
          <p:cNvPicPr>
            <a:picLocks noChangeAspect="1"/>
          </p:cNvPicPr>
          <p:nvPr/>
        </p:nvPicPr>
        <p:blipFill>
          <a:blip r:embed="rId3" cstate="print"/>
          <a:stretch>
            <a:fillRect/>
          </a:stretch>
        </p:blipFill>
        <p:spPr>
          <a:xfrm>
            <a:off x="0" y="5895726"/>
            <a:ext cx="1828800" cy="962274"/>
          </a:xfrm>
          <a:prstGeom prst="rect">
            <a:avLst/>
          </a:prstGeom>
        </p:spPr>
      </p:pic>
      <p:pic>
        <p:nvPicPr>
          <p:cNvPr id="8" name="Picture 7" descr="organized_kitchen.jpg"/>
          <p:cNvPicPr>
            <a:picLocks noChangeAspect="1"/>
          </p:cNvPicPr>
          <p:nvPr/>
        </p:nvPicPr>
        <p:blipFill>
          <a:blip r:embed="rId4" cstate="print"/>
          <a:stretch>
            <a:fillRect/>
          </a:stretch>
        </p:blipFill>
        <p:spPr>
          <a:xfrm>
            <a:off x="914400" y="1905000"/>
            <a:ext cx="2614400" cy="3276600"/>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Market Analysis</a:t>
            </a:r>
            <a:endParaRPr lang="en-US" dirty="0"/>
          </a:p>
        </p:txBody>
      </p:sp>
      <p:graphicFrame>
        <p:nvGraphicFramePr>
          <p:cNvPr id="26" name="Content Placeholder 25"/>
          <p:cNvGraphicFramePr>
            <a:graphicFrameLocks noGrp="1"/>
          </p:cNvGraphicFramePr>
          <p:nvPr>
            <p:ph idx="1"/>
          </p:nvPr>
        </p:nvGraphicFramePr>
        <p:xfrm>
          <a:off x="381000" y="2667000"/>
          <a:ext cx="5105400" cy="4175760"/>
        </p:xfrm>
        <a:graphic>
          <a:graphicData uri="http://schemas.openxmlformats.org/drawingml/2006/table">
            <a:tbl>
              <a:tblPr firstRow="1" bandRow="1">
                <a:tableStyleId>{5C22544A-7EE6-4342-B048-85BDC9FD1C3A}</a:tableStyleId>
              </a:tblPr>
              <a:tblGrid>
                <a:gridCol w="2552700"/>
                <a:gridCol w="2552700"/>
              </a:tblGrid>
              <a:tr h="152400">
                <a:tc gridSpan="2">
                  <a:txBody>
                    <a:bodyPr/>
                    <a:lstStyle/>
                    <a:p>
                      <a:pPr algn="ctr"/>
                      <a:r>
                        <a:rPr lang="en-US" sz="1600" dirty="0" smtClean="0">
                          <a:solidFill>
                            <a:schemeClr val="bg1"/>
                          </a:solidFill>
                        </a:rPr>
                        <a:t>Description of Target Consumer</a:t>
                      </a:r>
                      <a:endParaRPr lang="en-US" sz="1600"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hMerge="1">
                  <a:txBody>
                    <a:bodyPr/>
                    <a:lstStyle/>
                    <a:p>
                      <a:endParaRPr lang="en-US"/>
                    </a:p>
                  </a:txBody>
                  <a:tcPr/>
                </a:tc>
              </a:tr>
              <a:tr h="121920">
                <a:tc>
                  <a:txBody>
                    <a:bodyPr/>
                    <a:lstStyle/>
                    <a:p>
                      <a:pPr algn="ctr"/>
                      <a:r>
                        <a:rPr lang="en-US" sz="1200" b="1" dirty="0" smtClean="0">
                          <a:solidFill>
                            <a:schemeClr val="bg1"/>
                          </a:solidFill>
                        </a:rPr>
                        <a:t>Demographic</a:t>
                      </a:r>
                      <a:r>
                        <a:rPr lang="en-US" sz="1200" b="1" dirty="0" smtClean="0">
                          <a:solidFill>
                            <a:schemeClr val="tx1"/>
                          </a:solidFill>
                        </a:rPr>
                        <a:t>s</a:t>
                      </a:r>
                      <a:endParaRPr lang="en-US" sz="12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tx2">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1" dirty="0" err="1" smtClean="0">
                          <a:solidFill>
                            <a:schemeClr val="bg1"/>
                          </a:solidFill>
                        </a:rPr>
                        <a:t>Geographics</a:t>
                      </a:r>
                      <a:endParaRPr lang="en-US" sz="1200" b="1" dirty="0" smtClean="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tx2">
                        <a:lumMod val="20000"/>
                        <a:lumOff val="80000"/>
                      </a:schemeClr>
                    </a:solidFill>
                  </a:tcPr>
                </a:tc>
              </a:tr>
              <a:tr h="140992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dirty="0" smtClean="0">
                          <a:solidFill>
                            <a:schemeClr val="tx1"/>
                          </a:solidFill>
                        </a:rPr>
                        <a:t> Busy families with</a:t>
                      </a:r>
                      <a:r>
                        <a:rPr lang="en-US" sz="1200" b="0" baseline="0" dirty="0" smtClean="0">
                          <a:solidFill>
                            <a:schemeClr val="tx1"/>
                          </a:solidFill>
                        </a:rPr>
                        <a:t> annual incomes  of $60,000 +, </a:t>
                      </a:r>
                      <a:r>
                        <a:rPr lang="en-US" sz="1200" b="0" dirty="0" smtClean="0">
                          <a:solidFill>
                            <a:schemeClr val="tx1"/>
                          </a:solidFill>
                        </a:rPr>
                        <a:t>college education, may be stay at home mothers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dirty="0" smtClean="0">
                          <a:solidFill>
                            <a:schemeClr val="tx1"/>
                          </a:solidFill>
                        </a:rPr>
                        <a:t>Geographic Information:  My customers are expected to live in the Greater-Hartford area, this includes Hartford, and the surrounding Suburban areas. They shop at popular groceries store, like Stop and Shop, and go to family centers like parks, and YMCA’s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29317">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1" dirty="0" smtClean="0">
                          <a:solidFill>
                            <a:schemeClr val="bg1"/>
                          </a:solidFill>
                        </a:rPr>
                        <a:t>Psychographics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tx2">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1" dirty="0" smtClean="0">
                          <a:solidFill>
                            <a:schemeClr val="bg1"/>
                          </a:solidFill>
                        </a:rPr>
                        <a:t>Buying</a:t>
                      </a:r>
                      <a:r>
                        <a:rPr lang="en-US" sz="1200" b="1" baseline="0" dirty="0" smtClean="0">
                          <a:solidFill>
                            <a:schemeClr val="bg1"/>
                          </a:solidFill>
                        </a:rPr>
                        <a:t> Patterns</a:t>
                      </a:r>
                      <a:endParaRPr lang="en-US" sz="1200" b="1"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tx2">
                        <a:lumMod val="20000"/>
                        <a:lumOff val="80000"/>
                      </a:schemeClr>
                    </a:solidFill>
                  </a:tcPr>
                </a:tc>
              </a:tr>
              <a:tr h="140992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dirty="0" smtClean="0">
                          <a:solidFill>
                            <a:schemeClr val="tx1"/>
                          </a:solidFill>
                        </a:rPr>
                        <a:t>Conservative families, with a middle-class to wealthier lifestyle. They hire people to help with the upkeep of their home, (gardeners, nannies, maids). Makes them more likely to hire a business like mine to come into their home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dirty="0" smtClean="0">
                          <a:solidFill>
                            <a:schemeClr val="tx1"/>
                          </a:solidFill>
                        </a:rPr>
                        <a:t>Hiring maids, nannies, to come several times a week, or paying for daycares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grpSp>
        <p:nvGrpSpPr>
          <p:cNvPr id="29" name="Group 28"/>
          <p:cNvGrpSpPr/>
          <p:nvPr/>
        </p:nvGrpSpPr>
        <p:grpSpPr>
          <a:xfrm>
            <a:off x="5867400" y="2667000"/>
            <a:ext cx="2819400" cy="3810000"/>
            <a:chOff x="5943600" y="2514600"/>
            <a:chExt cx="2819400" cy="3810000"/>
          </a:xfrm>
        </p:grpSpPr>
        <p:grpSp>
          <p:nvGrpSpPr>
            <p:cNvPr id="25" name="Group 24"/>
            <p:cNvGrpSpPr/>
            <p:nvPr/>
          </p:nvGrpSpPr>
          <p:grpSpPr>
            <a:xfrm>
              <a:off x="5943600" y="2743200"/>
              <a:ext cx="2819400" cy="3581400"/>
              <a:chOff x="5638800" y="1905000"/>
              <a:chExt cx="2971800" cy="3733800"/>
            </a:xfrm>
          </p:grpSpPr>
          <p:grpSp>
            <p:nvGrpSpPr>
              <p:cNvPr id="9" name="Group 2"/>
              <p:cNvGrpSpPr>
                <a:grpSpLocks/>
              </p:cNvGrpSpPr>
              <p:nvPr/>
            </p:nvGrpSpPr>
            <p:grpSpPr bwMode="auto">
              <a:xfrm>
                <a:off x="5638800" y="1905000"/>
                <a:ext cx="2971800" cy="3733800"/>
                <a:chOff x="3408" y="1584"/>
                <a:chExt cx="1872" cy="2352"/>
              </a:xfrm>
              <a:solidFill>
                <a:schemeClr val="tx2">
                  <a:lumMod val="40000"/>
                  <a:lumOff val="60000"/>
                </a:schemeClr>
              </a:solidFill>
            </p:grpSpPr>
            <p:sp>
              <p:nvSpPr>
                <p:cNvPr id="10" name="AutoShape 3"/>
                <p:cNvSpPr>
                  <a:spLocks noChangeArrowheads="1"/>
                </p:cNvSpPr>
                <p:nvPr/>
              </p:nvSpPr>
              <p:spPr bwMode="auto">
                <a:xfrm>
                  <a:off x="3408" y="1632"/>
                  <a:ext cx="1872" cy="2304"/>
                </a:xfrm>
                <a:custGeom>
                  <a:avLst/>
                  <a:gdLst>
                    <a:gd name="T0" fmla="*/ 1422 w 21600"/>
                    <a:gd name="T1" fmla="*/ 1152 h 21600"/>
                    <a:gd name="T2" fmla="*/ 936 w 21600"/>
                    <a:gd name="T3" fmla="*/ 2304 h 21600"/>
                    <a:gd name="T4" fmla="*/ 450 w 21600"/>
                    <a:gd name="T5" fmla="*/ 1152 h 21600"/>
                    <a:gd name="T6" fmla="*/ 936 w 21600"/>
                    <a:gd name="T7" fmla="*/ 0 h 21600"/>
                    <a:gd name="T8" fmla="*/ 0 60000 65536"/>
                    <a:gd name="T9" fmla="*/ 0 60000 65536"/>
                    <a:gd name="T10" fmla="*/ 0 60000 65536"/>
                    <a:gd name="T11" fmla="*/ 0 60000 65536"/>
                    <a:gd name="T12" fmla="*/ 6992 w 21600"/>
                    <a:gd name="T13" fmla="*/ 6994 h 21600"/>
                    <a:gd name="T14" fmla="*/ 14608 w 21600"/>
                    <a:gd name="T15" fmla="*/ 14606 h 21600"/>
                  </a:gdLst>
                  <a:ahLst/>
                  <a:cxnLst>
                    <a:cxn ang="T8">
                      <a:pos x="T0" y="T1"/>
                    </a:cxn>
                    <a:cxn ang="T9">
                      <a:pos x="T2" y="T3"/>
                    </a:cxn>
                    <a:cxn ang="T10">
                      <a:pos x="T4" y="T5"/>
                    </a:cxn>
                    <a:cxn ang="T11">
                      <a:pos x="T6" y="T7"/>
                    </a:cxn>
                  </a:cxnLst>
                  <a:rect l="T12" t="T13" r="T14" b="T15"/>
                  <a:pathLst>
                    <a:path w="21600" h="21600">
                      <a:moveTo>
                        <a:pt x="0" y="0"/>
                      </a:moveTo>
                      <a:lnTo>
                        <a:pt x="10395" y="21600"/>
                      </a:lnTo>
                      <a:lnTo>
                        <a:pt x="11205" y="21600"/>
                      </a:lnTo>
                      <a:lnTo>
                        <a:pt x="21600" y="0"/>
                      </a:lnTo>
                      <a:close/>
                    </a:path>
                  </a:pathLst>
                </a:custGeom>
                <a:grpFill/>
                <a:ln>
                  <a:headEnd/>
                  <a:tailEnd/>
                </a:ln>
              </p:spPr>
              <p:style>
                <a:lnRef idx="0">
                  <a:schemeClr val="accent1"/>
                </a:lnRef>
                <a:fillRef idx="3">
                  <a:schemeClr val="accent1"/>
                </a:fillRef>
                <a:effectRef idx="3">
                  <a:schemeClr val="accent1"/>
                </a:effectRef>
                <a:fontRef idx="minor">
                  <a:schemeClr val="lt1"/>
                </a:fontRef>
              </p:style>
              <p:txBody>
                <a:bodyPr wrap="none" anchor="ctr"/>
                <a:lstStyle/>
                <a:p>
                  <a:pPr>
                    <a:defRPr/>
                  </a:pPr>
                  <a:endParaRPr lang="en-US" dirty="0"/>
                </a:p>
              </p:txBody>
            </p:sp>
            <p:sp>
              <p:nvSpPr>
                <p:cNvPr id="11" name="Oval 4"/>
                <p:cNvSpPr>
                  <a:spLocks noChangeArrowheads="1"/>
                </p:cNvSpPr>
                <p:nvPr/>
              </p:nvSpPr>
              <p:spPr bwMode="auto">
                <a:xfrm>
                  <a:off x="3408" y="1584"/>
                  <a:ext cx="1872" cy="96"/>
                </a:xfrm>
                <a:prstGeom prst="ellipse">
                  <a:avLst/>
                </a:prstGeom>
                <a:grpFill/>
                <a:ln>
                  <a:headEnd/>
                  <a:tailEnd/>
                </a:ln>
              </p:spPr>
              <p:style>
                <a:lnRef idx="0">
                  <a:schemeClr val="accent1"/>
                </a:lnRef>
                <a:fillRef idx="3">
                  <a:schemeClr val="accent1"/>
                </a:fillRef>
                <a:effectRef idx="3">
                  <a:schemeClr val="accent1"/>
                </a:effectRef>
                <a:fontRef idx="minor">
                  <a:schemeClr val="lt1"/>
                </a:fontRef>
              </p:style>
              <p:txBody>
                <a:bodyPr wrap="none" anchor="ctr"/>
                <a:lstStyle/>
                <a:p>
                  <a:pPr>
                    <a:defRPr/>
                  </a:pPr>
                  <a:endParaRPr lang="en-US" dirty="0"/>
                </a:p>
              </p:txBody>
            </p:sp>
          </p:grpSp>
          <p:sp>
            <p:nvSpPr>
              <p:cNvPr id="12" name="Rectangle 11"/>
              <p:cNvSpPr/>
              <p:nvPr/>
            </p:nvSpPr>
            <p:spPr>
              <a:xfrm>
                <a:off x="5867400" y="2133600"/>
                <a:ext cx="2514600" cy="457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bg1"/>
                    </a:solidFill>
                  </a:rPr>
                  <a:t>Total population of targeted geographic </a:t>
                </a:r>
                <a:r>
                  <a:rPr lang="en-US" sz="1600" dirty="0" smtClean="0">
                    <a:solidFill>
                      <a:schemeClr val="tx1"/>
                    </a:solidFill>
                  </a:rPr>
                  <a:t>area</a:t>
                </a:r>
                <a:endParaRPr lang="en-US" sz="1600" dirty="0">
                  <a:solidFill>
                    <a:schemeClr val="tx1"/>
                  </a:solidFill>
                </a:endParaRPr>
              </a:p>
            </p:txBody>
          </p:sp>
          <p:sp>
            <p:nvSpPr>
              <p:cNvPr id="13" name="Rectangle 12"/>
              <p:cNvSpPr/>
              <p:nvPr/>
            </p:nvSpPr>
            <p:spPr>
              <a:xfrm>
                <a:off x="6172200" y="3124200"/>
                <a:ext cx="1905000" cy="457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bg1"/>
                    </a:solidFill>
                  </a:rPr>
                  <a:t>Population of target market</a:t>
                </a:r>
                <a:endParaRPr lang="en-US" sz="1600" dirty="0">
                  <a:solidFill>
                    <a:schemeClr val="bg1"/>
                  </a:solidFill>
                </a:endParaRPr>
              </a:p>
            </p:txBody>
          </p:sp>
          <p:sp>
            <p:nvSpPr>
              <p:cNvPr id="14" name="Rectangle 13"/>
              <p:cNvSpPr/>
              <p:nvPr/>
            </p:nvSpPr>
            <p:spPr>
              <a:xfrm>
                <a:off x="6441989" y="2619983"/>
                <a:ext cx="1250092" cy="270753"/>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b="1" dirty="0" smtClean="0">
                    <a:solidFill>
                      <a:prstClr val="black"/>
                    </a:solidFill>
                    <a:ea typeface="Times New Roman"/>
                    <a:cs typeface="Times New Roman"/>
                  </a:rPr>
                  <a:t>[</a:t>
                </a:r>
                <a:r>
                  <a:rPr lang="en-US" sz="1400" b="1" dirty="0" smtClean="0">
                    <a:solidFill>
                      <a:schemeClr val="tx1"/>
                    </a:solidFill>
                    <a:ea typeface="Times New Roman"/>
                    <a:cs typeface="Times New Roman"/>
                  </a:rPr>
                  <a:t>1,059,870</a:t>
                </a:r>
                <a:endParaRPr lang="en-US" b="1" dirty="0">
                  <a:solidFill>
                    <a:prstClr val="black"/>
                  </a:solidFill>
                  <a:ea typeface="Times New Roman"/>
                  <a:cs typeface="Times New Roman"/>
                </a:endParaRPr>
              </a:p>
            </p:txBody>
          </p:sp>
          <p:sp>
            <p:nvSpPr>
              <p:cNvPr id="22" name="Rectangle 21"/>
              <p:cNvSpPr/>
              <p:nvPr/>
            </p:nvSpPr>
            <p:spPr>
              <a:xfrm>
                <a:off x="6477000" y="4191000"/>
                <a:ext cx="1295400" cy="533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bg1"/>
                    </a:solidFill>
                  </a:rPr>
                  <a:t>Market size</a:t>
                </a:r>
              </a:p>
              <a:p>
                <a:pPr algn="ctr"/>
                <a:r>
                  <a:rPr lang="en-US" sz="1200" i="1" dirty="0" smtClean="0">
                    <a:solidFill>
                      <a:schemeClr val="tx1"/>
                    </a:solidFill>
                  </a:rPr>
                  <a:t>(based on</a:t>
                </a:r>
              </a:p>
              <a:p>
                <a:pPr algn="ctr"/>
                <a:r>
                  <a:rPr lang="en-US" sz="1200" i="1" dirty="0" smtClean="0">
                    <a:solidFill>
                      <a:schemeClr val="tx1"/>
                    </a:solidFill>
                  </a:rPr>
                  <a:t>survey)</a:t>
                </a:r>
                <a:endParaRPr lang="en-US" sz="1200" i="1" dirty="0">
                  <a:solidFill>
                    <a:schemeClr val="tx1"/>
                  </a:solidFill>
                </a:endParaRPr>
              </a:p>
            </p:txBody>
          </p:sp>
        </p:grpSp>
        <p:sp>
          <p:nvSpPr>
            <p:cNvPr id="28" name="Rectangle 27"/>
            <p:cNvSpPr/>
            <p:nvPr/>
          </p:nvSpPr>
          <p:spPr>
            <a:xfrm>
              <a:off x="5943600" y="2514600"/>
              <a:ext cx="2819400" cy="304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smtClean="0"/>
                <a:t>Target Market Size</a:t>
              </a:r>
              <a:endParaRPr lang="en-US" sz="1600" b="1" dirty="0"/>
            </a:p>
          </p:txBody>
        </p:sp>
      </p:grpSp>
      <p:graphicFrame>
        <p:nvGraphicFramePr>
          <p:cNvPr id="30" name="Table 29"/>
          <p:cNvGraphicFramePr>
            <a:graphicFrameLocks noGrp="1"/>
          </p:cNvGraphicFramePr>
          <p:nvPr/>
        </p:nvGraphicFramePr>
        <p:xfrm>
          <a:off x="381000" y="1397000"/>
          <a:ext cx="8229600" cy="949960"/>
        </p:xfrm>
        <a:graphic>
          <a:graphicData uri="http://schemas.openxmlformats.org/drawingml/2006/table">
            <a:tbl>
              <a:tblPr firstRow="1" bandRow="1">
                <a:tableStyleId>{5C22544A-7EE6-4342-B048-85BDC9FD1C3A}</a:tableStyleId>
              </a:tblPr>
              <a:tblGrid>
                <a:gridCol w="1524000"/>
                <a:gridCol w="2590800"/>
                <a:gridCol w="2057400"/>
                <a:gridCol w="2057400"/>
              </a:tblGrid>
              <a:tr h="370840">
                <a:tc gridSpan="4">
                  <a:txBody>
                    <a:bodyPr/>
                    <a:lstStyle/>
                    <a:p>
                      <a:pPr algn="ctr"/>
                      <a:r>
                        <a:rPr lang="en-US" sz="1600" dirty="0" smtClean="0">
                          <a:solidFill>
                            <a:schemeClr val="bg1"/>
                          </a:solidFill>
                        </a:rPr>
                        <a:t>Market</a:t>
                      </a:r>
                      <a:r>
                        <a:rPr lang="en-US" sz="1600" baseline="0" dirty="0" smtClean="0">
                          <a:solidFill>
                            <a:schemeClr val="bg1"/>
                          </a:solidFill>
                        </a:rPr>
                        <a:t> Statistics</a:t>
                      </a:r>
                      <a:endParaRPr lang="en-US" sz="1600"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hMerge="1">
                  <a:txBody>
                    <a:bodyPr/>
                    <a:lstStyle/>
                    <a:p>
                      <a:endParaRPr lang="en-US"/>
                    </a:p>
                  </a:txBody>
                  <a:tcPr/>
                </a:tc>
                <a:tc hMerge="1">
                  <a:txBody>
                    <a:bodyPr/>
                    <a:lstStyle/>
                    <a:p>
                      <a:endParaRPr lang="en-US"/>
                    </a:p>
                  </a:txBody>
                  <a:tcPr/>
                </a:tc>
                <a:tc hMerge="1">
                  <a:txBody>
                    <a:bodyPr/>
                    <a:lstStyle/>
                    <a:p>
                      <a:endParaRPr lang="en-US" dirty="0"/>
                    </a:p>
                  </a:txBody>
                  <a:tcPr/>
                </a:tc>
              </a:tr>
              <a:tr h="370840">
                <a:tc>
                  <a:txBody>
                    <a:bodyPr/>
                    <a:lstStyle/>
                    <a:p>
                      <a:r>
                        <a:rPr lang="en-US" sz="1600" dirty="0" smtClean="0"/>
                        <a:t>Industry Name:</a:t>
                      </a:r>
                      <a:endParaRPr lang="en-US" sz="1600" dirty="0"/>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dirty="0" smtClean="0">
                          <a:solidFill>
                            <a:schemeClr val="tx1"/>
                          </a:solidFill>
                        </a:rPr>
                        <a:t>Consumer</a:t>
                      </a:r>
                      <a:r>
                        <a:rPr lang="en-US" sz="1800" b="1" baseline="0" dirty="0" smtClean="0">
                          <a:solidFill>
                            <a:schemeClr val="tx1"/>
                          </a:solidFill>
                        </a:rPr>
                        <a:t> Services</a:t>
                      </a:r>
                      <a:endParaRPr lang="en-US" sz="1800" b="1" dirty="0" smtClean="0">
                        <a:solidFill>
                          <a:schemeClr val="tx1"/>
                        </a:solidFill>
                      </a:endParaRP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600" dirty="0" smtClean="0"/>
                        <a:t>Annual</a:t>
                      </a:r>
                      <a:r>
                        <a:rPr lang="en-US" sz="1600" baseline="0" dirty="0" smtClean="0"/>
                        <a:t> Industry Sales:</a:t>
                      </a:r>
                      <a:endParaRPr lang="en-US" sz="1600" dirty="0"/>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dirty="0" smtClean="0"/>
                        <a:t>$</a:t>
                      </a:r>
                      <a:r>
                        <a:rPr lang="en-US" sz="1800" b="1" dirty="0" smtClean="0">
                          <a:solidFill>
                            <a:schemeClr val="tx1"/>
                          </a:solidFill>
                        </a:rPr>
                        <a:t>$1</a:t>
                      </a:r>
                      <a:r>
                        <a:rPr lang="en-US" sz="1800" b="1" baseline="0" dirty="0" smtClean="0">
                          <a:solidFill>
                            <a:schemeClr val="tx1"/>
                          </a:solidFill>
                        </a:rPr>
                        <a:t> Billion</a:t>
                      </a:r>
                      <a:endParaRPr lang="en-US" sz="1800" b="1" dirty="0" smtClean="0">
                        <a:solidFill>
                          <a:schemeClr val="tx1"/>
                        </a:solidFill>
                      </a:endParaRP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17" name="Rectangle 16"/>
          <p:cNvSpPr/>
          <p:nvPr/>
        </p:nvSpPr>
        <p:spPr>
          <a:xfrm>
            <a:off x="6629400" y="4572000"/>
            <a:ext cx="1185985" cy="259702"/>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sz="1400" b="1" dirty="0" smtClean="0">
                <a:solidFill>
                  <a:schemeClr val="tx1"/>
                </a:solidFill>
                <a:ea typeface="Times New Roman"/>
                <a:cs typeface="Times New Roman"/>
              </a:rPr>
              <a:t>347,205</a:t>
            </a:r>
            <a:endParaRPr lang="en-US" sz="1400" b="1" dirty="0">
              <a:solidFill>
                <a:schemeClr val="tx1"/>
              </a:solidFill>
              <a:ea typeface="Times New Roman"/>
              <a:cs typeface="Times New Roman"/>
            </a:endParaRPr>
          </a:p>
        </p:txBody>
      </p:sp>
      <p:sp>
        <p:nvSpPr>
          <p:cNvPr id="18" name="Rectangle 17"/>
          <p:cNvSpPr/>
          <p:nvPr/>
        </p:nvSpPr>
        <p:spPr>
          <a:xfrm>
            <a:off x="6629400" y="5715000"/>
            <a:ext cx="1185985" cy="259702"/>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sz="1400" b="1" dirty="0" smtClean="0">
                <a:solidFill>
                  <a:schemeClr val="tx1"/>
                </a:solidFill>
                <a:ea typeface="Times New Roman"/>
                <a:cs typeface="Times New Roman"/>
              </a:rPr>
              <a:t>100,000</a:t>
            </a:r>
            <a:endParaRPr lang="en-US" sz="1400" b="1" dirty="0">
              <a:solidFill>
                <a:schemeClr val="tx1"/>
              </a:solidFill>
              <a:ea typeface="Times New Roman"/>
              <a:cs typeface="Times New Roman"/>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Promotion and Sales</a:t>
            </a:r>
            <a:endParaRPr lang="en-US" dirty="0"/>
          </a:p>
        </p:txBody>
      </p:sp>
      <p:sp>
        <p:nvSpPr>
          <p:cNvPr id="3" name="Content Placeholder 2"/>
          <p:cNvSpPr>
            <a:spLocks noGrp="1"/>
          </p:cNvSpPr>
          <p:nvPr>
            <p:ph idx="1"/>
          </p:nvPr>
        </p:nvSpPr>
        <p:spPr>
          <a:xfrm>
            <a:off x="457200" y="1447800"/>
            <a:ext cx="8229600" cy="5181600"/>
          </a:xfrm>
        </p:spPr>
        <p:txBody>
          <a:bodyPr>
            <a:normAutofit fontScale="92500" lnSpcReduction="20000"/>
          </a:bodyPr>
          <a:lstStyle/>
          <a:p>
            <a:r>
              <a:rPr lang="en-US" dirty="0" smtClean="0"/>
              <a:t>Newsletters</a:t>
            </a:r>
          </a:p>
          <a:p>
            <a:pPr lvl="1"/>
            <a:r>
              <a:rPr lang="en-US" dirty="0" smtClean="0"/>
              <a:t>E-mails, as well as handouts in my community</a:t>
            </a:r>
          </a:p>
          <a:p>
            <a:r>
              <a:rPr lang="en-US" dirty="0" smtClean="0"/>
              <a:t>Business Cards</a:t>
            </a:r>
          </a:p>
          <a:p>
            <a:pPr lvl="1"/>
            <a:r>
              <a:rPr lang="en-US" dirty="0" smtClean="0"/>
              <a:t>Passed out to potential clients, for further contact</a:t>
            </a:r>
          </a:p>
          <a:p>
            <a:r>
              <a:rPr lang="en-US" dirty="0" smtClean="0"/>
              <a:t>Word of mouth</a:t>
            </a:r>
          </a:p>
          <a:p>
            <a:pPr lvl="1"/>
            <a:r>
              <a:rPr lang="en-US" dirty="0" smtClean="0"/>
              <a:t>Advertising by speaking to friends, and asking them to promote it as well </a:t>
            </a:r>
          </a:p>
          <a:p>
            <a:r>
              <a:rPr lang="en-US" dirty="0" smtClean="0"/>
              <a:t>Website</a:t>
            </a:r>
          </a:p>
          <a:p>
            <a:pPr lvl="1"/>
            <a:r>
              <a:rPr lang="en-US" dirty="0" smtClean="0"/>
              <a:t>Informational, provides contact information</a:t>
            </a:r>
          </a:p>
          <a:p>
            <a:r>
              <a:rPr lang="en-US" dirty="0" smtClean="0"/>
              <a:t>Pamphlets</a:t>
            </a:r>
          </a:p>
          <a:p>
            <a:pPr lvl="1"/>
            <a:r>
              <a:rPr lang="en-US" dirty="0" smtClean="0"/>
              <a:t>Provide more in-depth information for possible customers</a:t>
            </a:r>
          </a:p>
          <a:p>
            <a:pPr lvl="1">
              <a:buNone/>
            </a:pPr>
            <a:endParaRPr lang="en-US" dirty="0" smtClean="0"/>
          </a:p>
          <a:p>
            <a:pPr lvl="2">
              <a:buNone/>
            </a:pPr>
            <a:endParaRPr lang="en-US" dirty="0" smtClean="0"/>
          </a:p>
          <a:p>
            <a:pPr lvl="1"/>
            <a:endParaRPr lang="en-US" dirty="0" smtClean="0"/>
          </a:p>
        </p:txBody>
      </p:sp>
      <p:pic>
        <p:nvPicPr>
          <p:cNvPr id="4" name="Content Placeholder 9" descr="logo secondary.jpg"/>
          <p:cNvPicPr>
            <a:picLocks noChangeAspect="1"/>
          </p:cNvPicPr>
          <p:nvPr/>
        </p:nvPicPr>
        <p:blipFill>
          <a:blip r:embed="rId2" cstate="print"/>
          <a:stretch>
            <a:fillRect/>
          </a:stretch>
        </p:blipFill>
        <p:spPr>
          <a:xfrm>
            <a:off x="7315200" y="0"/>
            <a:ext cx="1828800" cy="962274"/>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Competition</a:t>
            </a:r>
            <a:endParaRPr lang="en-US" dirty="0"/>
          </a:p>
        </p:txBody>
      </p:sp>
      <p:sp>
        <p:nvSpPr>
          <p:cNvPr id="3" name="Content Placeholder 2"/>
          <p:cNvSpPr>
            <a:spLocks noGrp="1"/>
          </p:cNvSpPr>
          <p:nvPr>
            <p:ph sz="half" idx="1"/>
          </p:nvPr>
        </p:nvSpPr>
        <p:spPr/>
        <p:txBody>
          <a:bodyPr>
            <a:normAutofit fontScale="92500" lnSpcReduction="20000"/>
          </a:bodyPr>
          <a:lstStyle/>
          <a:p>
            <a:pPr>
              <a:buNone/>
            </a:pPr>
            <a:r>
              <a:rPr lang="en-US" sz="2000" dirty="0" smtClean="0"/>
              <a:t>    </a:t>
            </a:r>
            <a:r>
              <a:rPr lang="en-US" sz="2000" u="sng" dirty="0" smtClean="0"/>
              <a:t>Direct Competition                            </a:t>
            </a:r>
          </a:p>
          <a:p>
            <a:pPr lvl="1"/>
            <a:r>
              <a:rPr lang="en-US" sz="2000" dirty="0" smtClean="0"/>
              <a:t>Merry Maids</a:t>
            </a:r>
          </a:p>
          <a:p>
            <a:pPr lvl="1"/>
            <a:r>
              <a:rPr lang="en-US" sz="2000" dirty="0" smtClean="0"/>
              <a:t>Home Cleaning Solutions</a:t>
            </a:r>
          </a:p>
          <a:p>
            <a:pPr lvl="1"/>
            <a:r>
              <a:rPr lang="en-US" sz="2000" dirty="0" smtClean="0"/>
              <a:t>Strengths/Weaknesses</a:t>
            </a:r>
          </a:p>
          <a:p>
            <a:pPr lvl="2"/>
            <a:r>
              <a:rPr lang="en-US" sz="1800" dirty="0" smtClean="0"/>
              <a:t>Come to your house, have experience.</a:t>
            </a:r>
          </a:p>
          <a:p>
            <a:pPr lvl="2"/>
            <a:r>
              <a:rPr lang="en-US" sz="1800" dirty="0" smtClean="0"/>
              <a:t>Don’t provide personalized service</a:t>
            </a:r>
          </a:p>
          <a:p>
            <a:pPr lvl="1">
              <a:buNone/>
            </a:pPr>
            <a:endParaRPr lang="en-US" sz="2000" u="sng" dirty="0" smtClean="0"/>
          </a:p>
          <a:p>
            <a:pPr lvl="1">
              <a:buNone/>
            </a:pPr>
            <a:r>
              <a:rPr lang="en-US" sz="2000" u="sng" dirty="0" smtClean="0"/>
              <a:t>Indirect Competition</a:t>
            </a:r>
          </a:p>
          <a:p>
            <a:pPr lvl="1"/>
            <a:r>
              <a:rPr lang="en-US" sz="2000" dirty="0" smtClean="0"/>
              <a:t>Home organizational supplies</a:t>
            </a:r>
          </a:p>
          <a:p>
            <a:pPr lvl="1"/>
            <a:r>
              <a:rPr lang="en-US" sz="2000" dirty="0" smtClean="0"/>
              <a:t>HGTV</a:t>
            </a:r>
          </a:p>
          <a:p>
            <a:pPr lvl="1"/>
            <a:r>
              <a:rPr lang="en-US" sz="2000" dirty="0" smtClean="0"/>
              <a:t>Strengths/weaknesses</a:t>
            </a:r>
          </a:p>
          <a:p>
            <a:pPr lvl="2"/>
            <a:r>
              <a:rPr lang="en-US" sz="1600" dirty="0" smtClean="0"/>
              <a:t>Only have supplies, not actual instructions </a:t>
            </a:r>
          </a:p>
        </p:txBody>
      </p:sp>
      <p:sp>
        <p:nvSpPr>
          <p:cNvPr id="5" name="Content Placeholder 4"/>
          <p:cNvSpPr>
            <a:spLocks noGrp="1"/>
          </p:cNvSpPr>
          <p:nvPr>
            <p:ph sz="half" idx="2"/>
          </p:nvPr>
        </p:nvSpPr>
        <p:spPr/>
        <p:txBody>
          <a:bodyPr>
            <a:normAutofit fontScale="92500" lnSpcReduction="20000"/>
          </a:bodyPr>
          <a:lstStyle/>
          <a:p>
            <a:r>
              <a:rPr lang="en-US" dirty="0" smtClean="0"/>
              <a:t>How do I stand apart?</a:t>
            </a:r>
          </a:p>
          <a:p>
            <a:pPr lvl="1"/>
            <a:r>
              <a:rPr lang="en-US" dirty="0" smtClean="0"/>
              <a:t>By having a consultation, and making myself familiar with your home, and family life, I really am providing “personalized” service. We customize organization, to match YOUR everyday challenges and needs. </a:t>
            </a:r>
            <a:endParaRPr lang="en-US" dirty="0"/>
          </a:p>
        </p:txBody>
      </p:sp>
      <p:pic>
        <p:nvPicPr>
          <p:cNvPr id="4" name="Content Placeholder 9" descr="logo secondary.jpg"/>
          <p:cNvPicPr>
            <a:picLocks noChangeAspect="1"/>
          </p:cNvPicPr>
          <p:nvPr/>
        </p:nvPicPr>
        <p:blipFill>
          <a:blip r:embed="rId3" cstate="print"/>
          <a:stretch>
            <a:fillRect/>
          </a:stretch>
        </p:blipFill>
        <p:spPr>
          <a:xfrm>
            <a:off x="7315200" y="5895726"/>
            <a:ext cx="1828800" cy="962274"/>
          </a:xfrm>
          <a:prstGeom prst="rect">
            <a:avLst/>
          </a:prstGeom>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erve">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1944</TotalTime>
  <Words>968</Words>
  <Application>Microsoft Office PowerPoint</Application>
  <PresentationFormat>On-screen Show (4:3)</PresentationFormat>
  <Paragraphs>159</Paragraphs>
  <Slides>13</Slides>
  <Notes>5</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Verve</vt:lpstr>
      <vt:lpstr>PowerPoint Presentation</vt:lpstr>
      <vt:lpstr>Helping Hands Helping you, help yourself.</vt:lpstr>
      <vt:lpstr>What’s the problem?</vt:lpstr>
      <vt:lpstr>What’s our solution?</vt:lpstr>
      <vt:lpstr>Description of Product/Service</vt:lpstr>
      <vt:lpstr>Business Model</vt:lpstr>
      <vt:lpstr>Market Analysis</vt:lpstr>
      <vt:lpstr>Promotion and Sales</vt:lpstr>
      <vt:lpstr>Competition</vt:lpstr>
      <vt:lpstr>Qualifications</vt:lpstr>
      <vt:lpstr>Sales Projections</vt:lpstr>
      <vt:lpstr>Startup Funds</vt:lpstr>
      <vt:lpstr>Helping Hands Helping you, help yourself.</vt:lpstr>
    </vt:vector>
  </TitlesOfParts>
  <Company>NFTE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Jordan</dc:creator>
  <cp:lastModifiedBy>pathways tmhs</cp:lastModifiedBy>
  <cp:revision>156</cp:revision>
  <dcterms:created xsi:type="dcterms:W3CDTF">2012-02-07T20:01:29Z</dcterms:created>
  <dcterms:modified xsi:type="dcterms:W3CDTF">2012-12-17T13:40:53Z</dcterms:modified>
</cp:coreProperties>
</file>