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74" r:id="rId4"/>
    <p:sldId id="275" r:id="rId5"/>
    <p:sldId id="259" r:id="rId6"/>
    <p:sldId id="260" r:id="rId7"/>
    <p:sldId id="261" r:id="rId8"/>
    <p:sldId id="276" r:id="rId9"/>
    <p:sldId id="269" r:id="rId10"/>
    <p:sldId id="270" r:id="rId11"/>
    <p:sldId id="263" r:id="rId12"/>
    <p:sldId id="266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81685" autoAdjust="0"/>
  </p:normalViewPr>
  <p:slideViewPr>
    <p:cSldViewPr>
      <p:cViewPr>
        <p:scale>
          <a:sx n="99" d="100"/>
          <a:sy n="99" d="100"/>
        </p:scale>
        <p:origin x="-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ige:Downloads:Financials%20finish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35926191044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14129483814501"/>
          <c:y val="7.3373493975903606E-2"/>
          <c:w val="0.70661001749781305"/>
          <c:h val="0.66911109002940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MSP!$C$4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</c:spPr>
          <c:invertIfNegative val="0"/>
          <c:cat>
            <c:strRef>
              <c:f>MSP!$B$5:$B$16</c:f>
              <c:strCache>
                <c:ptCount val="12"/>
                <c:pt idx="0">
                  <c:v>January </c:v>
                </c:pt>
                <c:pt idx="1">
                  <c:v>February 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MSP!$C$5:$C$16</c:f>
              <c:numCache>
                <c:formatCode>General</c:formatCode>
                <c:ptCount val="12"/>
                <c:pt idx="0">
                  <c:v>108</c:v>
                </c:pt>
                <c:pt idx="1">
                  <c:v>27</c:v>
                </c:pt>
                <c:pt idx="2">
                  <c:v>108</c:v>
                </c:pt>
                <c:pt idx="3">
                  <c:v>108</c:v>
                </c:pt>
                <c:pt idx="4">
                  <c:v>27</c:v>
                </c:pt>
                <c:pt idx="5">
                  <c:v>27</c:v>
                </c:pt>
                <c:pt idx="6">
                  <c:v>108</c:v>
                </c:pt>
                <c:pt idx="7">
                  <c:v>108</c:v>
                </c:pt>
                <c:pt idx="8">
                  <c:v>27</c:v>
                </c:pt>
                <c:pt idx="9">
                  <c:v>108</c:v>
                </c:pt>
                <c:pt idx="10">
                  <c:v>27</c:v>
                </c:pt>
                <c:pt idx="1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37952"/>
        <c:axId val="29876608"/>
      </c:barChart>
      <c:catAx>
        <c:axId val="2983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9876608"/>
        <c:crosses val="autoZero"/>
        <c:auto val="1"/>
        <c:lblAlgn val="ctr"/>
        <c:lblOffset val="100"/>
        <c:noMultiLvlLbl val="0"/>
      </c:catAx>
      <c:valAx>
        <c:axId val="298766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9837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89410998324622"/>
          <c:y val="0.49295661642500999"/>
          <c:w val="8.9411687662263595E-2"/>
          <c:h val="8.450684853000170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7CBE-1FF9-4890-BD80-D1B7CFEBBAF5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2FFE-2019-4D22-BDEA-0C13D7EE9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2FFE-2019-4D22-BDEA-0C13D7EE9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2FFE-2019-4D22-BDEA-0C13D7EE97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2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9414F1-7A6B-45BF-BF8B-994C0C8604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1C99E25-BA5B-419D-A7DC-270204D132AF}" type="datetimeFigureOut">
              <a:rPr lang="en-US" smtClean="0"/>
              <a:pPr/>
              <a:t>5/29/2013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8977" y="5410200"/>
            <a:ext cx="3396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Lacey Hernandez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 years old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2400" b="1" baseline="3000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grade, Washington HS</a:t>
            </a:r>
            <a:endParaRPr lang="en-US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8426224" cy="2553561"/>
          </a:xfrm>
          <a:prstGeom prst="rect">
            <a:avLst/>
          </a:prstGeom>
        </p:spPr>
      </p:pic>
      <p:pic>
        <p:nvPicPr>
          <p:cNvPr id="5" name="Content Placeholder 9" descr="logo 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5975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7916"/>
            <a:ext cx="4495800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Qualifications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90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ros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01595" y="3888698"/>
            <a:ext cx="3246209" cy="2590800"/>
          </a:xfrm>
          <a:prstGeom prst="rect">
            <a:avLst/>
          </a:prstGeom>
        </p:spPr>
      </p:pic>
      <p:pic>
        <p:nvPicPr>
          <p:cNvPr id="7" name="Picture 6" descr="al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4032" y="469370"/>
            <a:ext cx="3081334" cy="266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29505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8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Intensive, year-long business class</a:t>
            </a:r>
          </a:p>
          <a:p>
            <a:endParaRPr lang="en-US" sz="28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Attended NFTE business camp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8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Creating original and beautiful products</a:t>
            </a:r>
          </a:p>
        </p:txBody>
      </p:sp>
      <p:pic>
        <p:nvPicPr>
          <p:cNvPr id="8" name="Content Placeholder 9" descr="logo secondar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66248"/>
            <a:ext cx="1655482" cy="7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5900" y="1128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Projections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Total Units:</a:t>
            </a:r>
          </a:p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983</a:t>
            </a:r>
            <a:endParaRPr lang="en-US" b="1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8382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Net Profit:</a:t>
            </a:r>
          </a:p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$4,207.08</a:t>
            </a:r>
            <a:endParaRPr lang="en-US" b="1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8382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Revenue:</a:t>
            </a:r>
          </a:p>
          <a:p>
            <a:pPr algn="ctr"/>
            <a:r>
              <a:rPr lang="en-US" b="1" dirty="0" smtClean="0">
                <a:ln w="1143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$14,745</a:t>
            </a:r>
            <a:endParaRPr lang="en-US" b="1" dirty="0">
              <a:ln w="11430"/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91294"/>
              </p:ext>
            </p:extLst>
          </p:nvPr>
        </p:nvGraphicFramePr>
        <p:xfrm>
          <a:off x="533400" y="2209800"/>
          <a:ext cx="7543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9" descr="logo 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18" y="6066248"/>
            <a:ext cx="1655482" cy="7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650" y="152400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Investment Opportunity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00081"/>
              </p:ext>
            </p:extLst>
          </p:nvPr>
        </p:nvGraphicFramePr>
        <p:xfrm>
          <a:off x="914401" y="838200"/>
          <a:ext cx="7315199" cy="3942511"/>
        </p:xfrm>
        <a:graphic>
          <a:graphicData uri="http://schemas.openxmlformats.org/drawingml/2006/table">
            <a:tbl>
              <a:tblPr/>
              <a:tblGrid>
                <a:gridCol w="1828799"/>
                <a:gridCol w="2133600"/>
                <a:gridCol w="1752600"/>
                <a:gridCol w="1600200"/>
              </a:tblGrid>
              <a:tr h="2888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Items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Explanation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Vendor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5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Telephone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 order to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communicate with potential clients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AT&amp;T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Computer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Online Marketing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AT&amp;T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$300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Light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switch panel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be able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to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create designs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ome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epot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aint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 paint the light switch panels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arget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Painting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tools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 paint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designs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arget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3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3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Expenditures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$550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09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Emergency Fund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Unexpected expenditures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½ of start-up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$275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2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Reserve for fixed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 don't expect to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break even for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the first three months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months of fixed expenses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$360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32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Start-Up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solidFill>
                            <a:schemeClr val="bg1"/>
                          </a:solidFill>
                          <a:latin typeface="Calibri"/>
                        </a:rPr>
                        <a:t>$1,185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28401"/>
              </p:ext>
            </p:extLst>
          </p:nvPr>
        </p:nvGraphicFramePr>
        <p:xfrm>
          <a:off x="914400" y="5087072"/>
          <a:ext cx="7315200" cy="1262416"/>
        </p:xfrm>
        <a:graphic>
          <a:graphicData uri="http://schemas.openxmlformats.org/drawingml/2006/table">
            <a:tbl>
              <a:tblPr/>
              <a:tblGrid>
                <a:gridCol w="2451165"/>
                <a:gridCol w="2277812"/>
                <a:gridCol w="2586223"/>
              </a:tblGrid>
              <a:tr h="2363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Annual 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$4,207.08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Annual 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$14,745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ROS%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520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Annual 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$4,207.08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355%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Start-Up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$1,185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ROI%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520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Content Placeholder 9" descr="logo seconda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150"/>
            <a:ext cx="1655482" cy="7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Cr_Hwx8fECGquQDGilgxAfNpWzS4qqpG2HZR28esyV29wx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04" y="2514600"/>
            <a:ext cx="28769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69151"/>
            <a:ext cx="5867400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 Plans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Options to Scale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Consultations with customers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 store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Partner </a:t>
            </a: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 home </a:t>
            </a:r>
            <a:r>
              <a:rPr lang="en-US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décor stores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 designing other decorations </a:t>
            </a:r>
          </a:p>
          <a:p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Giving Back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Partner with charities</a:t>
            </a:r>
            <a:endParaRPr lang="en-US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Content Placeholder 9" descr="logo 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332" y="6066248"/>
            <a:ext cx="1655482" cy="7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13171"/>
              </p:ext>
            </p:extLst>
          </p:nvPr>
        </p:nvGraphicFramePr>
        <p:xfrm>
          <a:off x="381000" y="990600"/>
          <a:ext cx="7924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</a:t>
                      </a:r>
                      <a:r>
                        <a:rPr lang="en-US" baseline="0" dirty="0" smtClean="0"/>
                        <a:t> profits: $4,207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Projected</a:t>
                      </a:r>
                      <a:r>
                        <a:rPr lang="en-US" baseline="0" dirty="0" smtClean="0"/>
                        <a:t> profits: $8,414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Expand product</a:t>
                      </a:r>
                      <a:r>
                        <a:rPr lang="en-US" baseline="0" dirty="0" smtClean="0"/>
                        <a:t> offerings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8426224" cy="2553561"/>
          </a:xfrm>
          <a:prstGeom prst="rect">
            <a:avLst/>
          </a:prstGeom>
        </p:spPr>
      </p:pic>
      <p:pic>
        <p:nvPicPr>
          <p:cNvPr id="6" name="Content Placeholder 9" descr="logo 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66248"/>
            <a:ext cx="1655482" cy="7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9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3" y="182880"/>
            <a:ext cx="845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Imagine a world with no taste…</a:t>
            </a:r>
            <a:r>
              <a:rPr 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362200"/>
            <a:ext cx="1447800" cy="2163832"/>
          </a:xfrm>
          <a:prstGeom prst="rect">
            <a:avLst/>
          </a:prstGeom>
        </p:spPr>
      </p:pic>
      <p:pic>
        <p:nvPicPr>
          <p:cNvPr id="5" name="Content Placeholder 9" descr="logo 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5975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990600"/>
            <a:ext cx="47445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Awesome quality.</a:t>
            </a:r>
          </a:p>
          <a:p>
            <a:pPr algn="ctr"/>
            <a:r>
              <a:rPr lang="en-US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reat service.</a:t>
            </a:r>
          </a:p>
          <a:p>
            <a:pPr algn="ctr"/>
            <a:r>
              <a:rPr lang="en-US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nique styles.</a:t>
            </a:r>
            <a:endParaRPr lang="en-US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206716"/>
            <a:ext cx="1069859" cy="1009650"/>
          </a:xfrm>
          <a:prstGeom prst="rect">
            <a:avLst/>
          </a:prstGeom>
        </p:spPr>
      </p:pic>
      <p:pic>
        <p:nvPicPr>
          <p:cNvPr id="13" name="Picture 12" descr="eq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40041"/>
            <a:ext cx="1143000" cy="1143000"/>
          </a:xfrm>
          <a:prstGeom prst="rect">
            <a:avLst/>
          </a:prstGeom>
        </p:spPr>
      </p:pic>
      <p:pic>
        <p:nvPicPr>
          <p:cNvPr id="8" name="Picture 7" descr="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672426"/>
            <a:ext cx="1559230" cy="2078231"/>
          </a:xfrm>
          <a:prstGeom prst="rect">
            <a:avLst/>
          </a:prstGeom>
        </p:spPr>
      </p:pic>
      <p:pic>
        <p:nvPicPr>
          <p:cNvPr id="9" name="Picture 8" descr="p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708241"/>
            <a:ext cx="2006600" cy="2006600"/>
          </a:xfrm>
          <a:prstGeom prst="rect">
            <a:avLst/>
          </a:prstGeom>
        </p:spPr>
      </p:pic>
      <p:pic>
        <p:nvPicPr>
          <p:cNvPr id="15" name="Picture 14" descr="p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3629625"/>
            <a:ext cx="1447800" cy="2163832"/>
          </a:xfrm>
          <a:prstGeom prst="rect">
            <a:avLst/>
          </a:prstGeom>
        </p:spPr>
      </p:pic>
      <p:pic>
        <p:nvPicPr>
          <p:cNvPr id="10" name="Content Placeholder 9" descr="logo secondar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95975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88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and Social Impact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Mission Statement: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Litswitchkins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will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provide our customers with unique, cute, and customizable light switch panels. We will try to make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the customer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experience as memorable as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possible, while selling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at low prices,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providing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great service, and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delivering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awesome quality.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Social Impact: </a:t>
            </a:r>
          </a:p>
          <a:p>
            <a:r>
              <a:rPr lang="en-US" sz="24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Litswitchkins</a:t>
            </a:r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re-uses old materials and recycles </a:t>
            </a:r>
            <a:r>
              <a:rPr lang="en-US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 </a:t>
            </a:r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 as part of its business model</a:t>
            </a:r>
            <a:endParaRPr lang="en-US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Content Placeholder 9" descr="logo second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5726"/>
            <a:ext cx="1828800" cy="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351" y="0"/>
            <a:ext cx="5467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Benefits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Convenient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990600"/>
            <a:ext cx="3886200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Customizable 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1628" y="3892950"/>
            <a:ext cx="283564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Quality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450" y="1600200"/>
            <a:ext cx="2356701" cy="2362200"/>
          </a:xfrm>
          <a:prstGeom prst="rect">
            <a:avLst/>
          </a:prstGeom>
        </p:spPr>
      </p:pic>
      <p:pic>
        <p:nvPicPr>
          <p:cNvPr id="10" name="Picture 9" descr="p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6449" y="4450243"/>
            <a:ext cx="2286000" cy="2384607"/>
          </a:xfrm>
          <a:prstGeom prst="rect">
            <a:avLst/>
          </a:prstGeom>
        </p:spPr>
      </p:pic>
      <p:pic>
        <p:nvPicPr>
          <p:cNvPr id="11" name="Picture 10" descr="pi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600200"/>
            <a:ext cx="2362200" cy="2362200"/>
          </a:xfrm>
          <a:prstGeom prst="rect">
            <a:avLst/>
          </a:prstGeom>
        </p:spPr>
      </p:pic>
      <p:pic>
        <p:nvPicPr>
          <p:cNvPr id="12" name="Content Placeholder 9" descr="logo secondar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95975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185098">
            <a:off x="3429000" y="1774055"/>
            <a:ext cx="17748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Unique</a:t>
            </a:r>
          </a:p>
        </p:txBody>
      </p:sp>
      <p:sp>
        <p:nvSpPr>
          <p:cNvPr id="5" name="Rectangle 4"/>
          <p:cNvSpPr/>
          <p:nvPr/>
        </p:nvSpPr>
        <p:spPr>
          <a:xfrm rot="20611917">
            <a:off x="249533" y="4394588"/>
            <a:ext cx="1981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Simple</a:t>
            </a:r>
          </a:p>
        </p:txBody>
      </p:sp>
      <p:sp>
        <p:nvSpPr>
          <p:cNvPr id="8" name="Rectangle 7"/>
          <p:cNvSpPr/>
          <p:nvPr/>
        </p:nvSpPr>
        <p:spPr>
          <a:xfrm rot="20835733">
            <a:off x="5729582" y="5884024"/>
            <a:ext cx="2575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Inexpensive</a:t>
            </a:r>
            <a:endParaRPr lang="en-US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1098738">
            <a:off x="3581400" y="2876435"/>
            <a:ext cx="135223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</a:t>
            </a:r>
          </a:p>
        </p:txBody>
      </p:sp>
      <p:sp>
        <p:nvSpPr>
          <p:cNvPr id="19" name="Rectangle 18"/>
          <p:cNvSpPr/>
          <p:nvPr/>
        </p:nvSpPr>
        <p:spPr>
          <a:xfrm rot="857026">
            <a:off x="5943600" y="4495800"/>
            <a:ext cx="23262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Expressive</a:t>
            </a:r>
          </a:p>
        </p:txBody>
      </p:sp>
      <p:sp>
        <p:nvSpPr>
          <p:cNvPr id="20" name="Rectangle 19"/>
          <p:cNvSpPr/>
          <p:nvPr/>
        </p:nvSpPr>
        <p:spPr>
          <a:xfrm rot="1434298">
            <a:off x="1421902" y="5491117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Bold</a:t>
            </a:r>
            <a:endParaRPr lang="en-US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25808"/>
              </p:ext>
            </p:extLst>
          </p:nvPr>
        </p:nvGraphicFramePr>
        <p:xfrm>
          <a:off x="2743200" y="533400"/>
          <a:ext cx="5562600" cy="3505200"/>
        </p:xfrm>
        <a:graphic>
          <a:graphicData uri="http://schemas.openxmlformats.org/drawingml/2006/table">
            <a:tbl>
              <a:tblPr/>
              <a:tblGrid>
                <a:gridCol w="691688"/>
                <a:gridCol w="3118312"/>
                <a:gridCol w="1752600"/>
              </a:tblGrid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 of One Unit of Sale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Wall Plate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Selling Price Per Unit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$15.00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COGS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$6.50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Expenses (Per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$2.00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Expenses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(Per Unit)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$8.50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Contribution Margin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(Per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$6.50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78107"/>
              </p:ext>
            </p:extLst>
          </p:nvPr>
        </p:nvGraphicFramePr>
        <p:xfrm>
          <a:off x="3352800" y="4985633"/>
          <a:ext cx="5029200" cy="1121664"/>
        </p:xfrm>
        <a:graphic>
          <a:graphicData uri="http://schemas.openxmlformats.org/drawingml/2006/table">
            <a:tbl>
              <a:tblPr/>
              <a:tblGrid>
                <a:gridCol w="1682241"/>
                <a:gridCol w="1664718"/>
                <a:gridCol w="168224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Fixed Monthly Expenses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$120.00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Contribution Margin Per Unit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$6.50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Break Even Units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9" descr="logo seconda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6312"/>
            <a:ext cx="152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981547"/>
              </p:ext>
            </p:extLst>
          </p:nvPr>
        </p:nvGraphicFramePr>
        <p:xfrm>
          <a:off x="69275" y="990600"/>
          <a:ext cx="2971800" cy="43025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9525"/>
                <a:gridCol w="1212275"/>
              </a:tblGrid>
              <a:tr h="2393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Description</a:t>
                      </a:r>
                      <a:r>
                        <a:rPr lang="en-US" sz="1800" b="1" baseline="0" dirty="0" smtClean="0"/>
                        <a:t> of Expenses</a:t>
                      </a:r>
                      <a:endParaRPr lang="en-US" sz="1800" b="1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3401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Variable Expenses</a:t>
                      </a:r>
                      <a:endParaRPr lang="en-US" sz="1600" b="1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Total:  $8.50</a:t>
                      </a:r>
                      <a:endParaRPr lang="en-US" sz="1600" b="1" dirty="0"/>
                    </a:p>
                  </a:txBody>
                  <a:tcPr>
                    <a:solidFill>
                      <a:srgbClr val="AB74D5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/>
                        <a:t>Materials</a:t>
                      </a:r>
                      <a:endParaRPr lang="en-US" sz="1600" b="0" u="none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</a:rPr>
                        <a:t>$4.00</a:t>
                      </a:r>
                      <a:endParaRPr lang="en-US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Labor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</a:rPr>
                        <a:t>$2.50</a:t>
                      </a:r>
                      <a:endParaRPr lang="en-US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Packaging &amp;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Shipping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$2.00</a:t>
                      </a:r>
                      <a:endParaRPr lang="en-US" sz="16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93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Fixed Expenses</a:t>
                      </a:r>
                      <a:endParaRPr lang="en-US" sz="1600" b="1" dirty="0"/>
                    </a:p>
                  </a:txBody>
                  <a:tcPr>
                    <a:solidFill>
                      <a:srgbClr val="AB7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r>
                        <a:rPr lang="en-US" sz="1600" b="1" baseline="0" dirty="0" smtClean="0"/>
                        <a:t>:</a:t>
                      </a:r>
                      <a:r>
                        <a:rPr lang="en-US" sz="1600" b="1" dirty="0" smtClean="0"/>
                        <a:t>  $120</a:t>
                      </a:r>
                      <a:endParaRPr lang="en-US" sz="1600" b="1" dirty="0"/>
                    </a:p>
                  </a:txBody>
                  <a:tcPr>
                    <a:solidFill>
                      <a:srgbClr val="AB74D5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Insurance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$15.00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Salary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$20.00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Advertising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$45.00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Utilities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$20.00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</a:tr>
              <a:tr h="13859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Rent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$20.00</a:t>
                      </a:r>
                      <a:endParaRPr lang="en-US" sz="1600" b="0" dirty="0"/>
                    </a:p>
                  </a:txBody>
                  <a:tcPr>
                    <a:solidFill>
                      <a:srgbClr val="D4F3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9195" y="0"/>
            <a:ext cx="41841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 Analysis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13754" y="1676400"/>
            <a:ext cx="2819400" cy="3939851"/>
            <a:chOff x="5943600" y="2384749"/>
            <a:chExt cx="2819400" cy="3939851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" name="Group 24"/>
            <p:cNvGrpSpPr/>
            <p:nvPr/>
          </p:nvGrpSpPr>
          <p:grpSpPr>
            <a:xfrm>
              <a:off x="5943600" y="2743200"/>
              <a:ext cx="2819400" cy="3581400"/>
              <a:chOff x="5638800" y="1905000"/>
              <a:chExt cx="2971800" cy="3733800"/>
            </a:xfrm>
            <a:grpFill/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5638800" y="1905000"/>
                <a:ext cx="2971800" cy="3733800"/>
                <a:chOff x="3408" y="1584"/>
                <a:chExt cx="1872" cy="2352"/>
              </a:xfrm>
              <a:grpFill/>
            </p:grpSpPr>
            <p:sp>
              <p:nvSpPr>
                <p:cNvPr id="12" name="AutoShape 3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1872" cy="2304"/>
                </a:xfrm>
                <a:custGeom>
                  <a:avLst/>
                  <a:gdLst>
                    <a:gd name="T0" fmla="*/ 1422 w 21600"/>
                    <a:gd name="T1" fmla="*/ 1152 h 21600"/>
                    <a:gd name="T2" fmla="*/ 936 w 21600"/>
                    <a:gd name="T3" fmla="*/ 2304 h 21600"/>
                    <a:gd name="T4" fmla="*/ 450 w 21600"/>
                    <a:gd name="T5" fmla="*/ 1152 h 21600"/>
                    <a:gd name="T6" fmla="*/ 93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992 w 21600"/>
                    <a:gd name="T13" fmla="*/ 6994 h 21600"/>
                    <a:gd name="T14" fmla="*/ 14608 w 21600"/>
                    <a:gd name="T15" fmla="*/ 1460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395" y="21600"/>
                      </a:lnTo>
                      <a:lnTo>
                        <a:pt x="1120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3" name="Oval 4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1872" cy="96"/>
                </a:xfrm>
                <a:prstGeom prst="ellipse">
                  <a:avLst/>
                </a:prstGeom>
                <a:grpFill/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5867400" y="2133600"/>
                <a:ext cx="25146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Total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Population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162300"/>
                <a:ext cx="19050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Target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Market Population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22308" y="2778868"/>
                <a:ext cx="1250092" cy="27075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1,836,536</a:t>
                </a:r>
                <a:endParaRPr lang="en-US" b="1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77000" y="4191000"/>
                <a:ext cx="1295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Market size</a:t>
                </a:r>
              </a:p>
              <a:p>
                <a:pPr algn="ctr"/>
                <a:r>
                  <a:rPr lang="en-US" sz="1200" i="1" dirty="0" smtClean="0">
                    <a:solidFill>
                      <a:schemeClr val="tx1"/>
                    </a:solidFill>
                  </a:rPr>
                  <a:t>(based on</a:t>
                </a:r>
              </a:p>
              <a:p>
                <a:pPr algn="ctr"/>
                <a:r>
                  <a:rPr lang="en-US" sz="1200" i="1" dirty="0" smtClean="0">
                    <a:solidFill>
                      <a:schemeClr val="tx1"/>
                    </a:solidFill>
                  </a:rPr>
                  <a:t>survey)</a:t>
                </a:r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943600" y="2384749"/>
              <a:ext cx="2819400" cy="4346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Target Market Size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51954" y="3732245"/>
            <a:ext cx="1185985" cy="259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947,799</a:t>
            </a:r>
            <a:endParaRPr lang="en-US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51954" y="4953000"/>
            <a:ext cx="1185985" cy="259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189,560</a:t>
            </a:r>
            <a:endParaRPr lang="en-US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16" name="Content Placeholder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370344"/>
              </p:ext>
            </p:extLst>
          </p:nvPr>
        </p:nvGraphicFramePr>
        <p:xfrm>
          <a:off x="152400" y="1806251"/>
          <a:ext cx="5181600" cy="427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2553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Description of Target Consumer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Demographics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Geographics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22990">
                <a:tc>
                  <a:txBody>
                    <a:bodyPr/>
                    <a:lstStyle/>
                    <a:p>
                      <a:pPr marL="57150" marR="0" lvl="0" indent="-571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Professional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Income of $50,000+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Columbus area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Psychographics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Buying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Patterns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49669">
                <a:tc>
                  <a:txBody>
                    <a:bodyPr/>
                    <a:lstStyle/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Artsy</a:t>
                      </a:r>
                    </a:p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Creative</a:t>
                      </a:r>
                    </a:p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 Working</a:t>
                      </a:r>
                    </a:p>
                    <a:p>
                      <a:pPr marL="166688" marR="0" lvl="0" indent="-1666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Spend time working on home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every two weeks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$200 every month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20% of people surveyed would definitely buy the product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00147"/>
              </p:ext>
            </p:extLst>
          </p:nvPr>
        </p:nvGraphicFramePr>
        <p:xfrm>
          <a:off x="20392" y="646331"/>
          <a:ext cx="8437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557"/>
                <a:gridCol w="2656347"/>
                <a:gridCol w="2109452"/>
                <a:gridCol w="210945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Statistics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Industry Name: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Home Decorations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Industry Sales: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$130,232,430,000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Content Placeholder 9" descr="logo seconda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56312"/>
            <a:ext cx="152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267313"/>
              </p:ext>
            </p:extLst>
          </p:nvPr>
        </p:nvGraphicFramePr>
        <p:xfrm>
          <a:off x="457200" y="1371600"/>
          <a:ext cx="82296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1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err="1" smtClean="0">
                          <a:solidFill>
                            <a:schemeClr val="bg1"/>
                          </a:solidFill>
                        </a:rPr>
                        <a:t>Litswitchkins</a:t>
                      </a:r>
                      <a:endParaRPr lang="en-US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Wall Plate Warehouse</a:t>
                      </a:r>
                      <a:endParaRPr lang="en-US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Switch Plate Superstore</a:t>
                      </a:r>
                      <a:endParaRPr lang="en-US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 dirty="0" err="1" smtClean="0">
                          <a:ln w="11430"/>
                          <a:solidFill>
                            <a:schemeClr val="bg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SwitchHits</a:t>
                      </a:r>
                      <a:endParaRPr lang="en-US" b="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Inexpensive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Variety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 &amp; Stylish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Lacks Variety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Lacks</a:t>
                      </a:r>
                      <a:r>
                        <a:rPr lang="en-US" baseline="0" dirty="0" smtClean="0"/>
                        <a:t> Creativity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 Variety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CUSTOMIZABLE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CUSTOMIZABLE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CUSTOMIZABLE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9" descr="logo second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5726"/>
            <a:ext cx="1828800" cy="96227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36079"/>
              </p:ext>
            </p:extLst>
          </p:nvPr>
        </p:nvGraphicFramePr>
        <p:xfrm>
          <a:off x="457200" y="4648200"/>
          <a:ext cx="8229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Litswitchkin’s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Competitive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Advantages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CUSTOMIZABLE – Allows</a:t>
                      </a:r>
                      <a:r>
                        <a:rPr lang="en-US" sz="1600" baseline="0" dirty="0" smtClean="0"/>
                        <a:t> customers to be creative; Focus on the customer experience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2. Best quality! Unique &amp; Stylish</a:t>
                      </a:r>
                    </a:p>
                    <a:p>
                      <a:r>
                        <a:rPr lang="en-US" sz="1600" dirty="0" smtClean="0"/>
                        <a:t>3. Inexpensive – Best value!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Marketing &amp; Sales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40312"/>
            <a:ext cx="42672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Twitter Account: @</a:t>
            </a:r>
            <a:r>
              <a:rPr lang="en-US" sz="36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LitSwitchKins</a:t>
            </a:r>
            <a:endParaRPr lang="en-US" sz="36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YouTube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Etsy.com</a:t>
            </a:r>
            <a:endParaRPr lang="en-US" sz="3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Art Fair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Buy 2 get 1 half-off</a:t>
            </a:r>
          </a:p>
          <a:p>
            <a:endParaRPr lang="en-US" sz="2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849" y="1082603"/>
            <a:ext cx="1972000" cy="1578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7009" y="3328889"/>
            <a:ext cx="1972000" cy="156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8974" y="2096053"/>
            <a:ext cx="1943652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08" y="886052"/>
            <a:ext cx="1524001" cy="1802052"/>
          </a:xfrm>
          <a:prstGeom prst="rect">
            <a:avLst/>
          </a:prstGeom>
        </p:spPr>
      </p:pic>
      <p:pic>
        <p:nvPicPr>
          <p:cNvPr id="10" name="Content Placeholder 9" descr="logo secondar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55890"/>
            <a:ext cx="1905000" cy="100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8076" y="4191000"/>
            <a:ext cx="35047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6">
      <a:dk1>
        <a:sysClr val="windowText" lastClr="000000"/>
      </a:dk1>
      <a:lt1>
        <a:sysClr val="window" lastClr="FFFFFF"/>
      </a:lt1>
      <a:dk2>
        <a:srgbClr val="5DD3FF"/>
      </a:dk2>
      <a:lt2>
        <a:srgbClr val="7030A0"/>
      </a:lt2>
      <a:accent1>
        <a:srgbClr val="542378"/>
      </a:accent1>
      <a:accent2>
        <a:srgbClr val="7030A0"/>
      </a:accent2>
      <a:accent3>
        <a:srgbClr val="00B0F0"/>
      </a:accent3>
      <a:accent4>
        <a:srgbClr val="7030A0"/>
      </a:accent4>
      <a:accent5>
        <a:srgbClr val="93E2FF"/>
      </a:accent5>
      <a:accent6>
        <a:srgbClr val="C7A2E3"/>
      </a:accent6>
      <a:hlink>
        <a:srgbClr val="542378"/>
      </a:hlink>
      <a:folHlink>
        <a:srgbClr val="E3D0F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2757</TotalTime>
  <Words>575</Words>
  <Application>Microsoft Office PowerPoint</Application>
  <PresentationFormat>On-screen Show (4:3)</PresentationFormat>
  <Paragraphs>215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PowerPoint Presentation</vt:lpstr>
      <vt:lpstr>PowerPoint Presentation</vt:lpstr>
      <vt:lpstr>PowerPoint Presentation</vt:lpstr>
      <vt:lpstr>Mission and Social Impact</vt:lpstr>
      <vt:lpstr>PowerPoint Presentation</vt:lpstr>
      <vt:lpstr>PowerPoint Presentation</vt:lpstr>
      <vt:lpstr>PowerPoint Presentation</vt:lpstr>
      <vt:lpstr>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LitSWITCHKINS</dc:title>
  <dc:creator>School</dc:creator>
  <cp:lastModifiedBy>Jason Delgatto</cp:lastModifiedBy>
  <cp:revision>130</cp:revision>
  <dcterms:created xsi:type="dcterms:W3CDTF">2013-03-20T18:46:49Z</dcterms:created>
  <dcterms:modified xsi:type="dcterms:W3CDTF">2013-05-29T18:04:05Z</dcterms:modified>
</cp:coreProperties>
</file>