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5"/>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A082"/>
    <a:srgbClr val="FE997A"/>
    <a:srgbClr val="FE9372"/>
    <a:srgbClr val="FE9C7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39" autoAdjust="0"/>
  </p:normalViewPr>
  <p:slideViewPr>
    <p:cSldViewPr>
      <p:cViewPr>
        <p:scale>
          <a:sx n="50" d="100"/>
          <a:sy n="50" d="100"/>
        </p:scale>
        <p:origin x="-1080"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4"/>
  <c:clrMapOvr bg1="dk1" tx1="lt1" bg2="dk2" tx2="lt2" accent1="accent1" accent2="accent2" accent3="accent3" accent4="accent4" accent5="accent5" accent6="accent6" hlink="hlink" folHlink="folHlink"/>
  <c:chart>
    <c:autoTitleDeleted val="1"/>
    <c:view3D>
      <c:rAngAx val="1"/>
    </c:view3D>
    <c:plotArea>
      <c:layout>
        <c:manualLayout>
          <c:layoutTarget val="inner"/>
          <c:xMode val="edge"/>
          <c:yMode val="edge"/>
          <c:x val="0.28252788713910876"/>
          <c:y val="1.2500000000000032E-2"/>
          <c:w val="0.49288254593176023"/>
          <c:h val="0.83938558070865976"/>
        </c:manualLayout>
      </c:layout>
      <c:bar3DChart>
        <c:barDir val="bar"/>
        <c:grouping val="stacked"/>
        <c:ser>
          <c:idx val="0"/>
          <c:order val="0"/>
          <c:tx>
            <c:strRef>
              <c:f>Sheet1!$B$1</c:f>
              <c:strCache>
                <c:ptCount val="1"/>
                <c:pt idx="0">
                  <c:v>Hours</c:v>
                </c:pt>
              </c:strCache>
            </c:strRef>
          </c:tx>
          <c:dPt>
            <c:idx val="0"/>
            <c:spPr>
              <a:solidFill>
                <a:schemeClr val="accent4">
                  <a:lumMod val="60000"/>
                  <a:lumOff val="40000"/>
                </a:schemeClr>
              </a:solidFill>
            </c:spPr>
          </c:dPt>
          <c:dPt>
            <c:idx val="1"/>
            <c:spPr>
              <a:solidFill>
                <a:schemeClr val="accent3">
                  <a:lumMod val="60000"/>
                  <a:lumOff val="40000"/>
                </a:schemeClr>
              </a:solidFill>
            </c:spPr>
          </c:dPt>
          <c:dPt>
            <c:idx val="2"/>
            <c:spPr>
              <a:solidFill>
                <a:schemeClr val="accent2">
                  <a:lumMod val="60000"/>
                  <a:lumOff val="40000"/>
                </a:schemeClr>
              </a:solidFill>
            </c:spPr>
          </c:dPt>
          <c:dLbls>
            <c:dLbl>
              <c:idx val="2"/>
              <c:layout/>
              <c:tx>
                <c:rich>
                  <a:bodyPr/>
                  <a:lstStyle/>
                  <a:p>
                    <a:r>
                      <a:rPr lang="en-US" dirty="0" smtClean="0"/>
                      <a:t>40</a:t>
                    </a:r>
                    <a:endParaRPr lang="en-US" dirty="0"/>
                  </a:p>
                </c:rich>
              </c:tx>
              <c:showVal val="1"/>
            </c:dLbl>
            <c:txPr>
              <a:bodyPr/>
              <a:lstStyle/>
              <a:p>
                <a:pPr>
                  <a:defRPr b="1"/>
                </a:pPr>
                <a:endParaRPr lang="en-US"/>
              </a:p>
            </c:txPr>
            <c:showVal val="1"/>
          </c:dLbls>
          <c:cat>
            <c:strRef>
              <c:f>Sheet1!$A$2:$A$4</c:f>
              <c:strCache>
                <c:ptCount val="3"/>
                <c:pt idx="0">
                  <c:v>Sleep</c:v>
                </c:pt>
                <c:pt idx="1">
                  <c:v>Work</c:v>
                </c:pt>
                <c:pt idx="2">
                  <c:v>School</c:v>
                </c:pt>
              </c:strCache>
            </c:strRef>
          </c:cat>
          <c:val>
            <c:numRef>
              <c:f>Sheet1!$B$2:$B$4</c:f>
              <c:numCache>
                <c:formatCode>General</c:formatCode>
                <c:ptCount val="3"/>
                <c:pt idx="0">
                  <c:v>48</c:v>
                </c:pt>
                <c:pt idx="1">
                  <c:v>80</c:v>
                </c:pt>
                <c:pt idx="2">
                  <c:v>40</c:v>
                </c:pt>
              </c:numCache>
            </c:numRef>
          </c:val>
        </c:ser>
        <c:dLbls>
          <c:showVal val="1"/>
        </c:dLbls>
        <c:shape val="box"/>
        <c:axId val="121974784"/>
        <c:axId val="121976320"/>
        <c:axId val="0"/>
      </c:bar3DChart>
      <c:catAx>
        <c:axId val="121974784"/>
        <c:scaling>
          <c:orientation val="minMax"/>
        </c:scaling>
        <c:axPos val="l"/>
        <c:tickLblPos val="nextTo"/>
        <c:txPr>
          <a:bodyPr/>
          <a:lstStyle/>
          <a:p>
            <a:pPr>
              <a:defRPr sz="1800" b="1">
                <a:solidFill>
                  <a:schemeClr val="bg2">
                    <a:lumMod val="50000"/>
                  </a:schemeClr>
                </a:solidFill>
              </a:defRPr>
            </a:pPr>
            <a:endParaRPr lang="en-US"/>
          </a:p>
        </c:txPr>
        <c:crossAx val="121976320"/>
        <c:crosses val="autoZero"/>
        <c:auto val="1"/>
        <c:lblAlgn val="ctr"/>
        <c:lblOffset val="100"/>
      </c:catAx>
      <c:valAx>
        <c:axId val="121976320"/>
        <c:scaling>
          <c:orientation val="minMax"/>
        </c:scaling>
        <c:axPos val="b"/>
        <c:majorGridlines/>
        <c:title>
          <c:tx>
            <c:rich>
              <a:bodyPr/>
              <a:lstStyle/>
              <a:p>
                <a:pPr algn="ctr">
                  <a:defRPr lang="en-US" sz="1800" b="1" i="0" u="none" strike="noStrike" kern="1200" baseline="0" dirty="0">
                    <a:solidFill>
                      <a:srgbClr val="1F497D">
                        <a:lumMod val="50000"/>
                      </a:srgbClr>
                    </a:solidFill>
                    <a:latin typeface="+mn-lt"/>
                    <a:ea typeface="+mn-ea"/>
                    <a:cs typeface="+mn-cs"/>
                  </a:defRPr>
                </a:pPr>
                <a:r>
                  <a:rPr lang="en-US" sz="1800" b="1" i="0" u="none" strike="noStrike" kern="1200" baseline="0" dirty="0" smtClean="0">
                    <a:solidFill>
                      <a:srgbClr val="1F497D">
                        <a:lumMod val="50000"/>
                      </a:srgbClr>
                    </a:solidFill>
                    <a:latin typeface="+mn-lt"/>
                    <a:ea typeface="+mn-ea"/>
                    <a:cs typeface="+mn-cs"/>
                  </a:rPr>
                  <a:t>Hours</a:t>
                </a:r>
                <a:endParaRPr lang="en-US" sz="1800" b="1" i="0" u="none" strike="noStrike" kern="1200" baseline="0" dirty="0">
                  <a:solidFill>
                    <a:srgbClr val="1F497D">
                      <a:lumMod val="50000"/>
                    </a:srgbClr>
                  </a:solidFill>
                  <a:latin typeface="+mn-lt"/>
                  <a:ea typeface="+mn-ea"/>
                  <a:cs typeface="+mn-cs"/>
                </a:endParaRPr>
              </a:p>
            </c:rich>
          </c:tx>
          <c:layout>
            <c:manualLayout>
              <c:xMode val="edge"/>
              <c:yMode val="edge"/>
              <c:x val="0.45444374850870833"/>
              <c:y val="0.9213828132594537"/>
            </c:manualLayout>
          </c:layout>
        </c:title>
        <c:numFmt formatCode="General" sourceLinked="1"/>
        <c:tickLblPos val="nextTo"/>
        <c:txPr>
          <a:bodyPr/>
          <a:lstStyle/>
          <a:p>
            <a:pPr>
              <a:defRPr sz="1400">
                <a:solidFill>
                  <a:schemeClr val="bg2">
                    <a:lumMod val="50000"/>
                  </a:schemeClr>
                </a:solidFill>
              </a:defRPr>
            </a:pPr>
            <a:endParaRPr lang="en-US"/>
          </a:p>
        </c:txPr>
        <c:crossAx val="121974784"/>
        <c:crosses val="autoZero"/>
        <c:crossBetween val="between"/>
      </c:valAx>
    </c:plotArea>
    <c:plotVisOnly val="1"/>
    <c:dispBlanksAs val="gap"/>
  </c:chart>
  <c:txPr>
    <a:bodyPr/>
    <a:lstStyle/>
    <a:p>
      <a:pPr>
        <a:defRPr sz="1800"/>
      </a:pPr>
      <a:endParaRPr lang="en-US"/>
    </a:p>
  </c:txPr>
  <c:externalData r:id="rId2"/>
</c:chartSpac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448B0F-D41D-4A0D-8C64-AE3F37F0D3FD}" type="doc">
      <dgm:prSet loTypeId="urn:microsoft.com/office/officeart/2005/8/layout/hierarchy3" loCatId="hierarchy" qsTypeId="urn:microsoft.com/office/officeart/2005/8/quickstyle/3d3" qsCatId="3D" csTypeId="urn:microsoft.com/office/officeart/2005/8/colors/colorful1#1" csCatId="colorful" phldr="1"/>
      <dgm:spPr/>
      <dgm:t>
        <a:bodyPr/>
        <a:lstStyle/>
        <a:p>
          <a:endParaRPr lang="en-US"/>
        </a:p>
      </dgm:t>
    </dgm:pt>
    <dgm:pt modelId="{D965AA0E-16E1-484A-B1CC-67A538879F05}">
      <dgm:prSet phldrT="[Text]"/>
      <dgm:spPr/>
      <dgm:t>
        <a:bodyPr/>
        <a:lstStyle/>
        <a:p>
          <a:r>
            <a:rPr lang="en-US" b="1" dirty="0" smtClean="0">
              <a:latin typeface="Arial" pitchFamily="34" charset="0"/>
              <a:cs typeface="Arial" pitchFamily="34" charset="0"/>
            </a:rPr>
            <a:t>People</a:t>
          </a:r>
          <a:endParaRPr lang="en-US" b="1" dirty="0">
            <a:latin typeface="Arial" pitchFamily="34" charset="0"/>
            <a:cs typeface="Arial" pitchFamily="34" charset="0"/>
          </a:endParaRPr>
        </a:p>
      </dgm:t>
    </dgm:pt>
    <dgm:pt modelId="{5B07CCD0-8F07-4095-9531-7073E9866020}" type="parTrans" cxnId="{1E305DDD-0F83-4797-90F6-75FDA69B1634}">
      <dgm:prSet/>
      <dgm:spPr/>
      <dgm:t>
        <a:bodyPr/>
        <a:lstStyle/>
        <a:p>
          <a:endParaRPr lang="en-US"/>
        </a:p>
      </dgm:t>
    </dgm:pt>
    <dgm:pt modelId="{115B7A06-74ED-452E-8E33-B9583D81B1E8}" type="sibTrans" cxnId="{1E305DDD-0F83-4797-90F6-75FDA69B1634}">
      <dgm:prSet/>
      <dgm:spPr/>
      <dgm:t>
        <a:bodyPr/>
        <a:lstStyle/>
        <a:p>
          <a:endParaRPr lang="en-US"/>
        </a:p>
      </dgm:t>
    </dgm:pt>
    <dgm:pt modelId="{437DFC35-C785-40FB-B62F-DD7674F7DB5C}">
      <dgm:prSet phldrT="[Text]"/>
      <dgm:spPr/>
      <dgm:t>
        <a:bodyPr/>
        <a:lstStyle/>
        <a:p>
          <a:r>
            <a:rPr lang="en-US" b="1" dirty="0" smtClean="0">
              <a:latin typeface="Arial" pitchFamily="34" charset="0"/>
              <a:cs typeface="Arial" pitchFamily="34" charset="0"/>
            </a:rPr>
            <a:t>Product</a:t>
          </a:r>
          <a:endParaRPr lang="en-US" b="1" dirty="0">
            <a:latin typeface="Arial" pitchFamily="34" charset="0"/>
            <a:cs typeface="Arial" pitchFamily="34" charset="0"/>
          </a:endParaRPr>
        </a:p>
      </dgm:t>
    </dgm:pt>
    <dgm:pt modelId="{0BAED246-3484-4A74-B6C0-DD7910EAB519}" type="parTrans" cxnId="{C081EFEF-D440-4FFD-90CD-52AE6B53864E}">
      <dgm:prSet/>
      <dgm:spPr/>
      <dgm:t>
        <a:bodyPr/>
        <a:lstStyle/>
        <a:p>
          <a:endParaRPr lang="en-US"/>
        </a:p>
      </dgm:t>
    </dgm:pt>
    <dgm:pt modelId="{EBD38709-E38E-454F-A736-D656DECDB5C3}" type="sibTrans" cxnId="{C081EFEF-D440-4FFD-90CD-52AE6B53864E}">
      <dgm:prSet/>
      <dgm:spPr/>
      <dgm:t>
        <a:bodyPr/>
        <a:lstStyle/>
        <a:p>
          <a:endParaRPr lang="en-US"/>
        </a:p>
      </dgm:t>
    </dgm:pt>
    <dgm:pt modelId="{25B9D762-6E0F-4A8F-B25D-3BC5B525CF6C}">
      <dgm:prSet phldrT="[Text]"/>
      <dgm:spPr/>
      <dgm:t>
        <a:bodyPr/>
        <a:lstStyle/>
        <a:p>
          <a:r>
            <a:rPr lang="en-US" b="1" dirty="0" smtClean="0">
              <a:latin typeface="Arial" pitchFamily="34" charset="0"/>
              <a:cs typeface="Arial" pitchFamily="34" charset="0"/>
            </a:rPr>
            <a:t>Place</a:t>
          </a:r>
          <a:endParaRPr lang="en-US" b="1" dirty="0">
            <a:latin typeface="Arial" pitchFamily="34" charset="0"/>
            <a:cs typeface="Arial" pitchFamily="34" charset="0"/>
          </a:endParaRPr>
        </a:p>
      </dgm:t>
    </dgm:pt>
    <dgm:pt modelId="{2D66D4D2-3A33-4CCD-8C25-04881E159BAA}" type="parTrans" cxnId="{1803D304-F1AD-41A6-98DA-A15AF3709A54}">
      <dgm:prSet/>
      <dgm:spPr/>
      <dgm:t>
        <a:bodyPr/>
        <a:lstStyle/>
        <a:p>
          <a:endParaRPr lang="en-US"/>
        </a:p>
      </dgm:t>
    </dgm:pt>
    <dgm:pt modelId="{873243D5-A041-42E2-899B-856B77BC045C}" type="sibTrans" cxnId="{1803D304-F1AD-41A6-98DA-A15AF3709A54}">
      <dgm:prSet/>
      <dgm:spPr/>
      <dgm:t>
        <a:bodyPr/>
        <a:lstStyle/>
        <a:p>
          <a:endParaRPr lang="en-US"/>
        </a:p>
      </dgm:t>
    </dgm:pt>
    <dgm:pt modelId="{A0E4D834-1EAF-4860-B078-74CD184AD03C}">
      <dgm:prSet phldrT="[Text]"/>
      <dgm:spPr/>
      <dgm:t>
        <a:bodyPr/>
        <a:lstStyle/>
        <a:p>
          <a:r>
            <a:rPr lang="en-US" b="1" dirty="0" smtClean="0">
              <a:latin typeface="Arial" pitchFamily="34" charset="0"/>
              <a:cs typeface="Arial" pitchFamily="34" charset="0"/>
            </a:rPr>
            <a:t>Price</a:t>
          </a:r>
          <a:endParaRPr lang="en-US" b="1" dirty="0">
            <a:latin typeface="Arial" pitchFamily="34" charset="0"/>
            <a:cs typeface="Arial" pitchFamily="34" charset="0"/>
          </a:endParaRPr>
        </a:p>
      </dgm:t>
    </dgm:pt>
    <dgm:pt modelId="{3A153290-389F-4F97-BFD1-0DE070362358}" type="parTrans" cxnId="{0E1D4878-1132-4BAD-88EA-B22A947B431E}">
      <dgm:prSet/>
      <dgm:spPr/>
      <dgm:t>
        <a:bodyPr/>
        <a:lstStyle/>
        <a:p>
          <a:endParaRPr lang="en-US"/>
        </a:p>
      </dgm:t>
    </dgm:pt>
    <dgm:pt modelId="{3E62B6C5-95D4-4375-9D67-F7A22BB907DA}" type="sibTrans" cxnId="{0E1D4878-1132-4BAD-88EA-B22A947B431E}">
      <dgm:prSet/>
      <dgm:spPr/>
      <dgm:t>
        <a:bodyPr/>
        <a:lstStyle/>
        <a:p>
          <a:endParaRPr lang="en-US"/>
        </a:p>
      </dgm:t>
    </dgm:pt>
    <dgm:pt modelId="{BC48F879-0FD3-443B-8718-F5B0BDC03A14}">
      <dgm:prSet phldrT="[Text]"/>
      <dgm:spPr/>
      <dgm:t>
        <a:bodyPr/>
        <a:lstStyle/>
        <a:p>
          <a:r>
            <a:rPr lang="en-US" b="1" dirty="0" smtClean="0">
              <a:latin typeface="Arial" pitchFamily="34" charset="0"/>
              <a:cs typeface="Arial" pitchFamily="34" charset="0"/>
            </a:rPr>
            <a:t>Promotion</a:t>
          </a:r>
          <a:endParaRPr lang="en-US" b="1" dirty="0">
            <a:latin typeface="Arial" pitchFamily="34" charset="0"/>
            <a:cs typeface="Arial" pitchFamily="34" charset="0"/>
          </a:endParaRPr>
        </a:p>
      </dgm:t>
    </dgm:pt>
    <dgm:pt modelId="{58263FB7-FA76-4914-967B-A5C918868F6B}" type="parTrans" cxnId="{29784312-E9BF-406B-96CD-9C0CACA8AF3B}">
      <dgm:prSet/>
      <dgm:spPr/>
      <dgm:t>
        <a:bodyPr/>
        <a:lstStyle/>
        <a:p>
          <a:endParaRPr lang="en-US"/>
        </a:p>
      </dgm:t>
    </dgm:pt>
    <dgm:pt modelId="{B3EB1F36-26E9-4D42-A295-049C48EF0CE2}" type="sibTrans" cxnId="{29784312-E9BF-406B-96CD-9C0CACA8AF3B}">
      <dgm:prSet/>
      <dgm:spPr/>
      <dgm:t>
        <a:bodyPr/>
        <a:lstStyle/>
        <a:p>
          <a:endParaRPr lang="en-US"/>
        </a:p>
      </dgm:t>
    </dgm:pt>
    <dgm:pt modelId="{DB1A7131-896E-49DF-9C1A-B82411E697F3}" type="pres">
      <dgm:prSet presAssocID="{4B448B0F-D41D-4A0D-8C64-AE3F37F0D3FD}" presName="diagram" presStyleCnt="0">
        <dgm:presLayoutVars>
          <dgm:chPref val="1"/>
          <dgm:dir/>
          <dgm:animOne val="branch"/>
          <dgm:animLvl val="lvl"/>
          <dgm:resizeHandles/>
        </dgm:presLayoutVars>
      </dgm:prSet>
      <dgm:spPr/>
      <dgm:t>
        <a:bodyPr/>
        <a:lstStyle/>
        <a:p>
          <a:endParaRPr lang="en-US"/>
        </a:p>
      </dgm:t>
    </dgm:pt>
    <dgm:pt modelId="{14965F33-A650-4B21-B460-1651B54D2BAC}" type="pres">
      <dgm:prSet presAssocID="{D965AA0E-16E1-484A-B1CC-67A538879F05}" presName="root" presStyleCnt="0"/>
      <dgm:spPr/>
    </dgm:pt>
    <dgm:pt modelId="{EE66C1B2-BEED-4C92-AD94-0A3F07F8CDCD}" type="pres">
      <dgm:prSet presAssocID="{D965AA0E-16E1-484A-B1CC-67A538879F05}" presName="rootComposite" presStyleCnt="0"/>
      <dgm:spPr/>
    </dgm:pt>
    <dgm:pt modelId="{862952AD-D5AC-4FAE-B0E8-9953A8ED4A9D}" type="pres">
      <dgm:prSet presAssocID="{D965AA0E-16E1-484A-B1CC-67A538879F05}" presName="rootText" presStyleLbl="node1" presStyleIdx="0" presStyleCnt="5" custLinFactNeighborX="1310" custLinFactNeighborY="472"/>
      <dgm:spPr/>
      <dgm:t>
        <a:bodyPr/>
        <a:lstStyle/>
        <a:p>
          <a:endParaRPr lang="en-US"/>
        </a:p>
      </dgm:t>
    </dgm:pt>
    <dgm:pt modelId="{5AF55B48-06D5-43C5-AA96-87E383EB90D2}" type="pres">
      <dgm:prSet presAssocID="{D965AA0E-16E1-484A-B1CC-67A538879F05}" presName="rootConnector" presStyleLbl="node1" presStyleIdx="0" presStyleCnt="5"/>
      <dgm:spPr/>
      <dgm:t>
        <a:bodyPr/>
        <a:lstStyle/>
        <a:p>
          <a:endParaRPr lang="en-US"/>
        </a:p>
      </dgm:t>
    </dgm:pt>
    <dgm:pt modelId="{ED599582-7803-40DF-AB74-75136DDA8A65}" type="pres">
      <dgm:prSet presAssocID="{D965AA0E-16E1-484A-B1CC-67A538879F05}" presName="childShape" presStyleCnt="0"/>
      <dgm:spPr/>
    </dgm:pt>
    <dgm:pt modelId="{1A38D960-6B7E-4275-B1AA-356068C05F20}" type="pres">
      <dgm:prSet presAssocID="{437DFC35-C785-40FB-B62F-DD7674F7DB5C}" presName="root" presStyleCnt="0"/>
      <dgm:spPr/>
    </dgm:pt>
    <dgm:pt modelId="{73CDBDB6-86A3-47C8-A97D-094CB876FFA2}" type="pres">
      <dgm:prSet presAssocID="{437DFC35-C785-40FB-B62F-DD7674F7DB5C}" presName="rootComposite" presStyleCnt="0"/>
      <dgm:spPr/>
    </dgm:pt>
    <dgm:pt modelId="{0785B8DD-BC5F-4DC2-A8F6-4ED99341B0E6}" type="pres">
      <dgm:prSet presAssocID="{437DFC35-C785-40FB-B62F-DD7674F7DB5C}" presName="rootText" presStyleLbl="node1" presStyleIdx="1" presStyleCnt="5" custLinFactNeighborX="1146" custLinFactNeighborY="472"/>
      <dgm:spPr/>
      <dgm:t>
        <a:bodyPr/>
        <a:lstStyle/>
        <a:p>
          <a:endParaRPr lang="en-US"/>
        </a:p>
      </dgm:t>
    </dgm:pt>
    <dgm:pt modelId="{79F80F0E-B617-4DD7-83CE-977D1CA60163}" type="pres">
      <dgm:prSet presAssocID="{437DFC35-C785-40FB-B62F-DD7674F7DB5C}" presName="rootConnector" presStyleLbl="node1" presStyleIdx="1" presStyleCnt="5"/>
      <dgm:spPr/>
      <dgm:t>
        <a:bodyPr/>
        <a:lstStyle/>
        <a:p>
          <a:endParaRPr lang="en-US"/>
        </a:p>
      </dgm:t>
    </dgm:pt>
    <dgm:pt modelId="{F1D06A69-E2BD-49D0-A8F7-549D84F69A29}" type="pres">
      <dgm:prSet presAssocID="{437DFC35-C785-40FB-B62F-DD7674F7DB5C}" presName="childShape" presStyleCnt="0"/>
      <dgm:spPr/>
    </dgm:pt>
    <dgm:pt modelId="{50F6C165-8A31-404A-9ACB-B68BB306BE89}" type="pres">
      <dgm:prSet presAssocID="{25B9D762-6E0F-4A8F-B25D-3BC5B525CF6C}" presName="root" presStyleCnt="0"/>
      <dgm:spPr/>
    </dgm:pt>
    <dgm:pt modelId="{F1BA6A6B-DD37-4DE0-A6C2-095CFCA46432}" type="pres">
      <dgm:prSet presAssocID="{25B9D762-6E0F-4A8F-B25D-3BC5B525CF6C}" presName="rootComposite" presStyleCnt="0"/>
      <dgm:spPr/>
    </dgm:pt>
    <dgm:pt modelId="{CFD2CD4F-C387-4A32-BD27-2EE16B98331B}" type="pres">
      <dgm:prSet presAssocID="{25B9D762-6E0F-4A8F-B25D-3BC5B525CF6C}" presName="rootText" presStyleLbl="node1" presStyleIdx="2" presStyleCnt="5" custLinFactNeighborX="0" custLinFactNeighborY="472"/>
      <dgm:spPr/>
      <dgm:t>
        <a:bodyPr/>
        <a:lstStyle/>
        <a:p>
          <a:endParaRPr lang="en-US"/>
        </a:p>
      </dgm:t>
    </dgm:pt>
    <dgm:pt modelId="{D3286B58-9BED-4E96-8894-C6075539A479}" type="pres">
      <dgm:prSet presAssocID="{25B9D762-6E0F-4A8F-B25D-3BC5B525CF6C}" presName="rootConnector" presStyleLbl="node1" presStyleIdx="2" presStyleCnt="5"/>
      <dgm:spPr/>
      <dgm:t>
        <a:bodyPr/>
        <a:lstStyle/>
        <a:p>
          <a:endParaRPr lang="en-US"/>
        </a:p>
      </dgm:t>
    </dgm:pt>
    <dgm:pt modelId="{D66192ED-174F-451C-B21C-178E58FE0DC9}" type="pres">
      <dgm:prSet presAssocID="{25B9D762-6E0F-4A8F-B25D-3BC5B525CF6C}" presName="childShape" presStyleCnt="0"/>
      <dgm:spPr/>
    </dgm:pt>
    <dgm:pt modelId="{0403C533-C88A-47A8-A433-085439684E65}" type="pres">
      <dgm:prSet presAssocID="{A0E4D834-1EAF-4860-B078-74CD184AD03C}" presName="root" presStyleCnt="0"/>
      <dgm:spPr/>
    </dgm:pt>
    <dgm:pt modelId="{8837020E-982F-4569-9519-826E61515055}" type="pres">
      <dgm:prSet presAssocID="{A0E4D834-1EAF-4860-B078-74CD184AD03C}" presName="rootComposite" presStyleCnt="0"/>
      <dgm:spPr/>
    </dgm:pt>
    <dgm:pt modelId="{9E0B1F13-1838-4CBF-B9E4-7DB8C0CC55A0}" type="pres">
      <dgm:prSet presAssocID="{A0E4D834-1EAF-4860-B078-74CD184AD03C}" presName="rootText" presStyleLbl="node1" presStyleIdx="3" presStyleCnt="5" custLinFactNeighborX="-1244" custLinFactNeighborY="1033"/>
      <dgm:spPr/>
      <dgm:t>
        <a:bodyPr/>
        <a:lstStyle/>
        <a:p>
          <a:endParaRPr lang="en-US"/>
        </a:p>
      </dgm:t>
    </dgm:pt>
    <dgm:pt modelId="{9844816A-6E43-4256-BADA-7F81CBDDEA30}" type="pres">
      <dgm:prSet presAssocID="{A0E4D834-1EAF-4860-B078-74CD184AD03C}" presName="rootConnector" presStyleLbl="node1" presStyleIdx="3" presStyleCnt="5"/>
      <dgm:spPr/>
      <dgm:t>
        <a:bodyPr/>
        <a:lstStyle/>
        <a:p>
          <a:endParaRPr lang="en-US"/>
        </a:p>
      </dgm:t>
    </dgm:pt>
    <dgm:pt modelId="{054ADF79-8502-47AC-BC94-6D8CFBAA47FF}" type="pres">
      <dgm:prSet presAssocID="{A0E4D834-1EAF-4860-B078-74CD184AD03C}" presName="childShape" presStyleCnt="0"/>
      <dgm:spPr/>
    </dgm:pt>
    <dgm:pt modelId="{F3B69D12-5A43-4053-B708-DB63ED8A0482}" type="pres">
      <dgm:prSet presAssocID="{BC48F879-0FD3-443B-8718-F5B0BDC03A14}" presName="root" presStyleCnt="0"/>
      <dgm:spPr/>
    </dgm:pt>
    <dgm:pt modelId="{8EE46807-C195-48E8-8E7C-406573812271}" type="pres">
      <dgm:prSet presAssocID="{BC48F879-0FD3-443B-8718-F5B0BDC03A14}" presName="rootComposite" presStyleCnt="0"/>
      <dgm:spPr/>
    </dgm:pt>
    <dgm:pt modelId="{B083EA45-6E65-4132-A869-371A918F4AA3}" type="pres">
      <dgm:prSet presAssocID="{BC48F879-0FD3-443B-8718-F5B0BDC03A14}" presName="rootText" presStyleLbl="node1" presStyleIdx="4" presStyleCnt="5" custLinFactNeighborX="196" custLinFactNeighborY="472"/>
      <dgm:spPr/>
      <dgm:t>
        <a:bodyPr/>
        <a:lstStyle/>
        <a:p>
          <a:endParaRPr lang="en-US"/>
        </a:p>
      </dgm:t>
    </dgm:pt>
    <dgm:pt modelId="{F9D26FFC-27AE-402C-9C34-99D5D95E02E0}" type="pres">
      <dgm:prSet presAssocID="{BC48F879-0FD3-443B-8718-F5B0BDC03A14}" presName="rootConnector" presStyleLbl="node1" presStyleIdx="4" presStyleCnt="5"/>
      <dgm:spPr/>
      <dgm:t>
        <a:bodyPr/>
        <a:lstStyle/>
        <a:p>
          <a:endParaRPr lang="en-US"/>
        </a:p>
      </dgm:t>
    </dgm:pt>
    <dgm:pt modelId="{A30B1650-D093-4E4B-8E16-DB361230E7B3}" type="pres">
      <dgm:prSet presAssocID="{BC48F879-0FD3-443B-8718-F5B0BDC03A14}" presName="childShape" presStyleCnt="0"/>
      <dgm:spPr/>
    </dgm:pt>
  </dgm:ptLst>
  <dgm:cxnLst>
    <dgm:cxn modelId="{1611476D-32DF-4136-9436-535C3BA01332}" type="presOf" srcId="{4B448B0F-D41D-4A0D-8C64-AE3F37F0D3FD}" destId="{DB1A7131-896E-49DF-9C1A-B82411E697F3}" srcOrd="0" destOrd="0" presId="urn:microsoft.com/office/officeart/2005/8/layout/hierarchy3"/>
    <dgm:cxn modelId="{BD31C148-F1BA-4845-9348-224002280403}" type="presOf" srcId="{437DFC35-C785-40FB-B62F-DD7674F7DB5C}" destId="{0785B8DD-BC5F-4DC2-A8F6-4ED99341B0E6}" srcOrd="0" destOrd="0" presId="urn:microsoft.com/office/officeart/2005/8/layout/hierarchy3"/>
    <dgm:cxn modelId="{7A542D43-895E-4A1C-8964-0E64BA8498A3}" type="presOf" srcId="{A0E4D834-1EAF-4860-B078-74CD184AD03C}" destId="{9844816A-6E43-4256-BADA-7F81CBDDEA30}" srcOrd="1" destOrd="0" presId="urn:microsoft.com/office/officeart/2005/8/layout/hierarchy3"/>
    <dgm:cxn modelId="{F25D3A48-2B38-4D01-BDFA-A6822EEC20AF}" type="presOf" srcId="{A0E4D834-1EAF-4860-B078-74CD184AD03C}" destId="{9E0B1F13-1838-4CBF-B9E4-7DB8C0CC55A0}" srcOrd="0" destOrd="0" presId="urn:microsoft.com/office/officeart/2005/8/layout/hierarchy3"/>
    <dgm:cxn modelId="{781E37EE-783F-4789-8AE1-5E1BF5718FFB}" type="presOf" srcId="{25B9D762-6E0F-4A8F-B25D-3BC5B525CF6C}" destId="{D3286B58-9BED-4E96-8894-C6075539A479}" srcOrd="1" destOrd="0" presId="urn:microsoft.com/office/officeart/2005/8/layout/hierarchy3"/>
    <dgm:cxn modelId="{1803D304-F1AD-41A6-98DA-A15AF3709A54}" srcId="{4B448B0F-D41D-4A0D-8C64-AE3F37F0D3FD}" destId="{25B9D762-6E0F-4A8F-B25D-3BC5B525CF6C}" srcOrd="2" destOrd="0" parTransId="{2D66D4D2-3A33-4CCD-8C25-04881E159BAA}" sibTransId="{873243D5-A041-42E2-899B-856B77BC045C}"/>
    <dgm:cxn modelId="{353552B7-A2FF-40A6-9BF0-738BEB14FB02}" type="presOf" srcId="{D965AA0E-16E1-484A-B1CC-67A538879F05}" destId="{5AF55B48-06D5-43C5-AA96-87E383EB90D2}" srcOrd="1" destOrd="0" presId="urn:microsoft.com/office/officeart/2005/8/layout/hierarchy3"/>
    <dgm:cxn modelId="{29784312-E9BF-406B-96CD-9C0CACA8AF3B}" srcId="{4B448B0F-D41D-4A0D-8C64-AE3F37F0D3FD}" destId="{BC48F879-0FD3-443B-8718-F5B0BDC03A14}" srcOrd="4" destOrd="0" parTransId="{58263FB7-FA76-4914-967B-A5C918868F6B}" sibTransId="{B3EB1F36-26E9-4D42-A295-049C48EF0CE2}"/>
    <dgm:cxn modelId="{A0E29E36-224A-4B99-991A-811FD05187AE}" type="presOf" srcId="{437DFC35-C785-40FB-B62F-DD7674F7DB5C}" destId="{79F80F0E-B617-4DD7-83CE-977D1CA60163}" srcOrd="1" destOrd="0" presId="urn:microsoft.com/office/officeart/2005/8/layout/hierarchy3"/>
    <dgm:cxn modelId="{5EB73A39-F830-4ED0-B13D-2499DDE6F4FF}" type="presOf" srcId="{BC48F879-0FD3-443B-8718-F5B0BDC03A14}" destId="{B083EA45-6E65-4132-A869-371A918F4AA3}" srcOrd="0" destOrd="0" presId="urn:microsoft.com/office/officeart/2005/8/layout/hierarchy3"/>
    <dgm:cxn modelId="{FA6C9252-5813-49B4-BEDE-2F4F6798DBC9}" type="presOf" srcId="{BC48F879-0FD3-443B-8718-F5B0BDC03A14}" destId="{F9D26FFC-27AE-402C-9C34-99D5D95E02E0}" srcOrd="1" destOrd="0" presId="urn:microsoft.com/office/officeart/2005/8/layout/hierarchy3"/>
    <dgm:cxn modelId="{0E1D4878-1132-4BAD-88EA-B22A947B431E}" srcId="{4B448B0F-D41D-4A0D-8C64-AE3F37F0D3FD}" destId="{A0E4D834-1EAF-4860-B078-74CD184AD03C}" srcOrd="3" destOrd="0" parTransId="{3A153290-389F-4F97-BFD1-0DE070362358}" sibTransId="{3E62B6C5-95D4-4375-9D67-F7A22BB907DA}"/>
    <dgm:cxn modelId="{C081EFEF-D440-4FFD-90CD-52AE6B53864E}" srcId="{4B448B0F-D41D-4A0D-8C64-AE3F37F0D3FD}" destId="{437DFC35-C785-40FB-B62F-DD7674F7DB5C}" srcOrd="1" destOrd="0" parTransId="{0BAED246-3484-4A74-B6C0-DD7910EAB519}" sibTransId="{EBD38709-E38E-454F-A736-D656DECDB5C3}"/>
    <dgm:cxn modelId="{2B2E0AB1-92A1-491F-98E0-C6E74C9F5D86}" type="presOf" srcId="{D965AA0E-16E1-484A-B1CC-67A538879F05}" destId="{862952AD-D5AC-4FAE-B0E8-9953A8ED4A9D}" srcOrd="0" destOrd="0" presId="urn:microsoft.com/office/officeart/2005/8/layout/hierarchy3"/>
    <dgm:cxn modelId="{1E305DDD-0F83-4797-90F6-75FDA69B1634}" srcId="{4B448B0F-D41D-4A0D-8C64-AE3F37F0D3FD}" destId="{D965AA0E-16E1-484A-B1CC-67A538879F05}" srcOrd="0" destOrd="0" parTransId="{5B07CCD0-8F07-4095-9531-7073E9866020}" sibTransId="{115B7A06-74ED-452E-8E33-B9583D81B1E8}"/>
    <dgm:cxn modelId="{2FCBE116-131D-42FC-9333-45ADBFAF8F65}" type="presOf" srcId="{25B9D762-6E0F-4A8F-B25D-3BC5B525CF6C}" destId="{CFD2CD4F-C387-4A32-BD27-2EE16B98331B}" srcOrd="0" destOrd="0" presId="urn:microsoft.com/office/officeart/2005/8/layout/hierarchy3"/>
    <dgm:cxn modelId="{C7014870-385A-4D23-B5F7-97FB6BB876DB}" type="presParOf" srcId="{DB1A7131-896E-49DF-9C1A-B82411E697F3}" destId="{14965F33-A650-4B21-B460-1651B54D2BAC}" srcOrd="0" destOrd="0" presId="urn:microsoft.com/office/officeart/2005/8/layout/hierarchy3"/>
    <dgm:cxn modelId="{639FD409-D8D0-4D53-A257-8A52053DE6FA}" type="presParOf" srcId="{14965F33-A650-4B21-B460-1651B54D2BAC}" destId="{EE66C1B2-BEED-4C92-AD94-0A3F07F8CDCD}" srcOrd="0" destOrd="0" presId="urn:microsoft.com/office/officeart/2005/8/layout/hierarchy3"/>
    <dgm:cxn modelId="{49EB285C-83BD-4EA0-A159-EE1BF3823721}" type="presParOf" srcId="{EE66C1B2-BEED-4C92-AD94-0A3F07F8CDCD}" destId="{862952AD-D5AC-4FAE-B0E8-9953A8ED4A9D}" srcOrd="0" destOrd="0" presId="urn:microsoft.com/office/officeart/2005/8/layout/hierarchy3"/>
    <dgm:cxn modelId="{17BC18A1-CE6A-4033-BE21-7FB60AD6E33E}" type="presParOf" srcId="{EE66C1B2-BEED-4C92-AD94-0A3F07F8CDCD}" destId="{5AF55B48-06D5-43C5-AA96-87E383EB90D2}" srcOrd="1" destOrd="0" presId="urn:microsoft.com/office/officeart/2005/8/layout/hierarchy3"/>
    <dgm:cxn modelId="{36036AAB-18AF-4E5B-B2F0-30B63C571407}" type="presParOf" srcId="{14965F33-A650-4B21-B460-1651B54D2BAC}" destId="{ED599582-7803-40DF-AB74-75136DDA8A65}" srcOrd="1" destOrd="0" presId="urn:microsoft.com/office/officeart/2005/8/layout/hierarchy3"/>
    <dgm:cxn modelId="{46E0C713-7113-464D-8E24-350B37B809AB}" type="presParOf" srcId="{DB1A7131-896E-49DF-9C1A-B82411E697F3}" destId="{1A38D960-6B7E-4275-B1AA-356068C05F20}" srcOrd="1" destOrd="0" presId="urn:microsoft.com/office/officeart/2005/8/layout/hierarchy3"/>
    <dgm:cxn modelId="{DD8CFCF4-6137-4CC7-9BD3-863B60AB840F}" type="presParOf" srcId="{1A38D960-6B7E-4275-B1AA-356068C05F20}" destId="{73CDBDB6-86A3-47C8-A97D-094CB876FFA2}" srcOrd="0" destOrd="0" presId="urn:microsoft.com/office/officeart/2005/8/layout/hierarchy3"/>
    <dgm:cxn modelId="{A6F85C09-D1A1-4605-BA6A-EB328190BBE9}" type="presParOf" srcId="{73CDBDB6-86A3-47C8-A97D-094CB876FFA2}" destId="{0785B8DD-BC5F-4DC2-A8F6-4ED99341B0E6}" srcOrd="0" destOrd="0" presId="urn:microsoft.com/office/officeart/2005/8/layout/hierarchy3"/>
    <dgm:cxn modelId="{6BF5ED09-69AA-4686-9DAC-81505411FD4B}" type="presParOf" srcId="{73CDBDB6-86A3-47C8-A97D-094CB876FFA2}" destId="{79F80F0E-B617-4DD7-83CE-977D1CA60163}" srcOrd="1" destOrd="0" presId="urn:microsoft.com/office/officeart/2005/8/layout/hierarchy3"/>
    <dgm:cxn modelId="{F897E3E1-70F4-48AF-BA6D-0DB3E333385B}" type="presParOf" srcId="{1A38D960-6B7E-4275-B1AA-356068C05F20}" destId="{F1D06A69-E2BD-49D0-A8F7-549D84F69A29}" srcOrd="1" destOrd="0" presId="urn:microsoft.com/office/officeart/2005/8/layout/hierarchy3"/>
    <dgm:cxn modelId="{68DB7D91-1D88-4CCD-8702-17D7C590312A}" type="presParOf" srcId="{DB1A7131-896E-49DF-9C1A-B82411E697F3}" destId="{50F6C165-8A31-404A-9ACB-B68BB306BE89}" srcOrd="2" destOrd="0" presId="urn:microsoft.com/office/officeart/2005/8/layout/hierarchy3"/>
    <dgm:cxn modelId="{48BFE2BE-9D04-4FA1-8B87-1D2C80457254}" type="presParOf" srcId="{50F6C165-8A31-404A-9ACB-B68BB306BE89}" destId="{F1BA6A6B-DD37-4DE0-A6C2-095CFCA46432}" srcOrd="0" destOrd="0" presId="urn:microsoft.com/office/officeart/2005/8/layout/hierarchy3"/>
    <dgm:cxn modelId="{A57A90E6-B118-481A-A137-39F71E77C3C1}" type="presParOf" srcId="{F1BA6A6B-DD37-4DE0-A6C2-095CFCA46432}" destId="{CFD2CD4F-C387-4A32-BD27-2EE16B98331B}" srcOrd="0" destOrd="0" presId="urn:microsoft.com/office/officeart/2005/8/layout/hierarchy3"/>
    <dgm:cxn modelId="{23DE7093-6448-4C71-A01F-6F2020AA43A0}" type="presParOf" srcId="{F1BA6A6B-DD37-4DE0-A6C2-095CFCA46432}" destId="{D3286B58-9BED-4E96-8894-C6075539A479}" srcOrd="1" destOrd="0" presId="urn:microsoft.com/office/officeart/2005/8/layout/hierarchy3"/>
    <dgm:cxn modelId="{1089D220-62FD-430F-BB67-E28D2CF1D20D}" type="presParOf" srcId="{50F6C165-8A31-404A-9ACB-B68BB306BE89}" destId="{D66192ED-174F-451C-B21C-178E58FE0DC9}" srcOrd="1" destOrd="0" presId="urn:microsoft.com/office/officeart/2005/8/layout/hierarchy3"/>
    <dgm:cxn modelId="{E4091370-DD29-42C2-8D81-679635756F7E}" type="presParOf" srcId="{DB1A7131-896E-49DF-9C1A-B82411E697F3}" destId="{0403C533-C88A-47A8-A433-085439684E65}" srcOrd="3" destOrd="0" presId="urn:microsoft.com/office/officeart/2005/8/layout/hierarchy3"/>
    <dgm:cxn modelId="{B1389C1A-D6A6-42B1-AFF8-51A5920E039B}" type="presParOf" srcId="{0403C533-C88A-47A8-A433-085439684E65}" destId="{8837020E-982F-4569-9519-826E61515055}" srcOrd="0" destOrd="0" presId="urn:microsoft.com/office/officeart/2005/8/layout/hierarchy3"/>
    <dgm:cxn modelId="{E51B875C-37C5-4AAA-AC82-3FBF8051165C}" type="presParOf" srcId="{8837020E-982F-4569-9519-826E61515055}" destId="{9E0B1F13-1838-4CBF-B9E4-7DB8C0CC55A0}" srcOrd="0" destOrd="0" presId="urn:microsoft.com/office/officeart/2005/8/layout/hierarchy3"/>
    <dgm:cxn modelId="{F3DDC02B-6736-48C1-BDD8-E3889FE58069}" type="presParOf" srcId="{8837020E-982F-4569-9519-826E61515055}" destId="{9844816A-6E43-4256-BADA-7F81CBDDEA30}" srcOrd="1" destOrd="0" presId="urn:microsoft.com/office/officeart/2005/8/layout/hierarchy3"/>
    <dgm:cxn modelId="{714508AA-FB53-4A9B-BE09-062665880214}" type="presParOf" srcId="{0403C533-C88A-47A8-A433-085439684E65}" destId="{054ADF79-8502-47AC-BC94-6D8CFBAA47FF}" srcOrd="1" destOrd="0" presId="urn:microsoft.com/office/officeart/2005/8/layout/hierarchy3"/>
    <dgm:cxn modelId="{2DFFAD51-53FA-4E12-8273-42B6C8C47975}" type="presParOf" srcId="{DB1A7131-896E-49DF-9C1A-B82411E697F3}" destId="{F3B69D12-5A43-4053-B708-DB63ED8A0482}" srcOrd="4" destOrd="0" presId="urn:microsoft.com/office/officeart/2005/8/layout/hierarchy3"/>
    <dgm:cxn modelId="{567B4357-03D1-4FC5-AF5C-317EDD13CCAE}" type="presParOf" srcId="{F3B69D12-5A43-4053-B708-DB63ED8A0482}" destId="{8EE46807-C195-48E8-8E7C-406573812271}" srcOrd="0" destOrd="0" presId="urn:microsoft.com/office/officeart/2005/8/layout/hierarchy3"/>
    <dgm:cxn modelId="{C6D3D328-C16F-4E80-BE84-20757455EF72}" type="presParOf" srcId="{8EE46807-C195-48E8-8E7C-406573812271}" destId="{B083EA45-6E65-4132-A869-371A918F4AA3}" srcOrd="0" destOrd="0" presId="urn:microsoft.com/office/officeart/2005/8/layout/hierarchy3"/>
    <dgm:cxn modelId="{8BF4B694-7F54-4DEC-8AE6-E31D44BC87BD}" type="presParOf" srcId="{8EE46807-C195-48E8-8E7C-406573812271}" destId="{F9D26FFC-27AE-402C-9C34-99D5D95E02E0}" srcOrd="1" destOrd="0" presId="urn:microsoft.com/office/officeart/2005/8/layout/hierarchy3"/>
    <dgm:cxn modelId="{A85D4333-8F63-43BF-8B00-89FBCE947F7E}" type="presParOf" srcId="{F3B69D12-5A43-4053-B708-DB63ED8A0482}" destId="{A30B1650-D093-4E4B-8E16-DB361230E7B3}" srcOrd="1" destOrd="0" presId="urn:microsoft.com/office/officeart/2005/8/layout/hierarchy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62952AD-D5AC-4FAE-B0E8-9953A8ED4A9D}">
      <dsp:nvSpPr>
        <dsp:cNvPr id="0" name=""/>
        <dsp:cNvSpPr/>
      </dsp:nvSpPr>
      <dsp:spPr>
        <a:xfrm>
          <a:off x="23189" y="1976462"/>
          <a:ext cx="1446386" cy="723193"/>
        </a:xfrm>
        <a:prstGeom prst="roundRect">
          <a:avLst>
            <a:gd name="adj" fmla="val 10000"/>
          </a:avLst>
        </a:prstGeom>
        <a:solidFill>
          <a:schemeClr val="accent2">
            <a:hueOff val="0"/>
            <a:satOff val="0"/>
            <a:lumOff val="0"/>
            <a:alphaOff val="0"/>
          </a:schemeClr>
        </a:solidFill>
        <a:ln>
          <a:noFill/>
        </a:ln>
        <a:effectLst>
          <a:outerShdw blurRad="39000" dist="25400" dir="5400000" rotWithShape="0">
            <a:schemeClr val="accent2">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People</a:t>
          </a:r>
          <a:endParaRPr lang="en-US" sz="2000" b="1" kern="1200" dirty="0">
            <a:latin typeface="Arial" pitchFamily="34" charset="0"/>
            <a:cs typeface="Arial" pitchFamily="34" charset="0"/>
          </a:endParaRPr>
        </a:p>
      </dsp:txBody>
      <dsp:txXfrm>
        <a:off x="23189" y="1976462"/>
        <a:ext cx="1446386" cy="723193"/>
      </dsp:txXfrm>
    </dsp:sp>
    <dsp:sp modelId="{0785B8DD-BC5F-4DC2-A8F6-4ED99341B0E6}">
      <dsp:nvSpPr>
        <dsp:cNvPr id="0" name=""/>
        <dsp:cNvSpPr/>
      </dsp:nvSpPr>
      <dsp:spPr>
        <a:xfrm>
          <a:off x="1828799" y="1976462"/>
          <a:ext cx="1446386" cy="723193"/>
        </a:xfrm>
        <a:prstGeom prst="roundRect">
          <a:avLst>
            <a:gd name="adj" fmla="val 10000"/>
          </a:avLst>
        </a:prstGeom>
        <a:solidFill>
          <a:schemeClr val="accent3">
            <a:hueOff val="0"/>
            <a:satOff val="0"/>
            <a:lumOff val="0"/>
            <a:alphaOff val="0"/>
          </a:schemeClr>
        </a:solidFill>
        <a:ln>
          <a:noFill/>
        </a:ln>
        <a:effectLst>
          <a:outerShdw blurRad="39000" dist="25400" dir="5400000" rotWithShape="0">
            <a:schemeClr val="accent3">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Product</a:t>
          </a:r>
          <a:endParaRPr lang="en-US" sz="2000" b="1" kern="1200" dirty="0">
            <a:latin typeface="Arial" pitchFamily="34" charset="0"/>
            <a:cs typeface="Arial" pitchFamily="34" charset="0"/>
          </a:endParaRPr>
        </a:p>
      </dsp:txBody>
      <dsp:txXfrm>
        <a:off x="1828799" y="1976462"/>
        <a:ext cx="1446386" cy="723193"/>
      </dsp:txXfrm>
    </dsp:sp>
    <dsp:sp modelId="{CFD2CD4F-C387-4A32-BD27-2EE16B98331B}">
      <dsp:nvSpPr>
        <dsp:cNvPr id="0" name=""/>
        <dsp:cNvSpPr/>
      </dsp:nvSpPr>
      <dsp:spPr>
        <a:xfrm>
          <a:off x="3620206" y="1976462"/>
          <a:ext cx="1446386" cy="723193"/>
        </a:xfrm>
        <a:prstGeom prst="roundRect">
          <a:avLst>
            <a:gd name="adj" fmla="val 10000"/>
          </a:avLst>
        </a:prstGeom>
        <a:solidFill>
          <a:schemeClr val="accent4">
            <a:hueOff val="0"/>
            <a:satOff val="0"/>
            <a:lumOff val="0"/>
            <a:alphaOff val="0"/>
          </a:schemeClr>
        </a:solidFill>
        <a:ln>
          <a:noFill/>
        </a:ln>
        <a:effectLst>
          <a:outerShdw blurRad="39000" dist="25400" dir="5400000" rotWithShape="0">
            <a:schemeClr val="accent4">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Place</a:t>
          </a:r>
          <a:endParaRPr lang="en-US" sz="2000" b="1" kern="1200" dirty="0">
            <a:latin typeface="Arial" pitchFamily="34" charset="0"/>
            <a:cs typeface="Arial" pitchFamily="34" charset="0"/>
          </a:endParaRPr>
        </a:p>
      </dsp:txBody>
      <dsp:txXfrm>
        <a:off x="3620206" y="1976462"/>
        <a:ext cx="1446386" cy="723193"/>
      </dsp:txXfrm>
    </dsp:sp>
    <dsp:sp modelId="{9E0B1F13-1838-4CBF-B9E4-7DB8C0CC55A0}">
      <dsp:nvSpPr>
        <dsp:cNvPr id="0" name=""/>
        <dsp:cNvSpPr/>
      </dsp:nvSpPr>
      <dsp:spPr>
        <a:xfrm>
          <a:off x="5410196" y="1980520"/>
          <a:ext cx="1446386" cy="723193"/>
        </a:xfrm>
        <a:prstGeom prst="roundRect">
          <a:avLst>
            <a:gd name="adj" fmla="val 10000"/>
          </a:avLst>
        </a:prstGeom>
        <a:solidFill>
          <a:schemeClr val="accent5">
            <a:hueOff val="0"/>
            <a:satOff val="0"/>
            <a:lumOff val="0"/>
            <a:alphaOff val="0"/>
          </a:schemeClr>
        </a:solidFill>
        <a:ln>
          <a:noFill/>
        </a:ln>
        <a:effectLst>
          <a:outerShdw blurRad="39000" dist="25400" dir="5400000" rotWithShape="0">
            <a:schemeClr val="accent5">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Price</a:t>
          </a:r>
          <a:endParaRPr lang="en-US" sz="2000" b="1" kern="1200" dirty="0">
            <a:latin typeface="Arial" pitchFamily="34" charset="0"/>
            <a:cs typeface="Arial" pitchFamily="34" charset="0"/>
          </a:endParaRPr>
        </a:p>
      </dsp:txBody>
      <dsp:txXfrm>
        <a:off x="5410196" y="1980520"/>
        <a:ext cx="1446386" cy="723193"/>
      </dsp:txXfrm>
    </dsp:sp>
    <dsp:sp modelId="{B083EA45-6E65-4132-A869-371A918F4AA3}">
      <dsp:nvSpPr>
        <dsp:cNvPr id="0" name=""/>
        <dsp:cNvSpPr/>
      </dsp:nvSpPr>
      <dsp:spPr>
        <a:xfrm>
          <a:off x="7239007" y="1976462"/>
          <a:ext cx="1446386" cy="723193"/>
        </a:xfrm>
        <a:prstGeom prst="roundRect">
          <a:avLst>
            <a:gd name="adj" fmla="val 10000"/>
          </a:avLst>
        </a:prstGeom>
        <a:solidFill>
          <a:schemeClr val="accent6">
            <a:hueOff val="0"/>
            <a:satOff val="0"/>
            <a:lumOff val="0"/>
            <a:alphaOff val="0"/>
          </a:schemeClr>
        </a:solidFill>
        <a:ln>
          <a:noFill/>
        </a:ln>
        <a:effectLst>
          <a:outerShdw blurRad="39000" dist="25400" dir="5400000" rotWithShape="0">
            <a:schemeClr val="accent6">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Promotion</a:t>
          </a:r>
          <a:endParaRPr lang="en-US" sz="2000" b="1" kern="1200" dirty="0">
            <a:latin typeface="Arial" pitchFamily="34" charset="0"/>
            <a:cs typeface="Arial" pitchFamily="34" charset="0"/>
          </a:endParaRPr>
        </a:p>
      </dsp:txBody>
      <dsp:txXfrm>
        <a:off x="7239007" y="1976462"/>
        <a:ext cx="1446386" cy="7231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496AA7-1B97-4C4B-A457-4177B7ED8C1A}" type="datetimeFigureOut">
              <a:rPr lang="en-US" smtClean="0"/>
              <a:pPr/>
              <a:t>1/12/2012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9F787B-F06C-4E42-AC1A-02AE1A95FCD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p:spPr>
      </p:sp>
      <p:sp>
        <p:nvSpPr>
          <p:cNvPr id="41987" name="Rectangle 3"/>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p>
          <a:p>
            <a:pPr>
              <a:lnSpc>
                <a:spcPct val="80000"/>
              </a:lnSpc>
              <a:buFontTx/>
              <a:buChar char="•"/>
            </a:pPr>
            <a:r>
              <a:rPr lang="en-US" smtClean="0">
                <a:ea typeface="ＭＳ Ｐゴシック" pitchFamily="34" charset="-128"/>
              </a:rPr>
              <a:t> Market research is covered in Section 7.1 (pgs. 167-175).</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Calculating the Target Market</a:t>
            </a:r>
          </a:p>
          <a:p>
            <a:pPr>
              <a:lnSpc>
                <a:spcPct val="80000"/>
              </a:lnSpc>
              <a:buFontTx/>
              <a:buChar char="•"/>
            </a:pPr>
            <a:r>
              <a:rPr lang="en-US" smtClean="0">
                <a:ea typeface="ＭＳ Ｐゴシック" pitchFamily="34" charset="-128"/>
              </a:rPr>
              <a:t> Multiply the Total Population by the percentage of the population with the characteristics of the target market. For example, multiply the Total Population (77,289) by the percent of the population between ages 18 and 34, with an average Household Income of greater than $35,000. (In this case, market research says that this is 32%.) The calculation is: 77,289 x 0.32 = 24,716.</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Calculating the Potential Market Size</a:t>
            </a:r>
          </a:p>
          <a:p>
            <a:pPr>
              <a:lnSpc>
                <a:spcPct val="80000"/>
              </a:lnSpc>
              <a:buFontTx/>
              <a:buChar char="•"/>
            </a:pPr>
            <a:r>
              <a:rPr lang="en-US" smtClean="0">
                <a:ea typeface="ＭＳ Ｐゴシック" pitchFamily="34" charset="-128"/>
              </a:rPr>
              <a:t> Multiply the Target Market by the percentage who would be willing to try the product or service. In this case, 80% of the market sample said they would be willing to try the personal chef service. The calculation is: 24,716 x 0.8 = 19,773. </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Multiple Markets</a:t>
            </a:r>
            <a:endParaRPr lang="en-US" smtClean="0">
              <a:ea typeface="ＭＳ Ｐゴシック" pitchFamily="34" charset="-128"/>
            </a:endParaRPr>
          </a:p>
          <a:p>
            <a:pPr>
              <a:lnSpc>
                <a:spcPct val="80000"/>
              </a:lnSpc>
              <a:buFontTx/>
              <a:buChar char="•"/>
            </a:pPr>
            <a:r>
              <a:rPr lang="en-US" smtClean="0">
                <a:ea typeface="ＭＳ Ｐゴシック" pitchFamily="34" charset="-128"/>
              </a:rPr>
              <a:t> This slide analyzes one market, but a business can have multiple markets. For the purposes of this business plan, use this slide to analyze </a:t>
            </a:r>
            <a:r>
              <a:rPr lang="en-US" i="1" smtClean="0">
                <a:ea typeface="ＭＳ Ｐゴシック" pitchFamily="34" charset="-128"/>
              </a:rPr>
              <a:t>only</a:t>
            </a:r>
            <a:r>
              <a:rPr lang="en-US" smtClean="0">
                <a:ea typeface="ＭＳ Ｐゴシック" pitchFamily="34" charset="-128"/>
              </a:rPr>
              <a:t> the primary market.  </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Period of Time</a:t>
            </a:r>
            <a:endParaRPr lang="en-US" smtClean="0">
              <a:ea typeface="ＭＳ Ｐゴシック" pitchFamily="34" charset="-128"/>
            </a:endParaRPr>
          </a:p>
          <a:p>
            <a:pPr>
              <a:lnSpc>
                <a:spcPct val="80000"/>
              </a:lnSpc>
              <a:buFontTx/>
              <a:buChar char="•"/>
            </a:pPr>
            <a:r>
              <a:rPr lang="en-US" smtClean="0">
                <a:ea typeface="ＭＳ Ｐゴシック" pitchFamily="34" charset="-128"/>
              </a:rPr>
              <a:t> In the course of the five years covered by a typical Business Plan, a business’s market can change. For the purposes of this business plan, use this slide to analyze your primary market for the first year </a:t>
            </a:r>
            <a:r>
              <a:rPr lang="en-US" i="1" smtClean="0">
                <a:ea typeface="ＭＳ Ｐゴシック" pitchFamily="34" charset="-128"/>
              </a:rPr>
              <a:t>only</a:t>
            </a:r>
            <a:r>
              <a:rPr lang="en-US" smtClean="0">
                <a:ea typeface="ＭＳ Ｐゴシック" pitchFamily="34" charset="-128"/>
              </a:rPr>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a:lstStyle/>
          <a:p>
            <a:pPr>
              <a:lnSpc>
                <a:spcPct val="80000"/>
              </a:lnSpc>
            </a:pPr>
            <a:r>
              <a:rPr lang="en-US" sz="900" b="1" u="sng" dirty="0" smtClean="0">
                <a:ea typeface="ＭＳ Ｐゴシック" pitchFamily="34" charset="-128"/>
              </a:rPr>
              <a:t>Student Notes:</a:t>
            </a:r>
          </a:p>
          <a:p>
            <a:pPr>
              <a:lnSpc>
                <a:spcPct val="80000"/>
              </a:lnSpc>
              <a:buFontTx/>
              <a:buChar char="•"/>
            </a:pPr>
            <a:r>
              <a:rPr lang="en-US" sz="900" dirty="0" smtClean="0">
                <a:ea typeface="ＭＳ Ｐゴシック" pitchFamily="34" charset="-128"/>
              </a:rPr>
              <a:t> Estimating sales is covered in Section 9.2 (pgs. 249-258).</a:t>
            </a:r>
          </a:p>
          <a:p>
            <a:pPr>
              <a:lnSpc>
                <a:spcPct val="80000"/>
              </a:lnSpc>
              <a:buFontTx/>
              <a:buChar char="•"/>
            </a:pPr>
            <a:r>
              <a:rPr lang="en-US" sz="900" dirty="0" smtClean="0">
                <a:ea typeface="ＭＳ Ｐゴシック" pitchFamily="34" charset="-128"/>
              </a:rPr>
              <a:t> Monthly sales projections are directly related to your capacity (discussed on Slide 16). </a:t>
            </a:r>
          </a:p>
          <a:p>
            <a:pPr>
              <a:lnSpc>
                <a:spcPct val="80000"/>
              </a:lnSpc>
              <a:buFontTx/>
              <a:buChar char="•"/>
            </a:pPr>
            <a:r>
              <a:rPr lang="en-US" sz="900" dirty="0" smtClean="0">
                <a:ea typeface="ＭＳ Ｐゴシック" pitchFamily="34" charset="-128"/>
              </a:rPr>
              <a:t> Your monthly sales projections will directly relate to the “Projected Yearly Income Statement” slide.</a:t>
            </a:r>
          </a:p>
          <a:p>
            <a:pPr>
              <a:lnSpc>
                <a:spcPct val="80000"/>
              </a:lnSpc>
              <a:buFontTx/>
              <a:buChar char="•"/>
            </a:pPr>
            <a:r>
              <a:rPr lang="en-US" sz="900" dirty="0" smtClean="0">
                <a:ea typeface="ＭＳ Ｐゴシック" pitchFamily="34" charset="-128"/>
              </a:rPr>
              <a:t> For the purpose of this slide show, show only the monthly sales projections for your first year.</a:t>
            </a:r>
          </a:p>
          <a:p>
            <a:pPr>
              <a:lnSpc>
                <a:spcPct val="80000"/>
              </a:lnSpc>
            </a:pPr>
            <a:endParaRPr lang="en-US" sz="900" i="1" dirty="0" smtClean="0">
              <a:ea typeface="ＭＳ Ｐゴシック" pitchFamily="34" charset="-128"/>
            </a:endParaRPr>
          </a:p>
          <a:p>
            <a:pPr>
              <a:lnSpc>
                <a:spcPct val="80000"/>
              </a:lnSpc>
            </a:pPr>
            <a:r>
              <a:rPr lang="en-US" sz="900" i="1" dirty="0" smtClean="0">
                <a:ea typeface="ＭＳ Ｐゴシック" pitchFamily="34" charset="-128"/>
              </a:rPr>
              <a:t>Business Plan Exercises</a:t>
            </a:r>
            <a:endParaRPr lang="en-US" sz="900" dirty="0" smtClean="0">
              <a:ea typeface="ＭＳ Ｐゴシック" pitchFamily="34" charset="-128"/>
            </a:endParaRPr>
          </a:p>
          <a:p>
            <a:pPr>
              <a:lnSpc>
                <a:spcPct val="80000"/>
              </a:lnSpc>
            </a:pPr>
            <a:r>
              <a:rPr lang="en-US" sz="900" dirty="0" smtClean="0">
                <a:ea typeface="ＭＳ Ｐゴシック" pitchFamily="34" charset="-128"/>
              </a:rPr>
              <a:t>This slide relates to the following business plan exercises:</a:t>
            </a:r>
            <a:endParaRPr lang="en-US" sz="900" i="1" dirty="0" smtClean="0">
              <a:ea typeface="ＭＳ Ｐゴシック" pitchFamily="34" charset="-128"/>
            </a:endParaRPr>
          </a:p>
          <a:p>
            <a:pPr>
              <a:lnSpc>
                <a:spcPct val="80000"/>
              </a:lnSpc>
              <a:buFontTx/>
              <a:buChar char="•"/>
            </a:pPr>
            <a:r>
              <a:rPr lang="en-US" sz="900" dirty="0" smtClean="0">
                <a:ea typeface="ＭＳ Ｐゴシック" pitchFamily="34" charset="-128"/>
              </a:rPr>
              <a:t> Section 9.2: “Sales Forecasting.” In </a:t>
            </a:r>
            <a:r>
              <a:rPr lang="en-US" sz="900" dirty="0" err="1" smtClean="0">
                <a:ea typeface="ＭＳ Ｐゴシック" pitchFamily="34" charset="-128"/>
              </a:rPr>
              <a:t>BizTech</a:t>
            </a:r>
            <a:r>
              <a:rPr lang="en-US" sz="900" dirty="0" smtClean="0">
                <a:ea typeface="ＭＳ Ｐゴシック" pitchFamily="34" charset="-128"/>
              </a:rPr>
              <a:t> or pg. 291-294 in the </a:t>
            </a:r>
            <a:r>
              <a:rPr lang="en-US" sz="900" i="1" dirty="0" smtClean="0">
                <a:ea typeface="ＭＳ Ｐゴシック" pitchFamily="34" charset="-128"/>
              </a:rPr>
              <a:t>Business Plan Project (Student Activity Workbook)</a:t>
            </a:r>
            <a:r>
              <a:rPr lang="en-US" sz="900" dirty="0" smtClean="0">
                <a:ea typeface="ＭＳ Ｐゴシック" pitchFamily="34" charset="-128"/>
              </a:rPr>
              <a:t>.</a:t>
            </a:r>
          </a:p>
          <a:p>
            <a:pPr>
              <a:lnSpc>
                <a:spcPct val="80000"/>
              </a:lnSpc>
            </a:pPr>
            <a:endParaRPr lang="en-US" sz="900" i="1" dirty="0" smtClean="0">
              <a:ea typeface="ＭＳ Ｐゴシック" pitchFamily="34" charset="-128"/>
            </a:endParaRPr>
          </a:p>
          <a:p>
            <a:pPr>
              <a:lnSpc>
                <a:spcPct val="80000"/>
              </a:lnSpc>
            </a:pPr>
            <a:r>
              <a:rPr lang="en-US" sz="900" i="1" dirty="0" smtClean="0">
                <a:ea typeface="ＭＳ Ｐゴシック" pitchFamily="34" charset="-128"/>
              </a:rPr>
              <a:t>Adding Your Sales Information</a:t>
            </a:r>
            <a:endParaRPr lang="en-US" sz="900" dirty="0" smtClean="0">
              <a:ea typeface="ＭＳ Ｐゴシック" pitchFamily="34" charset="-128"/>
            </a:endParaRPr>
          </a:p>
          <a:p>
            <a:pPr>
              <a:lnSpc>
                <a:spcPct val="80000"/>
              </a:lnSpc>
              <a:buFontTx/>
              <a:buChar char="•"/>
            </a:pPr>
            <a:r>
              <a:rPr lang="en-US" sz="900" dirty="0" smtClean="0">
                <a:ea typeface="ＭＳ Ｐゴシック" pitchFamily="34" charset="-128"/>
              </a:rPr>
              <a:t> This Slide contains sample data only. To change the “Units Sold” amounts on the graph,  right-click on the chart, choose Worksheet Object/Edit, and select the Sales Projections Data sheet. Click the Sales Chart tab when you are finished, then click anywhere outside the Sales Chart to return to your Slide.</a:t>
            </a:r>
          </a:p>
          <a:p>
            <a:pPr>
              <a:lnSpc>
                <a:spcPct val="80000"/>
              </a:lnSpc>
            </a:pPr>
            <a:endParaRPr lang="en-US" sz="900" dirty="0" smtClean="0">
              <a:ea typeface="ＭＳ Ｐゴシック" pitchFamily="34" charset="-128"/>
            </a:endParaRPr>
          </a:p>
          <a:p>
            <a:pPr>
              <a:lnSpc>
                <a:spcPct val="80000"/>
              </a:lnSpc>
            </a:pPr>
            <a:r>
              <a:rPr lang="en-US" sz="900" i="1" dirty="0" smtClean="0">
                <a:ea typeface="ＭＳ Ｐゴシック" pitchFamily="34" charset="-128"/>
              </a:rPr>
              <a:t>Multiple Products</a:t>
            </a:r>
            <a:endParaRPr lang="en-US" sz="900" dirty="0" smtClean="0">
              <a:ea typeface="ＭＳ Ｐゴシック" pitchFamily="34" charset="-128"/>
            </a:endParaRPr>
          </a:p>
          <a:p>
            <a:pPr>
              <a:lnSpc>
                <a:spcPct val="80000"/>
              </a:lnSpc>
              <a:buFontTx/>
              <a:buChar char="•"/>
            </a:pPr>
            <a:r>
              <a:rPr lang="en-US" sz="900" dirty="0" smtClean="0">
                <a:ea typeface="ＭＳ Ｐゴシック" pitchFamily="34" charset="-128"/>
              </a:rPr>
              <a:t> If you have multiple products, you could chart only your primary product or, if your products were comparably priced, you could add all your products sold in a month and chart that amount. If you are more skilled with Excel, and have only a few products, you could use a separate color to represent sales of each product. (But don’t forget to use a legend to identify the colors representing the various products.)</a:t>
            </a:r>
          </a:p>
          <a:p>
            <a:pPr>
              <a:lnSpc>
                <a:spcPct val="80000"/>
              </a:lnSpc>
            </a:pPr>
            <a:endParaRPr lang="en-US" sz="900" dirty="0" smtClean="0">
              <a:ea typeface="ＭＳ Ｐゴシック" pitchFamily="34" charset="-128"/>
            </a:endParaRPr>
          </a:p>
          <a:p>
            <a:pPr>
              <a:lnSpc>
                <a:spcPct val="80000"/>
              </a:lnSpc>
            </a:pPr>
            <a:r>
              <a:rPr lang="en-US" sz="900" i="1" dirty="0" smtClean="0">
                <a:ea typeface="ＭＳ Ｐゴシック" pitchFamily="34" charset="-128"/>
              </a:rPr>
              <a:t>Sales Assumptions</a:t>
            </a:r>
          </a:p>
          <a:p>
            <a:pPr>
              <a:lnSpc>
                <a:spcPct val="80000"/>
              </a:lnSpc>
            </a:pPr>
            <a:r>
              <a:rPr lang="en-US" sz="900" dirty="0" smtClean="0">
                <a:ea typeface="ＭＳ Ｐゴシック" pitchFamily="34" charset="-128"/>
              </a:rPr>
              <a:t>Along with your capacity (see Slide 16), keep these sales assumption in mind as you build your sales projections. You should explain them as you discuss your projections.</a:t>
            </a:r>
          </a:p>
          <a:p>
            <a:pPr>
              <a:lnSpc>
                <a:spcPct val="80000"/>
              </a:lnSpc>
              <a:buFontTx/>
              <a:buChar char="•"/>
            </a:pPr>
            <a:r>
              <a:rPr lang="en-US" sz="900" dirty="0" smtClean="0">
                <a:ea typeface="ＭＳ Ｐゴシック" pitchFamily="34" charset="-128"/>
              </a:rPr>
              <a:t> “Extent of Market Interest.” How interested is your target market in your product or service? Will it sell in a high or low volume. Why? Is it new and trendy? A high-end exclusive product likely to sell in low quantities? A low-cost mainstream product likely to sell in high quantities?</a:t>
            </a:r>
          </a:p>
          <a:p>
            <a:pPr>
              <a:lnSpc>
                <a:spcPct val="80000"/>
              </a:lnSpc>
              <a:buFontTx/>
              <a:buChar char="•"/>
            </a:pPr>
            <a:r>
              <a:rPr lang="en-US" sz="900" dirty="0" smtClean="0">
                <a:ea typeface="ＭＳ Ｐゴシック" pitchFamily="34" charset="-128"/>
              </a:rPr>
              <a:t> “Seasonality.” Are there times of the year when sales will be higher or lower than other times? When is the busiest time for you? The least busy?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a:lstStyle/>
          <a:p>
            <a:pPr>
              <a:lnSpc>
                <a:spcPct val="90000"/>
              </a:lnSpc>
            </a:pPr>
            <a:r>
              <a:rPr lang="en-US" b="1" u="sng" smtClean="0">
                <a:ea typeface="ＭＳ Ｐゴシック" pitchFamily="34" charset="-128"/>
              </a:rPr>
              <a:t>Student Notes:</a:t>
            </a:r>
          </a:p>
          <a:p>
            <a:pPr>
              <a:lnSpc>
                <a:spcPct val="90000"/>
              </a:lnSpc>
              <a:buFontTx/>
              <a:buChar char="•"/>
            </a:pPr>
            <a:r>
              <a:rPr lang="en-US" smtClean="0">
                <a:ea typeface="ＭＳ Ｐゴシック" pitchFamily="34" charset="-128"/>
              </a:rPr>
              <a:t> Income statements are covered in Section 12.2 (pgs. 333-336).</a:t>
            </a:r>
          </a:p>
          <a:p>
            <a:pPr>
              <a:lnSpc>
                <a:spcPct val="90000"/>
              </a:lnSpc>
              <a:buFontTx/>
              <a:buChar char="•"/>
            </a:pPr>
            <a:r>
              <a:rPr lang="en-US" smtClean="0">
                <a:ea typeface="ＭＳ Ｐゴシック" pitchFamily="34" charset="-128"/>
              </a:rPr>
              <a:t> Your Monthly Fixed Expenses comes from the “Average Monthly Fixed Expenses” slide.</a:t>
            </a:r>
          </a:p>
          <a:p>
            <a:pPr>
              <a:lnSpc>
                <a:spcPct val="90000"/>
              </a:lnSpc>
            </a:pPr>
            <a:endParaRPr lang="en-US" smtClean="0">
              <a:ea typeface="ＭＳ Ｐゴシック" pitchFamily="34" charset="-128"/>
            </a:endParaRPr>
          </a:p>
          <a:p>
            <a:pPr>
              <a:lnSpc>
                <a:spcPct val="90000"/>
              </a:lnSpc>
            </a:pPr>
            <a:r>
              <a:rPr lang="en-US" i="1" smtClean="0">
                <a:ea typeface="ＭＳ Ｐゴシック" pitchFamily="34" charset="-128"/>
              </a:rPr>
              <a:t>Business Plan Exercises</a:t>
            </a:r>
          </a:p>
          <a:p>
            <a:pPr>
              <a:lnSpc>
                <a:spcPct val="90000"/>
              </a:lnSpc>
            </a:pPr>
            <a:r>
              <a:rPr lang="en-US" smtClean="0">
                <a:ea typeface="ＭＳ Ｐゴシック" pitchFamily="34" charset="-128"/>
              </a:rPr>
              <a:t>This slide relates to the following business plan exercises:</a:t>
            </a:r>
          </a:p>
          <a:p>
            <a:pPr>
              <a:lnSpc>
                <a:spcPct val="90000"/>
              </a:lnSpc>
              <a:buFontTx/>
              <a:buChar char="•"/>
            </a:pPr>
            <a:r>
              <a:rPr lang="en-US" smtClean="0">
                <a:ea typeface="ＭＳ Ｐゴシック" pitchFamily="34" charset="-128"/>
              </a:rPr>
              <a:t> Section 12.2: “Break-Even Analysis” and “Break-Even Point.” In BizTech or pg. 307 in the </a:t>
            </a:r>
            <a:r>
              <a:rPr lang="en-US" i="1" smtClean="0">
                <a:ea typeface="ＭＳ Ｐゴシック" pitchFamily="34" charset="-128"/>
              </a:rPr>
              <a:t>Business Plan Project (Student Activity Workbook)</a:t>
            </a:r>
            <a:r>
              <a:rPr lang="en-US" smtClean="0">
                <a:ea typeface="ＭＳ Ｐゴシック" pitchFamily="34" charset="-128"/>
              </a:rPr>
              <a:t>.</a:t>
            </a:r>
          </a:p>
        </p:txBody>
      </p:sp>
      <p:sp>
        <p:nvSpPr>
          <p:cNvPr id="53252" name="Slide Number Placeholder 3"/>
          <p:cNvSpPr>
            <a:spLocks noGrp="1"/>
          </p:cNvSpPr>
          <p:nvPr>
            <p:ph type="sldNum" sz="quarter" idx="5"/>
          </p:nvPr>
        </p:nvSpPr>
        <p:spPr bwMode="auto">
          <a:noFill/>
          <a:ln>
            <a:miter lim="800000"/>
            <a:headEnd/>
            <a:tailEnd/>
          </a:ln>
        </p:spPr>
        <p:txBody>
          <a:bodyPr/>
          <a:lstStyle/>
          <a:p>
            <a:fld id="{0DC1958F-FFDB-4DF4-8AB9-BCDDCE8F8128}" type="slidenum">
              <a:rPr lang="en-US" smtClean="0">
                <a:latin typeface="Calibri" pitchFamily="34" charset="0"/>
              </a:rPr>
              <a:pPr/>
              <a:t>16</a:t>
            </a:fld>
            <a:endParaRPr lang="en-US" smtClean="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p:spPr>
      </p:sp>
      <p:sp>
        <p:nvSpPr>
          <p:cNvPr id="55298" name="Rectangle 3"/>
          <p:cNvSpPr>
            <a:spLocks noGrp="1"/>
          </p:cNvSpPr>
          <p:nvPr>
            <p:ph type="body" idx="1"/>
          </p:nvPr>
        </p:nvSpPr>
        <p:spPr bwMode="auto"/>
        <p:txBody>
          <a:bodyPr>
            <a:normAutofit lnSpcReduction="10000"/>
          </a:bodyPr>
          <a:lstStyle/>
          <a:p>
            <a:pPr>
              <a:lnSpc>
                <a:spcPct val="80000"/>
              </a:lnSpc>
              <a:defRPr/>
            </a:pPr>
            <a:r>
              <a:rPr lang="en-US" b="1" u="sng" dirty="0" smtClean="0">
                <a:latin typeface="Arial" charset="0"/>
                <a:ea typeface="ＭＳ Ｐゴシック"/>
                <a:cs typeface="Arial" charset="0"/>
              </a:rPr>
              <a:t>Student Notes:</a:t>
            </a:r>
          </a:p>
          <a:p>
            <a:pPr>
              <a:lnSpc>
                <a:spcPct val="80000"/>
              </a:lnSpc>
              <a:buFontTx/>
              <a:buChar char="•"/>
              <a:defRPr/>
            </a:pPr>
            <a:r>
              <a:rPr lang="en-US" dirty="0" smtClean="0">
                <a:latin typeface="Arial" charset="0"/>
                <a:ea typeface="ＭＳ Ｐゴシック"/>
                <a:cs typeface="Arial" charset="0"/>
              </a:rPr>
              <a:t> Income statements are covered in Section 11.1 (pgs. 289-303).</a:t>
            </a:r>
          </a:p>
          <a:p>
            <a:pPr>
              <a:lnSpc>
                <a:spcPct val="80000"/>
              </a:lnSpc>
              <a:buFontTx/>
              <a:buChar char="•"/>
              <a:defRPr/>
            </a:pPr>
            <a:r>
              <a:rPr lang="en-US" dirty="0" smtClean="0">
                <a:latin typeface="Arial" charset="0"/>
                <a:ea typeface="ＭＳ Ｐゴシック"/>
                <a:cs typeface="Arial" charset="0"/>
              </a:rPr>
              <a:t> The “Monthly Sales Projections” slide relates directly to the number of units you plan to sell.</a:t>
            </a:r>
          </a:p>
          <a:p>
            <a:pPr>
              <a:lnSpc>
                <a:spcPct val="80000"/>
              </a:lnSpc>
              <a:buFontTx/>
              <a:buChar char="•"/>
              <a:defRPr/>
            </a:pPr>
            <a:r>
              <a:rPr lang="en-US" dirty="0" smtClean="0">
                <a:latin typeface="Arial" charset="0"/>
                <a:ea typeface="ＭＳ Ｐゴシック"/>
                <a:cs typeface="Arial" charset="0"/>
              </a:rPr>
              <a:t> Your Variable Expenses per Unit comes from the “Economics of One Unit” slide.</a:t>
            </a:r>
          </a:p>
          <a:p>
            <a:pPr>
              <a:lnSpc>
                <a:spcPct val="80000"/>
              </a:lnSpc>
              <a:buFontTx/>
              <a:buChar char="•"/>
              <a:defRPr/>
            </a:pPr>
            <a:r>
              <a:rPr lang="en-US" dirty="0" smtClean="0">
                <a:latin typeface="Arial" charset="0"/>
                <a:ea typeface="ＭＳ Ｐゴシック"/>
                <a:cs typeface="Arial" charset="0"/>
              </a:rPr>
              <a:t> Your Monthly Fixed Expenses comes from the “Average Monthly Fixed Expense” slide.</a:t>
            </a:r>
          </a:p>
          <a:p>
            <a:pPr>
              <a:lnSpc>
                <a:spcPct val="80000"/>
              </a:lnSpc>
              <a:buFontTx/>
              <a:buChar char="•"/>
              <a:defRPr/>
            </a:pPr>
            <a:r>
              <a:rPr lang="en-US" dirty="0" smtClean="0">
                <a:latin typeface="Arial" charset="0"/>
                <a:ea typeface="ＭＳ Ｐゴシック"/>
                <a:cs typeface="Arial" charset="0"/>
              </a:rPr>
              <a:t> For the purpose of this slide show, show only the monthly sales projections for your first year.</a:t>
            </a:r>
          </a:p>
          <a:p>
            <a:pPr>
              <a:lnSpc>
                <a:spcPct val="80000"/>
              </a:lnSpc>
              <a:defRPr/>
            </a:pPr>
            <a:endParaRPr lang="en-US" dirty="0" smtClean="0">
              <a:latin typeface="Arial" charset="0"/>
              <a:ea typeface="ＭＳ Ｐゴシック"/>
              <a:cs typeface="Arial" charset="0"/>
            </a:endParaRPr>
          </a:p>
          <a:p>
            <a:pPr>
              <a:lnSpc>
                <a:spcPct val="80000"/>
              </a:lnSpc>
              <a:defRPr/>
            </a:pPr>
            <a:r>
              <a:rPr lang="en-US" i="1" dirty="0" smtClean="0">
                <a:latin typeface="Arial" charset="0"/>
                <a:ea typeface="ＭＳ Ｐゴシック"/>
                <a:cs typeface="Arial" charset="0"/>
              </a:rPr>
              <a:t>Business Plan Exercises</a:t>
            </a:r>
            <a:endParaRPr lang="en-US" dirty="0" smtClean="0">
              <a:latin typeface="Arial" charset="0"/>
              <a:ea typeface="ＭＳ Ｐゴシック"/>
              <a:cs typeface="Arial" charset="0"/>
            </a:endParaRPr>
          </a:p>
          <a:p>
            <a:pPr>
              <a:lnSpc>
                <a:spcPct val="80000"/>
              </a:lnSpc>
              <a:defRPr/>
            </a:pPr>
            <a:r>
              <a:rPr lang="en-US" dirty="0" smtClean="0">
                <a:latin typeface="Arial" charset="0"/>
                <a:ea typeface="ＭＳ Ｐゴシック"/>
                <a:cs typeface="Arial" charset="0"/>
              </a:rPr>
              <a:t>This slide relates to the following business plan exercises:</a:t>
            </a:r>
            <a:endParaRPr lang="en-US" i="1" dirty="0" smtClean="0">
              <a:latin typeface="Arial" charset="0"/>
              <a:ea typeface="ＭＳ Ｐゴシック"/>
              <a:cs typeface="Arial" charset="0"/>
            </a:endParaRPr>
          </a:p>
          <a:p>
            <a:pPr>
              <a:lnSpc>
                <a:spcPct val="80000"/>
              </a:lnSpc>
              <a:buFontTx/>
              <a:buChar char="•"/>
              <a:defRPr/>
            </a:pPr>
            <a:r>
              <a:rPr lang="en-US" dirty="0" smtClean="0">
                <a:latin typeface="Arial" charset="0"/>
                <a:ea typeface="ＭＳ Ｐゴシック"/>
                <a:cs typeface="Arial" charset="0"/>
              </a:rPr>
              <a:t> Section 11.1: “Income Statements and Cash Flow.” In BizTech or pg. 299-303 in the </a:t>
            </a:r>
            <a:r>
              <a:rPr lang="en-US" i="1" dirty="0" smtClean="0">
                <a:latin typeface="Arial" charset="0"/>
                <a:ea typeface="ＭＳ Ｐゴシック"/>
                <a:cs typeface="Arial" charset="0"/>
              </a:rPr>
              <a:t>Business Plan Project (Student Activity Workbook)</a:t>
            </a:r>
            <a:r>
              <a:rPr lang="en-US" dirty="0" smtClean="0">
                <a:latin typeface="Arial" charset="0"/>
                <a:ea typeface="ＭＳ Ｐゴシック"/>
                <a:cs typeface="Arial" charset="0"/>
              </a:rPr>
              <a:t>.</a:t>
            </a:r>
          </a:p>
          <a:p>
            <a:pPr>
              <a:lnSpc>
                <a:spcPct val="80000"/>
              </a:lnSpc>
              <a:defRPr/>
            </a:pPr>
            <a:endParaRPr lang="en-US" i="1" dirty="0" smtClean="0">
              <a:latin typeface="Arial" charset="0"/>
              <a:ea typeface="ＭＳ Ｐゴシック"/>
              <a:cs typeface="Arial" charset="0"/>
            </a:endParaRPr>
          </a:p>
          <a:p>
            <a:pPr>
              <a:lnSpc>
                <a:spcPct val="80000"/>
              </a:lnSpc>
              <a:defRPr/>
            </a:pPr>
            <a:r>
              <a:rPr lang="en-US" i="1" dirty="0" smtClean="0">
                <a:latin typeface="Arial" charset="0"/>
                <a:ea typeface="ＭＳ Ｐゴシック"/>
                <a:cs typeface="Arial" charset="0"/>
              </a:rPr>
              <a:t>Multiple Products</a:t>
            </a:r>
            <a:endParaRPr lang="en-US" dirty="0" smtClean="0">
              <a:latin typeface="Arial" charset="0"/>
              <a:ea typeface="ＭＳ Ｐゴシック"/>
              <a:cs typeface="Arial" charset="0"/>
            </a:endParaRPr>
          </a:p>
          <a:p>
            <a:pPr>
              <a:lnSpc>
                <a:spcPct val="80000"/>
              </a:lnSpc>
              <a:buFontTx/>
              <a:buChar char="•"/>
              <a:defRPr/>
            </a:pPr>
            <a:r>
              <a:rPr lang="en-US" dirty="0" smtClean="0">
                <a:latin typeface="Arial" charset="0"/>
                <a:ea typeface="ＭＳ Ｐゴシック"/>
                <a:cs typeface="Arial" charset="0"/>
              </a:rPr>
              <a:t> If you have multiple products, project the sales of each product and add these together to obtain your total sales. Then multiply each product’s COGS by the number of units of that product you will sell, and add these all together for your Total COGS. </a:t>
            </a:r>
          </a:p>
          <a:p>
            <a:pPr>
              <a:lnSpc>
                <a:spcPct val="80000"/>
              </a:lnSpc>
              <a:defRPr/>
            </a:pPr>
            <a:r>
              <a:rPr lang="en-US" dirty="0" smtClean="0">
                <a:latin typeface="Arial" charset="0"/>
                <a:ea typeface="ＭＳ Ｐゴシック"/>
                <a:cs typeface="Arial" charset="0"/>
              </a:rPr>
              <a:t> </a:t>
            </a:r>
          </a:p>
          <a:p>
            <a:pPr>
              <a:lnSpc>
                <a:spcPct val="80000"/>
              </a:lnSpc>
              <a:defRPr/>
            </a:pPr>
            <a:r>
              <a:rPr lang="en-US" i="1" dirty="0" smtClean="0">
                <a:latin typeface="Arial" charset="0"/>
                <a:ea typeface="ＭＳ Ｐゴシック"/>
                <a:cs typeface="Arial" charset="0"/>
              </a:rPr>
              <a:t>If Your Net Profit is Huge</a:t>
            </a:r>
          </a:p>
          <a:p>
            <a:pPr>
              <a:lnSpc>
                <a:spcPct val="80000"/>
              </a:lnSpc>
              <a:buFontTx/>
              <a:buChar char="•"/>
              <a:defRPr/>
            </a:pPr>
            <a:r>
              <a:rPr lang="en-US" dirty="0" smtClean="0">
                <a:latin typeface="Arial" charset="0"/>
                <a:ea typeface="ＭＳ Ｐゴシック"/>
                <a:cs typeface="Arial" charset="0"/>
              </a:rPr>
              <a:t> Double-check your sales projections to make sure they are realistic.</a:t>
            </a:r>
          </a:p>
          <a:p>
            <a:pPr>
              <a:lnSpc>
                <a:spcPct val="80000"/>
              </a:lnSpc>
              <a:buFontTx/>
              <a:buChar char="•"/>
              <a:defRPr/>
            </a:pPr>
            <a:r>
              <a:rPr lang="en-US" dirty="0" smtClean="0">
                <a:latin typeface="Arial" charset="0"/>
                <a:ea typeface="ＭＳ Ｐゴシック"/>
                <a:cs typeface="Arial" charset="0"/>
              </a:rPr>
              <a:t> Add more costs into running the business (for example, rent to parents, paying a portion of the utilities, etc.)</a:t>
            </a:r>
          </a:p>
          <a:p>
            <a:pPr>
              <a:lnSpc>
                <a:spcPct val="80000"/>
              </a:lnSpc>
              <a:buFontTx/>
              <a:buChar char="•"/>
              <a:defRPr/>
            </a:pPr>
            <a:r>
              <a:rPr lang="en-US" dirty="0" smtClean="0">
                <a:latin typeface="Arial" charset="0"/>
                <a:ea typeface="ＭＳ Ｐゴシック"/>
                <a:cs typeface="Arial" charset="0"/>
              </a:rPr>
              <a:t> Consider additional costs that can enhance the business (monthly insurance fees, brochure development, Website hosting, etc.)</a:t>
            </a:r>
          </a:p>
          <a:p>
            <a:pPr>
              <a:lnSpc>
                <a:spcPct val="80000"/>
              </a:lnSpc>
              <a:defRPr/>
            </a:pPr>
            <a:r>
              <a:rPr lang="en-US" dirty="0" smtClean="0">
                <a:latin typeface="Arial" charset="0"/>
                <a:ea typeface="ＭＳ Ｐゴシック"/>
                <a:cs typeface="Arial" charset="0"/>
              </a:rPr>
              <a:t> </a:t>
            </a:r>
          </a:p>
          <a:p>
            <a:pPr>
              <a:lnSpc>
                <a:spcPct val="80000"/>
              </a:lnSpc>
              <a:defRPr/>
            </a:pPr>
            <a:r>
              <a:rPr lang="en-US" i="1" dirty="0" smtClean="0">
                <a:latin typeface="Arial" charset="0"/>
                <a:ea typeface="ＭＳ Ｐゴシック"/>
                <a:cs typeface="Arial" charset="0"/>
              </a:rPr>
              <a:t>Preparing Your Final Slide</a:t>
            </a:r>
            <a:endParaRPr lang="en-US" dirty="0" smtClean="0">
              <a:latin typeface="Arial" charset="0"/>
              <a:ea typeface="ＭＳ Ｐゴシック"/>
              <a:cs typeface="Arial" charset="0"/>
            </a:endParaRPr>
          </a:p>
          <a:p>
            <a:pPr>
              <a:lnSpc>
                <a:spcPct val="80000"/>
              </a:lnSpc>
              <a:defRPr/>
            </a:pPr>
            <a:r>
              <a:rPr lang="en-US" dirty="0" smtClean="0">
                <a:latin typeface="Arial" charset="0"/>
                <a:ea typeface="ＭＳ Ｐゴシック"/>
                <a:cs typeface="Arial" charset="0"/>
              </a:rPr>
              <a:t>Delete the first column showing the red row labels. Replace the red formulas with the appropriate calculation (make sure to change the font color to black).</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p:spPr>
      </p:sp>
      <p:sp>
        <p:nvSpPr>
          <p:cNvPr id="55299" name="Rectangle 3"/>
          <p:cNvSpPr>
            <a:spLocks noGrp="1"/>
          </p:cNvSpPr>
          <p:nvPr>
            <p:ph type="body" idx="1"/>
          </p:nvPr>
        </p:nvSpPr>
        <p:spPr bwMode="auto">
          <a:noFill/>
        </p:spPr>
        <p:txBody>
          <a:bodyPr/>
          <a:lstStyle/>
          <a:p>
            <a:pPr>
              <a:lnSpc>
                <a:spcPct val="80000"/>
              </a:lnSpc>
            </a:pPr>
            <a:r>
              <a:rPr lang="en-US" sz="800" b="1" u="sng" dirty="0" smtClean="0">
                <a:ea typeface="ＭＳ Ｐゴシック" pitchFamily="34" charset="-128"/>
              </a:rPr>
              <a:t>Student Notes:</a:t>
            </a:r>
          </a:p>
          <a:p>
            <a:pPr>
              <a:lnSpc>
                <a:spcPct val="80000"/>
              </a:lnSpc>
              <a:buFontTx/>
              <a:buChar char="•"/>
            </a:pPr>
            <a:r>
              <a:rPr lang="en-US" sz="800" dirty="0" smtClean="0">
                <a:ea typeface="ＭＳ Ｐゴシック" pitchFamily="34" charset="-128"/>
              </a:rPr>
              <a:t> Start-up investment is covered in Section 13.1 (pgs. 347-353).</a:t>
            </a:r>
          </a:p>
          <a:p>
            <a:pPr>
              <a:lnSpc>
                <a:spcPct val="80000"/>
              </a:lnSpc>
              <a:buFontTx/>
              <a:buChar char="•"/>
            </a:pPr>
            <a:r>
              <a:rPr lang="en-US" sz="800" dirty="0" smtClean="0">
                <a:ea typeface="ＭＳ Ｐゴシック" pitchFamily="34" charset="-128"/>
              </a:rPr>
              <a:t> Monthly fixed expenses (used in calculating your Reserve for Fixed Expenses) comes from the “Average Monthly Fixed Expenses” slide.</a:t>
            </a:r>
          </a:p>
          <a:p>
            <a:pPr>
              <a:lnSpc>
                <a:spcPct val="80000"/>
              </a:lnSpc>
            </a:pPr>
            <a:endParaRPr lang="en-US" sz="800" dirty="0" smtClean="0">
              <a:ea typeface="ＭＳ Ｐゴシック" pitchFamily="34" charset="-128"/>
            </a:endParaRPr>
          </a:p>
          <a:p>
            <a:pPr>
              <a:lnSpc>
                <a:spcPct val="80000"/>
              </a:lnSpc>
            </a:pPr>
            <a:r>
              <a:rPr lang="en-US" sz="800" i="1" dirty="0" smtClean="0">
                <a:ea typeface="ＭＳ Ｐゴシック" pitchFamily="34" charset="-128"/>
              </a:rPr>
              <a:t>Business Plan Exercises</a:t>
            </a:r>
            <a:endParaRPr lang="en-US" sz="800" dirty="0" smtClean="0">
              <a:ea typeface="ＭＳ Ｐゴシック" pitchFamily="34" charset="-128"/>
            </a:endParaRPr>
          </a:p>
          <a:p>
            <a:pPr>
              <a:lnSpc>
                <a:spcPct val="80000"/>
              </a:lnSpc>
            </a:pPr>
            <a:r>
              <a:rPr lang="en-US" sz="800" dirty="0" smtClean="0">
                <a:ea typeface="ＭＳ Ｐゴシック" pitchFamily="34" charset="-128"/>
              </a:rPr>
              <a:t>This slide relates to the following business plan exercises:</a:t>
            </a:r>
            <a:endParaRPr lang="en-US" sz="800" i="1" dirty="0" smtClean="0">
              <a:ea typeface="ＭＳ Ｐゴシック" pitchFamily="34" charset="-128"/>
            </a:endParaRPr>
          </a:p>
          <a:p>
            <a:pPr>
              <a:lnSpc>
                <a:spcPct val="80000"/>
              </a:lnSpc>
              <a:buFontTx/>
              <a:buChar char="•"/>
            </a:pPr>
            <a:r>
              <a:rPr lang="en-US" sz="800" dirty="0" smtClean="0">
                <a:ea typeface="ＭＳ Ｐゴシック" pitchFamily="34" charset="-128"/>
              </a:rPr>
              <a:t> Section 13.1: “Start-Up Investment.” In </a:t>
            </a:r>
            <a:r>
              <a:rPr lang="en-US" sz="800" dirty="0" err="1" smtClean="0">
                <a:ea typeface="ＭＳ Ｐゴシック" pitchFamily="34" charset="-128"/>
              </a:rPr>
              <a:t>BizTech</a:t>
            </a:r>
            <a:r>
              <a:rPr lang="en-US" sz="800" dirty="0" smtClean="0">
                <a:ea typeface="ＭＳ Ｐゴシック" pitchFamily="34" charset="-128"/>
              </a:rPr>
              <a:t> or pgs. 308-309 in the </a:t>
            </a:r>
            <a:r>
              <a:rPr lang="en-US" sz="800" i="1" dirty="0" smtClean="0">
                <a:ea typeface="ＭＳ Ｐゴシック" pitchFamily="34" charset="-128"/>
              </a:rPr>
              <a:t>Business Plan Project (Student Activity Workbook)</a:t>
            </a:r>
            <a:r>
              <a:rPr lang="en-US" sz="800" dirty="0" smtClean="0">
                <a:ea typeface="ＭＳ Ｐゴシック" pitchFamily="34" charset="-128"/>
              </a:rPr>
              <a:t>.</a:t>
            </a:r>
          </a:p>
          <a:p>
            <a:pPr>
              <a:lnSpc>
                <a:spcPct val="80000"/>
              </a:lnSpc>
            </a:pPr>
            <a:endParaRPr lang="en-US" sz="800" i="1" dirty="0" smtClean="0">
              <a:ea typeface="ＭＳ Ｐゴシック" pitchFamily="34" charset="-128"/>
            </a:endParaRPr>
          </a:p>
          <a:p>
            <a:pPr>
              <a:lnSpc>
                <a:spcPct val="80000"/>
              </a:lnSpc>
            </a:pPr>
            <a:r>
              <a:rPr lang="en-US" sz="800" i="1" dirty="0" smtClean="0">
                <a:ea typeface="ＭＳ Ｐゴシック" pitchFamily="34" charset="-128"/>
              </a:rPr>
              <a:t>Start-Up Expenditures</a:t>
            </a:r>
          </a:p>
          <a:p>
            <a:pPr>
              <a:lnSpc>
                <a:spcPct val="80000"/>
              </a:lnSpc>
              <a:buFontTx/>
              <a:buChar char="•"/>
            </a:pPr>
            <a:r>
              <a:rPr lang="en-US" sz="800" dirty="0" smtClean="0">
                <a:ea typeface="ＭＳ Ｐゴシック" pitchFamily="34" charset="-128"/>
              </a:rPr>
              <a:t> It’s easy to underestimate the types of things you need to start a business. This can include: the initial inventory, your first run of marketing materials, initial office supplies, business registration fees, insurance fees, legal fees, copyright or trademark registration. Classes, certifications, licenses, etc. High start-up expenditures are a common barrier to starting many types of businesses. If you predict that you’ll be highly profitable, build in more start-up expenditures. This will make the business appear more realistic to judges or investors.</a:t>
            </a:r>
          </a:p>
          <a:p>
            <a:pPr>
              <a:lnSpc>
                <a:spcPct val="80000"/>
              </a:lnSpc>
            </a:pPr>
            <a:endParaRPr lang="en-US" sz="800" dirty="0" smtClean="0">
              <a:ea typeface="ＭＳ Ｐゴシック" pitchFamily="34" charset="-128"/>
            </a:endParaRPr>
          </a:p>
          <a:p>
            <a:pPr>
              <a:lnSpc>
                <a:spcPct val="80000"/>
              </a:lnSpc>
            </a:pPr>
            <a:r>
              <a:rPr lang="en-US" sz="800" i="1" dirty="0" smtClean="0">
                <a:ea typeface="ＭＳ Ｐゴシック" pitchFamily="34" charset="-128"/>
              </a:rPr>
              <a:t>Emergency Fund</a:t>
            </a:r>
            <a:endParaRPr lang="en-US" sz="800" dirty="0" smtClean="0">
              <a:ea typeface="ＭＳ Ｐゴシック" pitchFamily="34" charset="-128"/>
            </a:endParaRPr>
          </a:p>
          <a:p>
            <a:pPr>
              <a:lnSpc>
                <a:spcPct val="80000"/>
              </a:lnSpc>
              <a:buFontTx/>
              <a:buChar char="•"/>
            </a:pPr>
            <a:r>
              <a:rPr lang="en-US" sz="800" dirty="0" smtClean="0">
                <a:ea typeface="ＭＳ Ｐゴシック" pitchFamily="34" charset="-128"/>
              </a:rPr>
              <a:t> Experts say this should be half the amount of the Total Start-Up Expenditures.</a:t>
            </a:r>
          </a:p>
          <a:p>
            <a:pPr>
              <a:lnSpc>
                <a:spcPct val="80000"/>
              </a:lnSpc>
            </a:pPr>
            <a:r>
              <a:rPr lang="en-US" sz="800" dirty="0" smtClean="0">
                <a:ea typeface="ＭＳ Ｐゴシック" pitchFamily="34" charset="-128"/>
              </a:rPr>
              <a:t> </a:t>
            </a:r>
          </a:p>
          <a:p>
            <a:pPr>
              <a:lnSpc>
                <a:spcPct val="80000"/>
              </a:lnSpc>
            </a:pPr>
            <a:r>
              <a:rPr lang="en-US" sz="800" i="1" dirty="0" smtClean="0">
                <a:ea typeface="ＭＳ Ｐゴシック" pitchFamily="34" charset="-128"/>
              </a:rPr>
              <a:t>Reserve for Cash Reserves</a:t>
            </a:r>
            <a:endParaRPr lang="en-US" sz="800" dirty="0" smtClean="0">
              <a:ea typeface="ＭＳ Ｐゴシック" pitchFamily="34" charset="-128"/>
            </a:endParaRPr>
          </a:p>
          <a:p>
            <a:pPr>
              <a:lnSpc>
                <a:spcPct val="80000"/>
              </a:lnSpc>
              <a:buFontTx/>
              <a:buChar char="•"/>
            </a:pPr>
            <a:r>
              <a:rPr lang="en-US" sz="800" dirty="0" smtClean="0">
                <a:ea typeface="ＭＳ Ｐゴシック" pitchFamily="34" charset="-128"/>
              </a:rPr>
              <a:t> Experts say this should be enough to cover your fixed expenses for at least three months. So, to calculate your Average Monthly Fixed Expenses (from Slide 15) by 3.</a:t>
            </a:r>
          </a:p>
          <a:p>
            <a:pPr>
              <a:lnSpc>
                <a:spcPct val="80000"/>
              </a:lnSpc>
            </a:pPr>
            <a:r>
              <a:rPr lang="en-US" sz="800" dirty="0" smtClean="0">
                <a:ea typeface="ＭＳ Ｐゴシック" pitchFamily="34" charset="-128"/>
              </a:rPr>
              <a:t> </a:t>
            </a:r>
          </a:p>
          <a:p>
            <a:pPr>
              <a:lnSpc>
                <a:spcPct val="80000"/>
              </a:lnSpc>
            </a:pPr>
            <a:r>
              <a:rPr lang="en-US" sz="800" i="1" dirty="0" smtClean="0">
                <a:ea typeface="ＭＳ Ｐゴシック" pitchFamily="34" charset="-128"/>
              </a:rPr>
              <a:t>Valuing Your Time</a:t>
            </a:r>
          </a:p>
          <a:p>
            <a:pPr>
              <a:lnSpc>
                <a:spcPct val="80000"/>
              </a:lnSpc>
              <a:buFontTx/>
              <a:buChar char="•"/>
            </a:pPr>
            <a:r>
              <a:rPr lang="en-US" sz="800" dirty="0" smtClean="0">
                <a:ea typeface="ＭＳ Ｐゴシック" pitchFamily="34" charset="-128"/>
              </a:rPr>
              <a:t> Entrepreneurs should always place a value on their time. Estimate how much time you’ll spend planning and developing your business before you sell your first product or service. Multiply this by an hourly rate that you would get working at a job. This is the dollar amount of the time invested in starting your business. It’s your “sweat equity.” You can mention your sweat equity in you presentation as a way to indicate how passionate you are about the idea and its potential. However, it’s the price that an entrepreneur pays for launching a new venture. It would be unrealistic to seek compensation for your sweat equity. The success of your business will be your compensation! </a:t>
            </a:r>
          </a:p>
          <a:p>
            <a:pPr>
              <a:lnSpc>
                <a:spcPct val="80000"/>
              </a:lnSpc>
            </a:pPr>
            <a:endParaRPr lang="en-US" sz="800" i="1" dirty="0" smtClean="0">
              <a:ea typeface="ＭＳ Ｐゴシック" pitchFamily="34" charset="-128"/>
            </a:endParaRPr>
          </a:p>
          <a:p>
            <a:pPr>
              <a:lnSpc>
                <a:spcPct val="80000"/>
              </a:lnSpc>
            </a:pPr>
            <a:r>
              <a:rPr lang="en-US" sz="800" i="1" dirty="0" smtClean="0">
                <a:ea typeface="ＭＳ Ｐゴシック" pitchFamily="34" charset="-128"/>
              </a:rPr>
              <a:t>Preparing Your Final Slide</a:t>
            </a:r>
            <a:endParaRPr lang="en-US" sz="800" dirty="0" smtClean="0">
              <a:ea typeface="ＭＳ Ｐゴシック" pitchFamily="34" charset="-128"/>
            </a:endParaRPr>
          </a:p>
          <a:p>
            <a:pPr>
              <a:lnSpc>
                <a:spcPct val="80000"/>
              </a:lnSpc>
              <a:buFontTx/>
              <a:buChar char="•"/>
            </a:pPr>
            <a:r>
              <a:rPr lang="en-US" sz="800" dirty="0" smtClean="0">
                <a:ea typeface="ＭＳ Ｐゴシック" pitchFamily="34" charset="-128"/>
              </a:rPr>
              <a:t> Calculate your Total Start-Up Investment by adding A, B, and C. Make sure to show it with a dollar sign. Delete the red formula and the red letters from your final slide.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endParaRPr lang="en-US" smtClean="0">
              <a:ea typeface="ＭＳ Ｐゴシック" pitchFamily="34" charset="-128"/>
            </a:endParaRPr>
          </a:p>
          <a:p>
            <a:pPr>
              <a:lnSpc>
                <a:spcPct val="80000"/>
              </a:lnSpc>
              <a:buFontTx/>
              <a:buChar char="•"/>
            </a:pPr>
            <a:r>
              <a:rPr lang="en-US" smtClean="0">
                <a:ea typeface="ＭＳ Ｐゴシック" pitchFamily="34" charset="-128"/>
              </a:rPr>
              <a:t> ROI and ROS are covered in Section 12.1 (pgs. 321-331).</a:t>
            </a:r>
          </a:p>
          <a:p>
            <a:pPr>
              <a:lnSpc>
                <a:spcPct val="80000"/>
              </a:lnSpc>
              <a:buFontTx/>
              <a:buChar char="•"/>
            </a:pPr>
            <a:r>
              <a:rPr lang="en-US" smtClean="0">
                <a:ea typeface="ＭＳ Ｐゴシック" pitchFamily="34" charset="-128"/>
              </a:rPr>
              <a:t> The “Projected Yearly Income Statement” slide relates directly to these two ratios.</a:t>
            </a:r>
          </a:p>
          <a:p>
            <a:pPr>
              <a:lnSpc>
                <a:spcPct val="80000"/>
              </a:lnSpc>
              <a:buFontTx/>
              <a:buChar char="•"/>
            </a:pPr>
            <a:r>
              <a:rPr lang="en-US" smtClean="0">
                <a:ea typeface="ＭＳ Ｐゴシック" pitchFamily="34" charset="-128"/>
              </a:rPr>
              <a:t> The “Start-Up Investment” amount comes from the previous slide, “Start-Up Investment.”</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Business Plan Exercises</a:t>
            </a:r>
            <a:endParaRPr lang="en-US" smtClean="0">
              <a:ea typeface="ＭＳ Ｐゴシック" pitchFamily="34" charset="-128"/>
            </a:endParaRPr>
          </a:p>
          <a:p>
            <a:pPr>
              <a:lnSpc>
                <a:spcPct val="80000"/>
              </a:lnSpc>
            </a:pPr>
            <a:r>
              <a:rPr lang="en-US" smtClean="0">
                <a:ea typeface="ＭＳ Ｐゴシック" pitchFamily="34" charset="-128"/>
              </a:rPr>
              <a:t>This slide relates to the following business plan exercises:</a:t>
            </a:r>
          </a:p>
          <a:p>
            <a:pPr>
              <a:lnSpc>
                <a:spcPct val="80000"/>
              </a:lnSpc>
              <a:buFontTx/>
              <a:buChar char="•"/>
            </a:pPr>
            <a:r>
              <a:rPr lang="en-US" smtClean="0">
                <a:ea typeface="ＭＳ Ｐゴシック" pitchFamily="34" charset="-128"/>
              </a:rPr>
              <a:t> Section 12.1: “Return on Sales (ROS)” and “Return on Investment (ROI).” In BizTech or pg. 306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ROS</a:t>
            </a:r>
            <a:endParaRPr lang="en-US" smtClean="0">
              <a:ea typeface="ＭＳ Ｐゴシック" pitchFamily="34" charset="-128"/>
            </a:endParaRPr>
          </a:p>
          <a:p>
            <a:pPr>
              <a:lnSpc>
                <a:spcPct val="80000"/>
              </a:lnSpc>
              <a:buFontTx/>
              <a:buChar char="•"/>
            </a:pPr>
            <a:r>
              <a:rPr lang="en-US" smtClean="0">
                <a:ea typeface="ＭＳ Ｐゴシック" pitchFamily="34" charset="-128"/>
              </a:rPr>
              <a:t> Return on Sales enables you to communicate how efficiently you’re creating wealth. The “Dollar Equivalent” shows the amount of profit you earn for every dollar of sales. For example, a 30% ROS would mean that $0.30 of every dollar is profit. </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Preparing Your Final Slide</a:t>
            </a:r>
            <a:endParaRPr lang="en-US" smtClean="0">
              <a:ea typeface="ＭＳ Ｐゴシック" pitchFamily="34" charset="-128"/>
            </a:endParaRPr>
          </a:p>
          <a:p>
            <a:pPr>
              <a:lnSpc>
                <a:spcPct val="80000"/>
              </a:lnSpc>
              <a:buFontTx/>
              <a:buChar char="•"/>
            </a:pPr>
            <a:r>
              <a:rPr lang="en-US" smtClean="0">
                <a:ea typeface="ＭＳ Ｐゴシック" pitchFamily="34" charset="-128"/>
              </a:rPr>
              <a:t> In the red formulas, fill in the appropriate amounts for your business and change the font color of the red formula to black. (The top, black formula remains on your final slide so you will have a record of the formula you used to calculate your ROS and ROI.).</a:t>
            </a:r>
          </a:p>
        </p:txBody>
      </p:sp>
      <p:sp>
        <p:nvSpPr>
          <p:cNvPr id="56324" name="Slide Number Placeholder 3"/>
          <p:cNvSpPr>
            <a:spLocks noGrp="1"/>
          </p:cNvSpPr>
          <p:nvPr>
            <p:ph type="sldNum" sz="quarter" idx="5"/>
          </p:nvPr>
        </p:nvSpPr>
        <p:spPr bwMode="auto">
          <a:noFill/>
          <a:ln>
            <a:miter lim="800000"/>
            <a:headEnd/>
            <a:tailEnd/>
          </a:ln>
        </p:spPr>
        <p:txBody>
          <a:bodyPr/>
          <a:lstStyle/>
          <a:p>
            <a:fld id="{A43694EC-F33E-48DC-88DB-2D3D4EB68670}" type="slidenum">
              <a:rPr lang="en-US" smtClean="0"/>
              <a:pPr/>
              <a:t>19</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a:lstStyle/>
          <a:p>
            <a:pPr>
              <a:lnSpc>
                <a:spcPct val="90000"/>
              </a:lnSpc>
            </a:pPr>
            <a:r>
              <a:rPr lang="en-US" b="1" u="sng" smtClean="0">
                <a:ea typeface="ＭＳ Ｐゴシック" pitchFamily="34" charset="-128"/>
              </a:rPr>
              <a:t>Student Notes:</a:t>
            </a:r>
          </a:p>
          <a:p>
            <a:pPr>
              <a:lnSpc>
                <a:spcPct val="90000"/>
              </a:lnSpc>
              <a:buFontTx/>
              <a:buChar char="•"/>
            </a:pPr>
            <a:r>
              <a:rPr lang="en-US" smtClean="0">
                <a:ea typeface="ＭＳ Ｐゴシック" pitchFamily="34" charset="-128"/>
              </a:rPr>
              <a:t> Obtaining Financing is covered in Section 13.2 (pgs. 355-363).</a:t>
            </a:r>
          </a:p>
          <a:p>
            <a:pPr>
              <a:lnSpc>
                <a:spcPct val="90000"/>
              </a:lnSpc>
              <a:buFontTx/>
              <a:buChar char="•"/>
            </a:pPr>
            <a:r>
              <a:rPr lang="en-US" smtClean="0">
                <a:ea typeface="ＭＳ Ｐゴシック" pitchFamily="34" charset="-128"/>
              </a:rPr>
              <a:t> Total Start-Up Investment comes from the “Start-Up Investment” slide.</a:t>
            </a:r>
          </a:p>
          <a:p>
            <a:pPr>
              <a:lnSpc>
                <a:spcPct val="90000"/>
              </a:lnSpc>
              <a:buFontTx/>
              <a:buChar char="•"/>
            </a:pPr>
            <a:endParaRPr lang="en-US" smtClean="0">
              <a:ea typeface="ＭＳ Ｐゴシック" pitchFamily="34" charset="-128"/>
            </a:endParaRPr>
          </a:p>
          <a:p>
            <a:pPr>
              <a:lnSpc>
                <a:spcPct val="90000"/>
              </a:lnSpc>
            </a:pPr>
            <a:r>
              <a:rPr lang="en-US" i="1" smtClean="0">
                <a:ea typeface="ＭＳ Ｐゴシック" pitchFamily="34" charset="-128"/>
              </a:rPr>
              <a:t>Business Plan Exercises</a:t>
            </a:r>
            <a:endParaRPr lang="en-US" smtClean="0">
              <a:ea typeface="ＭＳ Ｐゴシック" pitchFamily="34" charset="-128"/>
            </a:endParaRPr>
          </a:p>
          <a:p>
            <a:pPr>
              <a:lnSpc>
                <a:spcPct val="90000"/>
              </a:lnSpc>
            </a:pPr>
            <a:r>
              <a:rPr lang="en-US" smtClean="0">
                <a:ea typeface="ＭＳ Ｐゴシック" pitchFamily="34" charset="-128"/>
              </a:rPr>
              <a:t>This slide relates to the following business plan exercises:</a:t>
            </a:r>
            <a:endParaRPr lang="en-US" i="1" smtClean="0">
              <a:ea typeface="ＭＳ Ｐゴシック" pitchFamily="34" charset="-128"/>
            </a:endParaRPr>
          </a:p>
          <a:p>
            <a:pPr>
              <a:lnSpc>
                <a:spcPct val="90000"/>
              </a:lnSpc>
              <a:buFontTx/>
              <a:buChar char="•"/>
            </a:pPr>
            <a:r>
              <a:rPr lang="en-US" smtClean="0">
                <a:ea typeface="ＭＳ Ｐゴシック" pitchFamily="34" charset="-128"/>
              </a:rPr>
              <a:t> Section 13.2: “Break-Even Analysis” and “Break-Even Point.” In BizTech or pgs. 310-314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90000"/>
              </a:lnSpc>
            </a:pPr>
            <a:endParaRPr lang="en-US" smtClean="0">
              <a:ea typeface="ＭＳ Ｐゴシック" pitchFamily="34" charset="-128"/>
            </a:endParaRPr>
          </a:p>
          <a:p>
            <a:pPr>
              <a:lnSpc>
                <a:spcPct val="90000"/>
              </a:lnSpc>
            </a:pPr>
            <a:r>
              <a:rPr lang="en-US" i="1" smtClean="0">
                <a:ea typeface="ＭＳ Ｐゴシック" pitchFamily="34" charset="-128"/>
              </a:rPr>
              <a:t>Obligations</a:t>
            </a:r>
          </a:p>
          <a:p>
            <a:pPr>
              <a:lnSpc>
                <a:spcPct val="90000"/>
              </a:lnSpc>
              <a:buFontTx/>
              <a:buChar char="•"/>
            </a:pPr>
            <a:r>
              <a:rPr lang="en-US" smtClean="0">
                <a:ea typeface="ＭＳ Ｐゴシック" pitchFamily="34" charset="-128"/>
              </a:rPr>
              <a:t> One thing to keep in mind when you consider financing strategies is what you obligation is to the person or business who provided your financing. A debt must be repaid in a fixed amount of time, in set payments, at a certain rate of interest, no matter whether the business is profitable. Equity is an exchange of capital for ownership in the business. Investors understand that the business may not be profitable, but if it is, they will be entitled to a percentage of the profit. Shareholders may also wish to share in the decision-making for the company.</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a:lstStyle/>
          <a:p>
            <a:pPr>
              <a:lnSpc>
                <a:spcPct val="80000"/>
              </a:lnSpc>
            </a:pPr>
            <a:endParaRPr lang="en-US" sz="1000" dirty="0" smtClean="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a:lstStyle/>
          <a:p>
            <a:pPr>
              <a:lnSpc>
                <a:spcPct val="90000"/>
              </a:lnSpc>
            </a:pPr>
            <a:r>
              <a:rPr lang="en-US" b="1" u="sng" smtClean="0">
                <a:ea typeface="ＭＳ Ｐゴシック" pitchFamily="34" charset="-128"/>
              </a:rPr>
              <a:t>Student Notes:</a:t>
            </a:r>
          </a:p>
          <a:p>
            <a:pPr>
              <a:lnSpc>
                <a:spcPct val="90000"/>
              </a:lnSpc>
              <a:buFontTx/>
              <a:buChar char="•"/>
            </a:pPr>
            <a:r>
              <a:rPr lang="en-US" smtClean="0">
                <a:ea typeface="ＭＳ Ｐゴシック" pitchFamily="34" charset="-128"/>
              </a:rPr>
              <a:t> Goal setting is covered in a special section on pages 132-133.</a:t>
            </a:r>
          </a:p>
          <a:p>
            <a:pPr>
              <a:lnSpc>
                <a:spcPct val="90000"/>
              </a:lnSpc>
              <a:buFontTx/>
              <a:buChar char="•"/>
            </a:pPr>
            <a:r>
              <a:rPr lang="en-US" smtClean="0">
                <a:ea typeface="ＭＳ Ｐゴシック" pitchFamily="34" charset="-128"/>
              </a:rPr>
              <a:t> Planning for business growth is covered in Section 21.1 (pgs. 559-566).</a:t>
            </a:r>
          </a:p>
          <a:p>
            <a:pPr>
              <a:lnSpc>
                <a:spcPct val="90000"/>
              </a:lnSpc>
              <a:buFontTx/>
              <a:buChar char="•"/>
            </a:pPr>
            <a:r>
              <a:rPr lang="en-US" smtClean="0">
                <a:ea typeface="ＭＳ Ｐゴシック" pitchFamily="34" charset="-128"/>
              </a:rPr>
              <a:t> The challenges of growth are covered in Section 21.2 (pgs. 567-570).</a:t>
            </a:r>
          </a:p>
          <a:p>
            <a:pPr>
              <a:lnSpc>
                <a:spcPct val="90000"/>
              </a:lnSpc>
              <a:buFontTx/>
              <a:buChar char="•"/>
            </a:pPr>
            <a:r>
              <a:rPr lang="en-US" smtClean="0">
                <a:ea typeface="ＭＳ Ｐゴシック" pitchFamily="34" charset="-128"/>
              </a:rPr>
              <a:t> Exit strategies are covered in Section 22.2 (pgs. 587-598).</a:t>
            </a:r>
          </a:p>
          <a:p>
            <a:pPr>
              <a:lnSpc>
                <a:spcPct val="90000"/>
              </a:lnSpc>
            </a:pPr>
            <a:endParaRPr lang="en-US" smtClean="0">
              <a:ea typeface="ＭＳ Ｐゴシック" pitchFamily="34" charset="-128"/>
            </a:endParaRPr>
          </a:p>
          <a:p>
            <a:pPr>
              <a:lnSpc>
                <a:spcPct val="90000"/>
              </a:lnSpc>
            </a:pPr>
            <a:r>
              <a:rPr lang="en-US" i="1" smtClean="0">
                <a:ea typeface="ＭＳ Ｐゴシック" pitchFamily="34" charset="-128"/>
              </a:rPr>
              <a:t>Short-Term Vs. Long-Term</a:t>
            </a:r>
          </a:p>
          <a:p>
            <a:pPr>
              <a:lnSpc>
                <a:spcPct val="90000"/>
              </a:lnSpc>
              <a:buFontTx/>
              <a:buChar char="•"/>
            </a:pPr>
            <a:r>
              <a:rPr lang="en-US" smtClean="0">
                <a:ea typeface="ＭＳ Ｐゴシック" pitchFamily="34" charset="-128"/>
              </a:rPr>
              <a:t> Short-term goals are those goals that you set for the next one or two years. Long-term goals can focus on goals that range from 3 years or longer. Remember to relate your goals to your business idea. Make sure you take the steps you to take to meet your long-term goals (certificates, permits, licenses, etc.)</a:t>
            </a:r>
          </a:p>
          <a:p>
            <a:pPr>
              <a:lnSpc>
                <a:spcPct val="90000"/>
              </a:lnSpc>
            </a:pPr>
            <a:endParaRPr lang="en-US" smtClean="0">
              <a:ea typeface="ＭＳ Ｐゴシック" pitchFamily="34" charset="-128"/>
            </a:endParaRPr>
          </a:p>
          <a:p>
            <a:pPr>
              <a:lnSpc>
                <a:spcPct val="90000"/>
              </a:lnSpc>
            </a:pPr>
            <a:r>
              <a:rPr lang="en-US" i="1" smtClean="0">
                <a:ea typeface="ＭＳ Ｐゴシック" pitchFamily="34" charset="-128"/>
              </a:rPr>
              <a:t>Business Plan Exercises</a:t>
            </a:r>
            <a:endParaRPr lang="en-US" smtClean="0">
              <a:ea typeface="ＭＳ Ｐゴシック" pitchFamily="34" charset="-128"/>
            </a:endParaRPr>
          </a:p>
          <a:p>
            <a:pPr>
              <a:lnSpc>
                <a:spcPct val="90000"/>
              </a:lnSpc>
            </a:pPr>
            <a:r>
              <a:rPr lang="en-US" smtClean="0">
                <a:ea typeface="ＭＳ Ｐゴシック" pitchFamily="34" charset="-128"/>
              </a:rPr>
              <a:t>This slide relates to the following business plan exercises:</a:t>
            </a:r>
            <a:endParaRPr lang="en-US" i="1" smtClean="0">
              <a:ea typeface="ＭＳ Ｐゴシック" pitchFamily="34" charset="-128"/>
            </a:endParaRPr>
          </a:p>
          <a:p>
            <a:pPr>
              <a:lnSpc>
                <a:spcPct val="90000"/>
              </a:lnSpc>
              <a:buFontTx/>
              <a:buChar char="•"/>
            </a:pPr>
            <a:r>
              <a:rPr lang="en-US" smtClean="0">
                <a:ea typeface="ＭＳ Ｐゴシック" pitchFamily="34" charset="-128"/>
              </a:rPr>
              <a:t> Section 21.1: “Planning for Business Growth.” In BizTech or pgs. 351–352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90000"/>
              </a:lnSpc>
              <a:buFontTx/>
              <a:buChar char="•"/>
            </a:pPr>
            <a:r>
              <a:rPr lang="en-US" smtClean="0">
                <a:ea typeface="ＭＳ Ｐゴシック" pitchFamily="34" charset="-128"/>
              </a:rPr>
              <a:t> Section 21.2: “Challenges of Growth.” In BizTech or pgs. 353–355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90000"/>
              </a:lnSpc>
              <a:buFontTx/>
              <a:buChar char="•"/>
            </a:pPr>
            <a:r>
              <a:rPr lang="en-US" smtClean="0">
                <a:ea typeface="ＭＳ Ｐゴシック" pitchFamily="34" charset="-128"/>
              </a:rPr>
              <a:t> Section 22.1: “Franchising &amp; Licensing.”” In BizTech or pg. 356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90000"/>
              </a:lnSpc>
              <a:buFontTx/>
              <a:buChar char="•"/>
            </a:pPr>
            <a:r>
              <a:rPr lang="en-US" smtClean="0">
                <a:ea typeface="ＭＳ Ｐゴシック" pitchFamily="34" charset="-128"/>
              </a:rPr>
              <a:t> Section 22.2: “Exit Strategies.” In BizTech or pgs. 357–362 in the </a:t>
            </a:r>
            <a:r>
              <a:rPr lang="en-US" i="1" smtClean="0">
                <a:ea typeface="ＭＳ Ｐゴシック" pitchFamily="34" charset="-128"/>
              </a:rPr>
              <a:t>Business Plan Project (Student Activity Workbook)</a:t>
            </a:r>
            <a:r>
              <a:rPr lang="en-US" smtClean="0">
                <a:ea typeface="ＭＳ Ｐゴシック" pitchFamily="34" charset="-128"/>
              </a:rPr>
              <a: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a:lstStyle/>
          <a:p>
            <a:r>
              <a:rPr lang="en-US" b="1" u="sng" smtClean="0">
                <a:ea typeface="ＭＳ Ｐゴシック" pitchFamily="34" charset="-128"/>
              </a:rPr>
              <a:t>Student Notes:</a:t>
            </a:r>
          </a:p>
          <a:p>
            <a:pPr>
              <a:buFontTx/>
              <a:buChar char="•"/>
            </a:pPr>
            <a:r>
              <a:rPr lang="en-US" smtClean="0">
                <a:ea typeface="ＭＳ Ｐゴシック" pitchFamily="34" charset="-128"/>
              </a:rPr>
              <a:t> Remember to thank your audience.</a:t>
            </a:r>
          </a:p>
          <a:p>
            <a:pPr>
              <a:buFontTx/>
              <a:buChar char="•"/>
            </a:pPr>
            <a:r>
              <a:rPr lang="en-US" smtClean="0">
                <a:ea typeface="ＭＳ Ｐゴシック" pitchFamily="34" charset="-128"/>
              </a:rPr>
              <a:t> This is your last chance to remind the audience of your company’s slogan and its name. Say them slowly. Don’t rush through your closing screen.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p>
          <a:p>
            <a:pPr>
              <a:lnSpc>
                <a:spcPct val="80000"/>
              </a:lnSpc>
              <a:buFontTx/>
              <a:buChar char="•"/>
            </a:pPr>
            <a:r>
              <a:rPr lang="en-US" smtClean="0">
                <a:ea typeface="ＭＳ Ｐゴシック" pitchFamily="34" charset="-128"/>
              </a:rPr>
              <a:t> Targeting your market is covered in Section 7.1 (pgs. 170-171).</a:t>
            </a:r>
          </a:p>
          <a:p>
            <a:pPr>
              <a:lnSpc>
                <a:spcPct val="80000"/>
              </a:lnSpc>
              <a:buFontTx/>
              <a:buChar char="•"/>
            </a:pPr>
            <a:r>
              <a:rPr lang="en-US" smtClean="0">
                <a:ea typeface="ＭＳ Ｐゴシック" pitchFamily="34" charset="-128"/>
              </a:rPr>
              <a:t> The more detail, the better!</a:t>
            </a:r>
          </a:p>
          <a:p>
            <a:pPr>
              <a:lnSpc>
                <a:spcPct val="80000"/>
              </a:lnSpc>
              <a:buFontTx/>
              <a:buChar char="•"/>
            </a:pPr>
            <a:r>
              <a:rPr lang="en-US" smtClean="0">
                <a:ea typeface="ＭＳ Ｐゴシック" pitchFamily="34" charset="-128"/>
              </a:rPr>
              <a:t> Demographics and geographics help communicate who will buy. Sources for demographic and geographic data were shown on the previous slide, “Market Analysis.”</a:t>
            </a:r>
          </a:p>
          <a:p>
            <a:pPr>
              <a:lnSpc>
                <a:spcPct val="80000"/>
              </a:lnSpc>
              <a:buFontTx/>
              <a:buChar char="•"/>
            </a:pPr>
            <a:r>
              <a:rPr lang="en-US" smtClean="0">
                <a:ea typeface="ＭＳ Ｐゴシック" pitchFamily="34" charset="-128"/>
              </a:rPr>
              <a:t> Psychographics communicate what makes your target market want to buy.</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Multiple Market Segments</a:t>
            </a:r>
            <a:endParaRPr lang="en-US" smtClean="0">
              <a:ea typeface="ＭＳ Ｐゴシック" pitchFamily="34" charset="-128"/>
            </a:endParaRPr>
          </a:p>
          <a:p>
            <a:pPr>
              <a:lnSpc>
                <a:spcPct val="80000"/>
              </a:lnSpc>
              <a:buFontTx/>
              <a:buChar char="•"/>
            </a:pPr>
            <a:r>
              <a:rPr lang="en-US" smtClean="0">
                <a:ea typeface="ＭＳ Ｐゴシック" pitchFamily="34" charset="-128"/>
              </a:rPr>
              <a:t> Often a product or service will be sold to more than one target market segment. For the purposes of this business plan, use only your </a:t>
            </a:r>
            <a:r>
              <a:rPr lang="en-US" i="1" smtClean="0">
                <a:ea typeface="ＭＳ Ｐゴシック" pitchFamily="34" charset="-128"/>
              </a:rPr>
              <a:t>primary</a:t>
            </a:r>
            <a:r>
              <a:rPr lang="en-US" smtClean="0">
                <a:ea typeface="ＭＳ Ｐゴシック" pitchFamily="34" charset="-128"/>
              </a:rPr>
              <a:t> target market.</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Conducting Surveys </a:t>
            </a:r>
          </a:p>
          <a:p>
            <a:pPr>
              <a:lnSpc>
                <a:spcPct val="80000"/>
              </a:lnSpc>
              <a:buFontTx/>
              <a:buChar char="•"/>
            </a:pPr>
            <a:r>
              <a:rPr lang="en-US" smtClean="0">
                <a:ea typeface="ＭＳ Ｐゴシック" pitchFamily="34" charset="-128"/>
              </a:rPr>
              <a:t> You can conduct primary research, such as a written or web-based survey (www.surveymonkey.com), to learn more about your customer’s purchasing behavior. The article, “How Marketing Plans Work,” lists sample questions you can ask to gain psychographic information from customers. It’s available at:</a:t>
            </a:r>
          </a:p>
          <a:p>
            <a:pPr>
              <a:lnSpc>
                <a:spcPct val="80000"/>
              </a:lnSpc>
            </a:pPr>
            <a:r>
              <a:rPr lang="en-US" smtClean="0">
                <a:ea typeface="ＭＳ Ｐゴシック" pitchFamily="34" charset="-128"/>
              </a:rPr>
              <a:t>http://money.howstuffworks.com/marketing-plan14.htm.</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Psychographic Data</a:t>
            </a:r>
          </a:p>
          <a:p>
            <a:pPr>
              <a:lnSpc>
                <a:spcPct val="80000"/>
              </a:lnSpc>
            </a:pPr>
            <a:r>
              <a:rPr lang="en-US" smtClean="0">
                <a:ea typeface="ＭＳ Ｐゴシック" pitchFamily="34" charset="-128"/>
              </a:rPr>
              <a:t>Other sources of psychographic data:</a:t>
            </a:r>
          </a:p>
          <a:p>
            <a:pPr>
              <a:lnSpc>
                <a:spcPct val="80000"/>
              </a:lnSpc>
              <a:buFontTx/>
              <a:buChar char="•"/>
            </a:pPr>
            <a:r>
              <a:rPr lang="en-US" smtClean="0">
                <a:ea typeface="ＭＳ Ｐゴシック" pitchFamily="34" charset="-128"/>
              </a:rPr>
              <a:t> www.quirks.com/topics/psychographic.aspx</a:t>
            </a:r>
          </a:p>
          <a:p>
            <a:pPr>
              <a:lnSpc>
                <a:spcPct val="80000"/>
              </a:lnSpc>
              <a:buFontTx/>
              <a:buChar char="•"/>
            </a:pPr>
            <a:r>
              <a:rPr lang="en-US" smtClean="0">
                <a:ea typeface="ＭＳ Ｐゴシック" pitchFamily="34" charset="-128"/>
              </a:rPr>
              <a:t> www.magportal.com/cgi/search.cgi?Q=psychographic+studies&amp;s=0&amp;c=30&amp;x=31&amp;y=7</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p:spPr>
      </p:sp>
      <p:sp>
        <p:nvSpPr>
          <p:cNvPr id="45059" name="Rectangle 3"/>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p>
          <a:p>
            <a:pPr>
              <a:lnSpc>
                <a:spcPct val="80000"/>
              </a:lnSpc>
              <a:buFontTx/>
              <a:buChar char="•"/>
            </a:pPr>
            <a:r>
              <a:rPr lang="en-US" smtClean="0">
                <a:ea typeface="ＭＳ Ｐゴシック" pitchFamily="34" charset="-128"/>
              </a:rPr>
              <a:t> Targeting your market is covered in Section 7.2 (pgs. 177-186). </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Business Plan Exercises</a:t>
            </a:r>
            <a:endParaRPr lang="en-US" smtClean="0">
              <a:ea typeface="ＭＳ Ｐゴシック" pitchFamily="34" charset="-128"/>
            </a:endParaRPr>
          </a:p>
          <a:p>
            <a:pPr>
              <a:lnSpc>
                <a:spcPct val="80000"/>
              </a:lnSpc>
            </a:pPr>
            <a:r>
              <a:rPr lang="en-US" smtClean="0">
                <a:ea typeface="ＭＳ Ｐゴシック" pitchFamily="34" charset="-128"/>
              </a:rPr>
              <a:t>This slide relates to the following business plan exercises:</a:t>
            </a:r>
            <a:endParaRPr lang="en-US" i="1" smtClean="0">
              <a:ea typeface="ＭＳ Ｐゴシック" pitchFamily="34" charset="-128"/>
            </a:endParaRPr>
          </a:p>
          <a:p>
            <a:pPr>
              <a:lnSpc>
                <a:spcPct val="80000"/>
              </a:lnSpc>
              <a:buFontTx/>
              <a:buChar char="•"/>
            </a:pPr>
            <a:r>
              <a:rPr lang="en-US" smtClean="0">
                <a:ea typeface="ＭＳ Ｐゴシック" pitchFamily="34" charset="-128"/>
              </a:rPr>
              <a:t> Section 7.2: “Competition” and “Competitive Advantage.” In BizTech or pgs. 270-273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Greatest Strength/Greatest Weakness</a:t>
            </a:r>
          </a:p>
          <a:p>
            <a:pPr>
              <a:lnSpc>
                <a:spcPct val="80000"/>
              </a:lnSpc>
              <a:buFontTx/>
              <a:buChar char="•"/>
            </a:pPr>
            <a:r>
              <a:rPr lang="en-US" smtClean="0">
                <a:ea typeface="ＭＳ Ｐゴシック" pitchFamily="34" charset="-128"/>
              </a:rPr>
              <a:t> In relation to your business, what is your major competitor’s the greatest strength? Greatest weakness?</a:t>
            </a:r>
          </a:p>
          <a:p>
            <a:pPr>
              <a:lnSpc>
                <a:spcPct val="80000"/>
              </a:lnSpc>
              <a:buFontTx/>
              <a:buChar char="•"/>
            </a:pPr>
            <a:r>
              <a:rPr lang="en-US" smtClean="0">
                <a:ea typeface="ＭＳ Ｐゴシック" pitchFamily="34" charset="-128"/>
              </a:rPr>
              <a:t> Your competitive advantage should be positioned to exploit a competitor’s weakness or a consumer need/want being neglected by other competitors. It may include strategy the competition can’t duplicate very easily. It should be sustainable competitive advantage that goes beyond price.</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Possible Research Site</a:t>
            </a:r>
          </a:p>
          <a:p>
            <a:pPr>
              <a:lnSpc>
                <a:spcPct val="80000"/>
              </a:lnSpc>
              <a:buFontTx/>
              <a:buChar char="•"/>
            </a:pPr>
            <a:r>
              <a:rPr lang="en-US" smtClean="0">
                <a:ea typeface="ＭＳ Ｐゴシック" pitchFamily="34" charset="-128"/>
              </a:rPr>
              <a:t> http://finance.yahoo.com – Provides information regarding major companies in various industries, as well as general industry information.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p>
          <a:p>
            <a:pPr>
              <a:lnSpc>
                <a:spcPct val="80000"/>
              </a:lnSpc>
              <a:buFontTx/>
              <a:buChar char="•"/>
            </a:pPr>
            <a:r>
              <a:rPr lang="en-US" smtClean="0">
                <a:ea typeface="ＭＳ Ｐゴシック" pitchFamily="34" charset="-128"/>
              </a:rPr>
              <a:t> How to develop your marketing mix is covered in Section 8.1 (pgs. 211-222). </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Business Plan Exercises</a:t>
            </a:r>
            <a:endParaRPr lang="en-US" smtClean="0">
              <a:ea typeface="ＭＳ Ｐゴシック" pitchFamily="34" charset="-128"/>
            </a:endParaRPr>
          </a:p>
          <a:p>
            <a:pPr>
              <a:lnSpc>
                <a:spcPct val="80000"/>
              </a:lnSpc>
            </a:pPr>
            <a:r>
              <a:rPr lang="en-US" smtClean="0">
                <a:ea typeface="ＭＳ Ｐゴシック" pitchFamily="34" charset="-128"/>
              </a:rPr>
              <a:t>This slide relates to the following business plan exercises:</a:t>
            </a:r>
            <a:endParaRPr lang="en-US" i="1" smtClean="0">
              <a:ea typeface="ＭＳ Ｐゴシック" pitchFamily="34" charset="-128"/>
            </a:endParaRPr>
          </a:p>
          <a:p>
            <a:pPr>
              <a:lnSpc>
                <a:spcPct val="80000"/>
              </a:lnSpc>
              <a:buFontTx/>
              <a:buChar char="•"/>
            </a:pPr>
            <a:r>
              <a:rPr lang="en-US" smtClean="0">
                <a:ea typeface="ＭＳ Ｐゴシック" pitchFamily="34" charset="-128"/>
              </a:rPr>
              <a:t> Section 8.1: “Marketing Plan” and “Pricing Strategy.” In BizTech or pgs. 274-280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5 Ps</a:t>
            </a:r>
          </a:p>
          <a:p>
            <a:pPr>
              <a:lnSpc>
                <a:spcPct val="80000"/>
              </a:lnSpc>
            </a:pPr>
            <a:r>
              <a:rPr lang="en-US" smtClean="0">
                <a:ea typeface="ＭＳ Ｐゴシック" pitchFamily="34" charset="-128"/>
              </a:rPr>
              <a:t>This slide allows you to explain the rationale for each of your 5 Ps. There will be room for further explanation. Don’t put all your thoughts on this slide. Use it to highlight key words.</a:t>
            </a:r>
          </a:p>
          <a:p>
            <a:pPr>
              <a:lnSpc>
                <a:spcPct val="80000"/>
              </a:lnSpc>
              <a:buFontTx/>
              <a:buChar char="•"/>
            </a:pPr>
            <a:r>
              <a:rPr lang="en-US" smtClean="0">
                <a:ea typeface="ＭＳ Ｐゴシック" pitchFamily="34" charset="-128"/>
              </a:rPr>
              <a:t> </a:t>
            </a:r>
            <a:r>
              <a:rPr lang="en-US" u="sng" smtClean="0">
                <a:ea typeface="ＭＳ Ｐゴシック" pitchFamily="34" charset="-128"/>
              </a:rPr>
              <a:t>People</a:t>
            </a:r>
            <a:r>
              <a:rPr lang="en-US" smtClean="0">
                <a:ea typeface="ＭＳ Ｐゴシック" pitchFamily="34" charset="-128"/>
              </a:rPr>
              <a:t>: Explain who your business serves and what employees are required to carry out the marketing plan. (Example: “Customers: Students using phones. Marketing employees: People who can know the student phone market.”)</a:t>
            </a:r>
          </a:p>
          <a:p>
            <a:pPr>
              <a:lnSpc>
                <a:spcPct val="80000"/>
              </a:lnSpc>
              <a:buFontTx/>
              <a:buChar char="•"/>
            </a:pPr>
            <a:r>
              <a:rPr lang="en-US" smtClean="0">
                <a:ea typeface="ＭＳ Ｐゴシック" pitchFamily="34" charset="-128"/>
              </a:rPr>
              <a:t> </a:t>
            </a:r>
            <a:r>
              <a:rPr lang="en-US" u="sng" smtClean="0">
                <a:ea typeface="ＭＳ Ｐゴシック" pitchFamily="34" charset="-128"/>
              </a:rPr>
              <a:t>Product</a:t>
            </a:r>
            <a:r>
              <a:rPr lang="en-US" smtClean="0">
                <a:ea typeface="ＭＳ Ｐゴシック" pitchFamily="34" charset="-128"/>
              </a:rPr>
              <a:t>: Explain the major benefit of your product or service. (Example: “T-shirts with Velcro pockets. No more broken phones!”)</a:t>
            </a:r>
          </a:p>
          <a:p>
            <a:pPr>
              <a:lnSpc>
                <a:spcPct val="80000"/>
              </a:lnSpc>
              <a:buFontTx/>
              <a:buChar char="•"/>
            </a:pPr>
            <a:r>
              <a:rPr lang="en-US" smtClean="0">
                <a:ea typeface="ＭＳ Ｐゴシック" pitchFamily="34" charset="-128"/>
              </a:rPr>
              <a:t> </a:t>
            </a:r>
            <a:r>
              <a:rPr lang="en-US" u="sng" smtClean="0">
                <a:ea typeface="ＭＳ Ｐゴシック" pitchFamily="34" charset="-128"/>
              </a:rPr>
              <a:t>Place</a:t>
            </a:r>
            <a:r>
              <a:rPr lang="en-US" smtClean="0">
                <a:ea typeface="ＭＳ Ｐゴシック" pitchFamily="34" charset="-128"/>
              </a:rPr>
              <a:t>: Explain why you chose this place. (Example: “Direct sales at events. Create word of mouth.”)</a:t>
            </a:r>
          </a:p>
          <a:p>
            <a:pPr>
              <a:lnSpc>
                <a:spcPct val="80000"/>
              </a:lnSpc>
              <a:buFontTx/>
              <a:buChar char="•"/>
            </a:pPr>
            <a:r>
              <a:rPr lang="en-US" smtClean="0">
                <a:ea typeface="ＭＳ Ｐゴシック" pitchFamily="34" charset="-128"/>
              </a:rPr>
              <a:t> </a:t>
            </a:r>
            <a:r>
              <a:rPr lang="en-US" u="sng" smtClean="0">
                <a:ea typeface="ＭＳ Ｐゴシック" pitchFamily="34" charset="-128"/>
              </a:rPr>
              <a:t>Price</a:t>
            </a:r>
            <a:r>
              <a:rPr lang="en-US" smtClean="0">
                <a:ea typeface="ＭＳ Ｐゴシック" pitchFamily="34" charset="-128"/>
              </a:rPr>
              <a:t>: List the price and explain why you chose it. (Example: “$15, Great value for colorful, all-cotton T-shirt.”)</a:t>
            </a:r>
          </a:p>
          <a:p>
            <a:pPr>
              <a:lnSpc>
                <a:spcPct val="80000"/>
              </a:lnSpc>
              <a:buFontTx/>
              <a:buChar char="•"/>
            </a:pPr>
            <a:r>
              <a:rPr lang="en-US" smtClean="0">
                <a:ea typeface="ＭＳ Ｐゴシック" pitchFamily="34" charset="-128"/>
              </a:rPr>
              <a:t> </a:t>
            </a:r>
            <a:r>
              <a:rPr lang="en-US" u="sng" smtClean="0">
                <a:ea typeface="ＭＳ Ｐゴシック" pitchFamily="34" charset="-128"/>
              </a:rPr>
              <a:t>Promotion</a:t>
            </a:r>
            <a:r>
              <a:rPr lang="en-US" smtClean="0">
                <a:ea typeface="ＭＳ Ｐゴシック" pitchFamily="34" charset="-128"/>
              </a:rPr>
              <a:t>: Explain your strategy for creating awareness of your product/service. (Example: “Concerts, sporting events, Web campaigns, contests”)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endParaRPr lang="en-US" smtClean="0">
              <a:ea typeface="ＭＳ Ｐゴシック" pitchFamily="34" charset="-128"/>
            </a:endParaRPr>
          </a:p>
          <a:p>
            <a:pPr>
              <a:lnSpc>
                <a:spcPct val="80000"/>
              </a:lnSpc>
              <a:buFontTx/>
              <a:buChar char="•"/>
            </a:pPr>
            <a:r>
              <a:rPr lang="en-US" smtClean="0">
                <a:ea typeface="ＭＳ Ｐゴシック" pitchFamily="34" charset="-128"/>
              </a:rPr>
              <a:t> Promoting Your Product is covered in Section 8.2 (pgs. 223-232).</a:t>
            </a:r>
          </a:p>
          <a:p>
            <a:pPr>
              <a:lnSpc>
                <a:spcPct val="80000"/>
              </a:lnSpc>
              <a:buFontTx/>
              <a:buChar char="•"/>
            </a:pPr>
            <a:r>
              <a:rPr lang="en-US" smtClean="0">
                <a:ea typeface="ＭＳ Ｐゴシック" pitchFamily="34" charset="-128"/>
              </a:rPr>
              <a:t> The principles of personal selling are covered in Section 9.1 (pgs. 239-247).</a:t>
            </a:r>
          </a:p>
          <a:p>
            <a:pPr>
              <a:lnSpc>
                <a:spcPct val="80000"/>
              </a:lnSpc>
              <a:buFontTx/>
              <a:buChar char="•"/>
            </a:pPr>
            <a:r>
              <a:rPr lang="en-US" smtClean="0">
                <a:ea typeface="ＭＳ Ｐゴシック" pitchFamily="34" charset="-128"/>
              </a:rPr>
              <a:t> The Total Monthly Promotional Expenses will be shown on the “Average Monthly Fixed Expenses” slide, under “Advertising.”</a:t>
            </a:r>
          </a:p>
          <a:p>
            <a:pPr>
              <a:lnSpc>
                <a:spcPct val="80000"/>
              </a:lnSpc>
              <a:buFontTx/>
              <a:buChar char="•"/>
            </a:pPr>
            <a:r>
              <a:rPr lang="en-US" smtClean="0">
                <a:ea typeface="ＭＳ Ｐゴシック" pitchFamily="34" charset="-128"/>
              </a:rPr>
              <a:t> Write keywords about your plan for using a particular type of promotion in the spaces provided. Show only the types of promotion you will be using. So, for instance, if you don’t plan on using “Sales Promotion,” don’t include it on your slide.</a:t>
            </a:r>
            <a:endParaRPr lang="en-US" i="1" smtClean="0">
              <a:ea typeface="ＭＳ Ｐゴシック" pitchFamily="34" charset="-128"/>
            </a:endParaRP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Other Types of Promotional Expense</a:t>
            </a:r>
            <a:endParaRPr lang="en-US" smtClean="0">
              <a:ea typeface="ＭＳ Ｐゴシック" pitchFamily="34" charset="-128"/>
            </a:endParaRPr>
          </a:p>
          <a:p>
            <a:pPr>
              <a:lnSpc>
                <a:spcPct val="80000"/>
              </a:lnSpc>
              <a:buFontTx/>
              <a:buChar char="•"/>
            </a:pPr>
            <a:r>
              <a:rPr lang="en-US" smtClean="0">
                <a:ea typeface="ＭＳ Ｐゴシック" pitchFamily="34" charset="-128"/>
              </a:rPr>
              <a:t> This includes visual merchandising, public relations, and any other type of promotion not covered by the first four types.</a:t>
            </a:r>
            <a:endParaRPr lang="en-US" i="1" smtClean="0">
              <a:ea typeface="ＭＳ Ｐゴシック" pitchFamily="34" charset="-128"/>
            </a:endParaRP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Business Plan Exercises</a:t>
            </a:r>
            <a:endParaRPr lang="en-US" smtClean="0">
              <a:ea typeface="ＭＳ Ｐゴシック" pitchFamily="34" charset="-128"/>
            </a:endParaRPr>
          </a:p>
          <a:p>
            <a:pPr>
              <a:lnSpc>
                <a:spcPct val="80000"/>
              </a:lnSpc>
            </a:pPr>
            <a:r>
              <a:rPr lang="en-US" smtClean="0">
                <a:ea typeface="ＭＳ Ｐゴシック" pitchFamily="34" charset="-128"/>
              </a:rPr>
              <a:t>This slide relates to the following business plan exercises:</a:t>
            </a:r>
          </a:p>
          <a:p>
            <a:pPr>
              <a:lnSpc>
                <a:spcPct val="80000"/>
              </a:lnSpc>
              <a:buFontTx/>
              <a:buChar char="•"/>
            </a:pPr>
            <a:r>
              <a:rPr lang="en-US" smtClean="0">
                <a:ea typeface="ＭＳ Ｐゴシック" pitchFamily="34" charset="-128"/>
              </a:rPr>
              <a:t> Section 8.2: “Promotional Mix.” In BizTech or pgs. 281-287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80000"/>
              </a:lnSpc>
              <a:buFontTx/>
              <a:buChar char="•"/>
            </a:pPr>
            <a:r>
              <a:rPr lang="en-US" smtClean="0">
                <a:ea typeface="ＭＳ Ｐゴシック" pitchFamily="34" charset="-128"/>
              </a:rPr>
              <a:t> Section 9.1: “Selling Your Product or Service.” In BizTech or pgs. 288-290 in the </a:t>
            </a:r>
            <a:r>
              <a:rPr lang="en-US" i="1" smtClean="0">
                <a:ea typeface="ＭＳ Ｐゴシック" pitchFamily="34" charset="-128"/>
              </a:rPr>
              <a:t>Business Plan Project (Student Activity Workbook)</a:t>
            </a:r>
            <a:r>
              <a:rPr lang="en-US" smtClean="0">
                <a:ea typeface="ＭＳ Ｐゴシック" pitchFamily="34" charset="-128"/>
              </a:rPr>
              <a:t>.</a:t>
            </a:r>
          </a:p>
        </p:txBody>
      </p:sp>
      <p:sp>
        <p:nvSpPr>
          <p:cNvPr id="47108" name="Slide Number Placeholder 3"/>
          <p:cNvSpPr>
            <a:spLocks noGrp="1"/>
          </p:cNvSpPr>
          <p:nvPr>
            <p:ph type="sldNum" sz="quarter" idx="5"/>
          </p:nvPr>
        </p:nvSpPr>
        <p:spPr bwMode="auto">
          <a:noFill/>
          <a:ln>
            <a:miter lim="800000"/>
            <a:headEnd/>
            <a:tailEnd/>
          </a:ln>
        </p:spPr>
        <p:txBody>
          <a:bodyPr/>
          <a:lstStyle/>
          <a:p>
            <a:fld id="{30291B74-C60C-46FA-B07E-2094988FBA24}" type="slidenum">
              <a:rPr lang="en-US" smtClean="0"/>
              <a:pPr/>
              <a:t>10</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84027" y="8685071"/>
            <a:ext cx="2972421" cy="457358"/>
          </a:xfrm>
          <a:prstGeom prst="rect">
            <a:avLst/>
          </a:prstGeom>
          <a:noFill/>
          <a:ln w="9525">
            <a:noFill/>
            <a:miter lim="800000"/>
            <a:headEnd/>
            <a:tailEnd/>
          </a:ln>
        </p:spPr>
        <p:txBody>
          <a:bodyPr lIns="91770" tIns="45886" rIns="91770" bIns="45886" anchor="b"/>
          <a:lstStyle/>
          <a:p>
            <a:pPr algn="r"/>
            <a:fld id="{680E81B1-FC6B-4818-9802-0299D4D9B5D9}" type="slidenum">
              <a:rPr lang="en-US" sz="1200">
                <a:latin typeface="Calibri" pitchFamily="34" charset="0"/>
              </a:rPr>
              <a:pPr algn="r"/>
              <a:t>11</a:t>
            </a:fld>
            <a:endParaRPr lang="en-US" sz="1200" dirty="0">
              <a:latin typeface="Calibri" pitchFamily="34" charset="0"/>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2" name="Rectangle 3"/>
          <p:cNvSpPr>
            <a:spLocks noGrp="1" noChangeArrowheads="1"/>
          </p:cNvSpPr>
          <p:nvPr>
            <p:ph type="body" idx="1"/>
          </p:nvPr>
        </p:nvSpPr>
        <p:spPr bwMode="auto">
          <a:xfrm>
            <a:off x="914711" y="4197942"/>
            <a:ext cx="5028579" cy="4113071"/>
          </a:xfrm>
          <a:noFill/>
        </p:spPr>
        <p:txBody>
          <a:bodyPr>
            <a:normAutofit lnSpcReduction="10000"/>
          </a:bodyPr>
          <a:lstStyle/>
          <a:p>
            <a:pPr>
              <a:lnSpc>
                <a:spcPct val="80000"/>
              </a:lnSpc>
            </a:pPr>
            <a:r>
              <a:rPr lang="en-US" b="1" u="sng" smtClean="0">
                <a:ea typeface="ＭＳ Ｐゴシック" pitchFamily="34" charset="-128"/>
              </a:rPr>
              <a:t>Student Notes:</a:t>
            </a:r>
            <a:endParaRPr lang="en-US" smtClean="0">
              <a:ea typeface="ＭＳ Ｐゴシック" pitchFamily="34" charset="-128"/>
            </a:endParaRPr>
          </a:p>
          <a:p>
            <a:pPr>
              <a:lnSpc>
                <a:spcPct val="80000"/>
              </a:lnSpc>
              <a:buFontTx/>
              <a:buChar char="•"/>
            </a:pPr>
            <a:r>
              <a:rPr lang="en-US" smtClean="0">
                <a:ea typeface="ＭＳ Ｐゴシック" pitchFamily="34" charset="-128"/>
              </a:rPr>
              <a:t> Variable expenses are covered in Section 10.1 (pgs. 272-273).</a:t>
            </a:r>
          </a:p>
          <a:p>
            <a:pPr>
              <a:lnSpc>
                <a:spcPct val="80000"/>
              </a:lnSpc>
              <a:buFontTx/>
              <a:buChar char="•"/>
            </a:pPr>
            <a:r>
              <a:rPr lang="en-US" smtClean="0">
                <a:ea typeface="ＭＳ Ｐゴシック" pitchFamily="34" charset="-128"/>
              </a:rPr>
              <a:t> Units of sale are discussed in Section 10.2 (pgs. 275-276)</a:t>
            </a:r>
          </a:p>
          <a:p>
            <a:pPr>
              <a:lnSpc>
                <a:spcPct val="80000"/>
              </a:lnSpc>
              <a:buFontTx/>
              <a:buChar char="•"/>
            </a:pPr>
            <a:r>
              <a:rPr lang="en-US" smtClean="0">
                <a:ea typeface="ＭＳ Ｐゴシック" pitchFamily="34" charset="-128"/>
              </a:rPr>
              <a:t> “COGS (per Unit)” will be used in the next slide, “Economics of One Unit.”</a:t>
            </a:r>
            <a:endParaRPr lang="en-US" i="1" smtClean="0">
              <a:ea typeface="ＭＳ Ｐゴシック" pitchFamily="34" charset="-128"/>
            </a:endParaRP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Labor Costs</a:t>
            </a:r>
            <a:endParaRPr lang="en-US" smtClean="0">
              <a:ea typeface="ＭＳ Ｐゴシック" pitchFamily="34" charset="-128"/>
            </a:endParaRPr>
          </a:p>
          <a:p>
            <a:pPr>
              <a:lnSpc>
                <a:spcPct val="80000"/>
              </a:lnSpc>
              <a:buFontTx/>
              <a:buChar char="•"/>
            </a:pPr>
            <a:r>
              <a:rPr lang="en-US" smtClean="0">
                <a:ea typeface="ＭＳ Ｐゴシック" pitchFamily="34" charset="-128"/>
              </a:rPr>
              <a:t> This calculation only include the time spent actually building a product or providing a service. It does not include such things as time spent passing out flyers, selling, shopping for materials, sweeping floors, or billing customers. </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Types of Businesses</a:t>
            </a:r>
          </a:p>
          <a:p>
            <a:pPr>
              <a:lnSpc>
                <a:spcPct val="80000"/>
              </a:lnSpc>
              <a:buFontTx/>
              <a:buChar char="•"/>
            </a:pPr>
            <a:r>
              <a:rPr lang="en-US" smtClean="0">
                <a:ea typeface="ＭＳ Ｐゴシック" pitchFamily="34" charset="-128"/>
              </a:rPr>
              <a:t> Service businesses might not have any materials cost. Don’t show “Materials,” if materials are not part of your unit of sale.</a:t>
            </a:r>
          </a:p>
          <a:p>
            <a:pPr>
              <a:lnSpc>
                <a:spcPct val="80000"/>
              </a:lnSpc>
              <a:buFontTx/>
              <a:buChar char="•"/>
            </a:pPr>
            <a:r>
              <a:rPr lang="en-US" smtClean="0">
                <a:ea typeface="ＭＳ Ｐゴシック" pitchFamily="34" charset="-128"/>
              </a:rPr>
              <a:t> Wholesale and retail businesses typically don’t have any labor costs. Don’t show “Labor,” if labor is not part of you unit of sale.</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COGS</a:t>
            </a:r>
          </a:p>
          <a:p>
            <a:pPr>
              <a:lnSpc>
                <a:spcPct val="80000"/>
              </a:lnSpc>
              <a:buFontTx/>
              <a:buChar char="•"/>
            </a:pPr>
            <a:r>
              <a:rPr lang="en-US" smtClean="0">
                <a:ea typeface="ＭＳ Ｐゴシック" pitchFamily="34" charset="-128"/>
              </a:rPr>
              <a:t> COGS (“Cost of Goods Sold”) is appropriate for wholesale and retail businesses. For services businesses, change this to “COSS” (“Cost of Services Sold”). For manufacturing businesses, change this to “COGMS” (Cost of Goods Manufactured and Sold”).</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Business Plan Exercises</a:t>
            </a:r>
          </a:p>
          <a:p>
            <a:pPr>
              <a:lnSpc>
                <a:spcPct val="80000"/>
              </a:lnSpc>
            </a:pPr>
            <a:r>
              <a:rPr lang="en-US" smtClean="0">
                <a:ea typeface="ＭＳ Ｐゴシック" pitchFamily="34" charset="-128"/>
              </a:rPr>
              <a:t>This slide relates to the following business plan exercises:</a:t>
            </a:r>
          </a:p>
          <a:p>
            <a:pPr>
              <a:lnSpc>
                <a:spcPct val="80000"/>
              </a:lnSpc>
              <a:buFontTx/>
              <a:buChar char="•"/>
            </a:pPr>
            <a:r>
              <a:rPr lang="en-US" smtClean="0">
                <a:ea typeface="ＭＳ Ｐゴシック" pitchFamily="34" charset="-128"/>
              </a:rPr>
              <a:t> Section 10.2: “Economics of One Unit of Sale” and “Estimating Variable Expenses.” In BizTech or pgs. 297-298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80000"/>
              </a:lnSpc>
              <a:buFontTx/>
              <a:buChar char="•"/>
            </a:pPr>
            <a:endParaRPr lang="en-US" smtClean="0">
              <a:ea typeface="ＭＳ Ｐゴシック" pitchFamily="34" charset="-128"/>
            </a:endParaRPr>
          </a:p>
          <a:p>
            <a:pPr>
              <a:lnSpc>
                <a:spcPct val="80000"/>
              </a:lnSpc>
            </a:pPr>
            <a:r>
              <a:rPr lang="en-US" i="1" smtClean="0">
                <a:ea typeface="ＭＳ Ｐゴシック" pitchFamily="34" charset="-128"/>
              </a:rPr>
              <a:t>Preparing Your Final Slide</a:t>
            </a:r>
          </a:p>
          <a:p>
            <a:pPr>
              <a:lnSpc>
                <a:spcPct val="80000"/>
              </a:lnSpc>
              <a:buFontTx/>
              <a:buChar char="•"/>
            </a:pPr>
            <a:r>
              <a:rPr lang="en-US" smtClean="0">
                <a:ea typeface="ＭＳ Ｐゴシック" pitchFamily="34" charset="-128"/>
              </a:rPr>
              <a:t> Formulas are shown in red type. Replace the red formula with the appropriate calculation (make sure to change the font color to black).</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p:spPr>
      </p:sp>
      <p:sp>
        <p:nvSpPr>
          <p:cNvPr id="49155" name="Rectangle 3"/>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p>
          <a:p>
            <a:pPr>
              <a:lnSpc>
                <a:spcPct val="80000"/>
              </a:lnSpc>
              <a:buFontTx/>
              <a:buChar char="•"/>
            </a:pPr>
            <a:r>
              <a:rPr lang="en-US" smtClean="0">
                <a:ea typeface="ＭＳ Ｐゴシック" pitchFamily="34" charset="-128"/>
              </a:rPr>
              <a:t> The economics of One Unit of Sale is covered in Section 10.2 (pgs. 275-282).</a:t>
            </a:r>
          </a:p>
          <a:p>
            <a:pPr>
              <a:lnSpc>
                <a:spcPct val="80000"/>
              </a:lnSpc>
              <a:buFontTx/>
              <a:buChar char="•"/>
            </a:pPr>
            <a:r>
              <a:rPr lang="en-US" smtClean="0">
                <a:ea typeface="ＭＳ Ｐゴシック" pitchFamily="34" charset="-128"/>
              </a:rPr>
              <a:t> “COGS (per Unit)” is calculated in the previous slide, “Cost of Materials/Labor.”</a:t>
            </a:r>
          </a:p>
          <a:p>
            <a:pPr>
              <a:lnSpc>
                <a:spcPct val="80000"/>
              </a:lnSpc>
              <a:buFontTx/>
              <a:buChar char="•"/>
            </a:pPr>
            <a:r>
              <a:rPr lang="en-US" smtClean="0">
                <a:ea typeface="ＭＳ Ｐゴシック" pitchFamily="34" charset="-128"/>
              </a:rPr>
              <a:t> “Contribution Margin” is discussed on page 276 of the textbook. It is the amount per unit remaining after all the variable expenses are subtracted from the sales price.</a:t>
            </a:r>
          </a:p>
          <a:p>
            <a:pPr>
              <a:lnSpc>
                <a:spcPct val="80000"/>
              </a:lnSpc>
              <a:buFontTx/>
              <a:buChar char="•"/>
            </a:pPr>
            <a:endParaRPr lang="en-US" i="1" smtClean="0">
              <a:ea typeface="ＭＳ Ｐゴシック" pitchFamily="34" charset="-128"/>
            </a:endParaRPr>
          </a:p>
          <a:p>
            <a:pPr>
              <a:lnSpc>
                <a:spcPct val="80000"/>
              </a:lnSpc>
            </a:pPr>
            <a:r>
              <a:rPr lang="en-US" i="1" smtClean="0">
                <a:ea typeface="ＭＳ Ｐゴシック" pitchFamily="34" charset="-128"/>
              </a:rPr>
              <a:t>Definition of a Unit</a:t>
            </a:r>
          </a:p>
          <a:p>
            <a:pPr>
              <a:lnSpc>
                <a:spcPct val="80000"/>
              </a:lnSpc>
              <a:buFontTx/>
              <a:buChar char="•"/>
            </a:pPr>
            <a:r>
              <a:rPr lang="en-US" smtClean="0">
                <a:ea typeface="ＭＳ Ｐゴシック" pitchFamily="34" charset="-128"/>
              </a:rPr>
              <a:t> This is what the customer actually buys from you. It is the minimum number and type of product or service you are willing to sell to a customer. For example, if you are selling sunglasses, your unit of sale would be one pair of sunglasses.</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COGS</a:t>
            </a:r>
            <a:endParaRPr lang="en-US" smtClean="0">
              <a:ea typeface="ＭＳ Ｐゴシック" pitchFamily="34" charset="-128"/>
            </a:endParaRPr>
          </a:p>
          <a:p>
            <a:pPr>
              <a:lnSpc>
                <a:spcPct val="80000"/>
              </a:lnSpc>
              <a:buFontTx/>
              <a:buChar char="•"/>
            </a:pPr>
            <a:r>
              <a:rPr lang="en-US" smtClean="0">
                <a:ea typeface="ＭＳ Ｐゴシック" pitchFamily="34" charset="-128"/>
              </a:rPr>
              <a:t> COGS (“Cost of Goods Sold”) is appropriate for wholesale and retail businesses. For services businesses, change this to “COSS” (“Cost of Services Sold”). For manufacturing businesses, change this to “COGMS” (Cost of Goods Manufactured and Sold”).</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Other Variable Expenses (per Unit)</a:t>
            </a:r>
          </a:p>
          <a:p>
            <a:pPr>
              <a:lnSpc>
                <a:spcPct val="80000"/>
              </a:lnSpc>
              <a:buFontTx/>
              <a:buChar char="•"/>
            </a:pPr>
            <a:r>
              <a:rPr lang="en-US" smtClean="0">
                <a:ea typeface="ＭＳ Ｐゴシック" pitchFamily="34" charset="-128"/>
              </a:rPr>
              <a:t> This includes such things as commissions and shipping &amp; handling. </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Addition/Subtraction Process</a:t>
            </a:r>
            <a:endParaRPr lang="en-US" smtClean="0">
              <a:ea typeface="ＭＳ Ｐゴシック" pitchFamily="34" charset="-128"/>
            </a:endParaRPr>
          </a:p>
          <a:p>
            <a:pPr>
              <a:lnSpc>
                <a:spcPct val="80000"/>
              </a:lnSpc>
              <a:buFontTx/>
              <a:buChar char="•"/>
            </a:pPr>
            <a:r>
              <a:rPr lang="en-US" smtClean="0">
                <a:ea typeface="ＭＳ Ｐゴシック" pitchFamily="34" charset="-128"/>
              </a:rPr>
              <a:t> Add the Total COGS (per Unit) and the Other Variable Expenses (per Unit) to calculate the Total Variable Expenses (per Unit). </a:t>
            </a:r>
          </a:p>
          <a:p>
            <a:pPr>
              <a:lnSpc>
                <a:spcPct val="80000"/>
              </a:lnSpc>
              <a:buFontTx/>
              <a:buChar char="•"/>
            </a:pPr>
            <a:r>
              <a:rPr lang="en-US" smtClean="0">
                <a:ea typeface="ＭＳ Ｐゴシック" pitchFamily="34" charset="-128"/>
              </a:rPr>
              <a:t> Subtract the Total Variable Expenses (per Unit) from the Selling Price (per Unit) to calculate the Contribution Margin (per Unit).</a:t>
            </a:r>
          </a:p>
          <a:p>
            <a:pPr>
              <a:lnSpc>
                <a:spcPct val="80000"/>
              </a:lnSpc>
            </a:pPr>
            <a:r>
              <a:rPr lang="en-US" smtClean="0">
                <a:ea typeface="ＭＳ Ｐゴシック" pitchFamily="34" charset="-128"/>
              </a:rPr>
              <a:t> </a:t>
            </a:r>
          </a:p>
          <a:p>
            <a:pPr>
              <a:lnSpc>
                <a:spcPct val="80000"/>
              </a:lnSpc>
            </a:pPr>
            <a:r>
              <a:rPr lang="en-US" i="1" smtClean="0">
                <a:ea typeface="ＭＳ Ｐゴシック" pitchFamily="34" charset="-128"/>
              </a:rPr>
              <a:t>Business Plan Exercises</a:t>
            </a:r>
            <a:endParaRPr lang="en-US" smtClean="0">
              <a:ea typeface="ＭＳ Ｐゴシック" pitchFamily="34" charset="-128"/>
            </a:endParaRPr>
          </a:p>
          <a:p>
            <a:pPr>
              <a:lnSpc>
                <a:spcPct val="80000"/>
              </a:lnSpc>
            </a:pPr>
            <a:r>
              <a:rPr lang="en-US" smtClean="0">
                <a:ea typeface="ＭＳ Ｐゴシック" pitchFamily="34" charset="-128"/>
              </a:rPr>
              <a:t>This slide relates to the following business plan exercises:</a:t>
            </a:r>
            <a:endParaRPr lang="en-US" i="1" smtClean="0">
              <a:ea typeface="ＭＳ Ｐゴシック" pitchFamily="34" charset="-128"/>
            </a:endParaRPr>
          </a:p>
          <a:p>
            <a:pPr>
              <a:lnSpc>
                <a:spcPct val="80000"/>
              </a:lnSpc>
              <a:buFontTx/>
              <a:buChar char="•"/>
            </a:pPr>
            <a:r>
              <a:rPr lang="en-US" smtClean="0">
                <a:ea typeface="ＭＳ Ｐゴシック" pitchFamily="34" charset="-128"/>
              </a:rPr>
              <a:t> Section 10.2: “Economics of One Unit of Sale.” In BizTech or pg. 298 in the </a:t>
            </a:r>
            <a:r>
              <a:rPr lang="en-US" i="1" smtClean="0">
                <a:ea typeface="ＭＳ Ｐゴシック" pitchFamily="34" charset="-128"/>
              </a:rPr>
              <a:t>Business Plan Project (Student Activity Workbook)</a:t>
            </a:r>
            <a:r>
              <a:rPr lang="en-US" smtClean="0">
                <a:ea typeface="ＭＳ Ｐゴシック" pitchFamily="34" charset="-128"/>
              </a:rPr>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p:spPr>
      </p:sp>
      <p:sp>
        <p:nvSpPr>
          <p:cNvPr id="50179" name="Rectangle 3"/>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p>
          <a:p>
            <a:pPr>
              <a:lnSpc>
                <a:spcPct val="80000"/>
              </a:lnSpc>
              <a:buFontTx/>
              <a:buChar char="•"/>
            </a:pPr>
            <a:r>
              <a:rPr lang="en-US" smtClean="0">
                <a:ea typeface="ＭＳ Ｐゴシック" pitchFamily="34" charset="-128"/>
              </a:rPr>
              <a:t> Fixed expenses are covered in Section 10.1 (pgs. 269-272).</a:t>
            </a:r>
          </a:p>
          <a:p>
            <a:pPr>
              <a:lnSpc>
                <a:spcPct val="80000"/>
              </a:lnSpc>
              <a:buFontTx/>
              <a:buChar char="•"/>
            </a:pPr>
            <a:r>
              <a:rPr lang="en-US" smtClean="0">
                <a:ea typeface="ＭＳ Ｐゴシック" pitchFamily="34" charset="-128"/>
              </a:rPr>
              <a:t> The “Projected Yearly Income Statement” slide refers to these fixed expenses as “operating expenses.” </a:t>
            </a:r>
          </a:p>
          <a:p>
            <a:pPr>
              <a:lnSpc>
                <a:spcPct val="80000"/>
              </a:lnSpc>
              <a:buFontTx/>
              <a:buChar char="•"/>
            </a:pPr>
            <a:r>
              <a:rPr lang="en-US" smtClean="0">
                <a:ea typeface="ＭＳ Ｐゴシック" pitchFamily="34" charset="-128"/>
              </a:rPr>
              <a:t> To learn what typical salaries are for your employees go to http://www.salary.com/</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Business Plan Exercises</a:t>
            </a:r>
            <a:endParaRPr lang="en-US" smtClean="0">
              <a:ea typeface="ＭＳ Ｐゴシック" pitchFamily="34" charset="-128"/>
            </a:endParaRPr>
          </a:p>
          <a:p>
            <a:pPr>
              <a:lnSpc>
                <a:spcPct val="80000"/>
              </a:lnSpc>
            </a:pPr>
            <a:r>
              <a:rPr lang="en-US" smtClean="0">
                <a:ea typeface="ＭＳ Ｐゴシック" pitchFamily="34" charset="-128"/>
              </a:rPr>
              <a:t>This slide relates to the following business plan exercises:</a:t>
            </a:r>
            <a:endParaRPr lang="en-US" i="1" smtClean="0">
              <a:ea typeface="ＭＳ Ｐゴシック" pitchFamily="34" charset="-128"/>
            </a:endParaRPr>
          </a:p>
          <a:p>
            <a:pPr>
              <a:lnSpc>
                <a:spcPct val="80000"/>
              </a:lnSpc>
              <a:buFontTx/>
              <a:buChar char="•"/>
            </a:pPr>
            <a:r>
              <a:rPr lang="en-US" smtClean="0">
                <a:ea typeface="ＭＳ Ｐゴシック" pitchFamily="34" charset="-128"/>
              </a:rPr>
              <a:t> Section 10.1: “Fixed Operating Costs.” In BizTech or pgs. 295-296 in the </a:t>
            </a:r>
            <a:r>
              <a:rPr lang="en-US" i="1" smtClean="0">
                <a:ea typeface="ＭＳ Ｐゴシック" pitchFamily="34" charset="-128"/>
              </a:rPr>
              <a:t>Business Plan Project (Student Activity Workbook)</a:t>
            </a:r>
            <a:r>
              <a:rPr lang="en-US" smtClean="0">
                <a:ea typeface="ＭＳ Ｐゴシック" pitchFamily="34" charset="-128"/>
              </a:rPr>
              <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70000" lnSpcReduction="20000"/>
          </a:bodyPr>
          <a:lstStyle/>
          <a:p>
            <a:pPr>
              <a:lnSpc>
                <a:spcPct val="80000"/>
              </a:lnSpc>
              <a:defRPr/>
            </a:pPr>
            <a:endParaRPr lang="en-US" dirty="0" smtClean="0">
              <a:latin typeface="Arial" charset="0"/>
              <a:ea typeface="ＭＳ Ｐゴシック"/>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26EC9E2-0D40-4157-BC2B-06339EACA918}" type="datetimeFigureOut">
              <a:rPr lang="en-US" smtClean="0"/>
              <a:pPr/>
              <a:t>1/12/2012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7430B03-8407-48CD-A823-DB8EF22CBA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6EC9E2-0D40-4157-BC2B-06339EACA918}" type="datetimeFigureOut">
              <a:rPr lang="en-US" smtClean="0"/>
              <a:pPr/>
              <a:t>1/12/2012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7430B03-8407-48CD-A823-DB8EF22CBA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26EC9E2-0D40-4157-BC2B-06339EACA918}" type="datetimeFigureOut">
              <a:rPr lang="en-US" smtClean="0"/>
              <a:pPr/>
              <a:t>1/12/2012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7430B03-8407-48CD-A823-DB8EF22CBA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6EC9E2-0D40-4157-BC2B-06339EACA918}" type="datetimeFigureOut">
              <a:rPr lang="en-US" smtClean="0"/>
              <a:pPr/>
              <a:t>1/12/2012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7430B03-8407-48CD-A823-DB8EF22CBA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26EC9E2-0D40-4157-BC2B-06339EACA918}" type="datetimeFigureOut">
              <a:rPr lang="en-US" smtClean="0"/>
              <a:pPr/>
              <a:t>1/12/2012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87430B03-8407-48CD-A823-DB8EF22CBA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6EC9E2-0D40-4157-BC2B-06339EACA918}" type="datetimeFigureOut">
              <a:rPr lang="en-US" smtClean="0"/>
              <a:pPr/>
              <a:t>1/12/2012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7430B03-8407-48CD-A823-DB8EF22CBA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6EC9E2-0D40-4157-BC2B-06339EACA918}" type="datetimeFigureOut">
              <a:rPr lang="en-US" smtClean="0"/>
              <a:pPr/>
              <a:t>1/12/2012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7430B03-8407-48CD-A823-DB8EF22CBA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26EC9E2-0D40-4157-BC2B-06339EACA918}" type="datetimeFigureOut">
              <a:rPr lang="en-US" smtClean="0"/>
              <a:pPr/>
              <a:t>1/12/2012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7430B03-8407-48CD-A823-DB8EF22CBA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26EC9E2-0D40-4157-BC2B-06339EACA918}" type="datetimeFigureOut">
              <a:rPr lang="en-US" smtClean="0"/>
              <a:pPr/>
              <a:t>1/12/2012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87430B03-8407-48CD-A823-DB8EF22CBA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6EC9E2-0D40-4157-BC2B-06339EACA918}" type="datetimeFigureOut">
              <a:rPr lang="en-US" smtClean="0"/>
              <a:pPr/>
              <a:t>1/12/2012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7430B03-8407-48CD-A823-DB8EF22CBA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26EC9E2-0D40-4157-BC2B-06339EACA918}" type="datetimeFigureOut">
              <a:rPr lang="en-US" smtClean="0"/>
              <a:pPr/>
              <a:t>1/12/2012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7430B03-8407-48CD-A823-DB8EF22CBA0D}"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26EC9E2-0D40-4157-BC2B-06339EACA918}" type="datetimeFigureOut">
              <a:rPr lang="en-US" smtClean="0"/>
              <a:pPr/>
              <a:t>1/12/2012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7430B03-8407-48CD-A823-DB8EF22CBA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chart" Target="../charts/char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jpeg"/><Relationship Id="rId5" Type="http://schemas.openxmlformats.org/officeDocument/2006/relationships/image" Target="../media/image2.png"/><Relationship Id="rId4" Type="http://schemas.openxmlformats.org/officeDocument/2006/relationships/oleObject" Target="../embeddings/Microsoft_Office_Excel_97-2003_Worksheet1.xls"/></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2.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0.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3" descr="NFTE_SmallTagLock_PantoneC.eps"/>
          <p:cNvPicPr>
            <a:picLocks noChangeAspect="1"/>
          </p:cNvPicPr>
          <p:nvPr/>
        </p:nvPicPr>
        <p:blipFill>
          <a:blip r:embed="rId2" cstate="print"/>
          <a:srcRect/>
          <a:stretch>
            <a:fillRect/>
          </a:stretch>
        </p:blipFill>
        <p:spPr bwMode="auto">
          <a:xfrm>
            <a:off x="0" y="0"/>
            <a:ext cx="1828800" cy="914401"/>
          </a:xfrm>
          <a:prstGeom prst="rect">
            <a:avLst/>
          </a:prstGeom>
          <a:noFill/>
          <a:ln w="9525">
            <a:noFill/>
            <a:miter lim="800000"/>
            <a:headEnd/>
            <a:tailEnd/>
          </a:ln>
        </p:spPr>
      </p:pic>
      <p:pic>
        <p:nvPicPr>
          <p:cNvPr id="11266" name="Picture 2" descr="http://static.poponthepop.com/images/gallery/leighton-meester-makeup.png"/>
          <p:cNvPicPr>
            <a:picLocks noChangeAspect="1" noChangeArrowheads="1"/>
          </p:cNvPicPr>
          <p:nvPr/>
        </p:nvPicPr>
        <p:blipFill>
          <a:blip r:embed="rId3" cstate="print"/>
          <a:srcRect/>
          <a:stretch>
            <a:fillRect/>
          </a:stretch>
        </p:blipFill>
        <p:spPr bwMode="auto">
          <a:xfrm>
            <a:off x="3429000" y="381000"/>
            <a:ext cx="5029200" cy="556023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14400"/>
          </a:xfrm>
        </p:spPr>
        <p:txBody>
          <a:bodyPr/>
          <a:lstStyle/>
          <a:p>
            <a:pPr>
              <a:defRPr/>
            </a:pPr>
            <a:r>
              <a:rPr b="0" dirty="0">
                <a:ln>
                  <a:noFill/>
                </a:ln>
                <a:solidFill>
                  <a:schemeClr val="accent2"/>
                </a:solidFill>
                <a:ea typeface="ＭＳ Ｐゴシック" pitchFamily="34" charset="-128"/>
              </a:rPr>
              <a:t>Promotional Mix</a:t>
            </a:r>
            <a:endParaRPr b="0" dirty="0">
              <a:solidFill>
                <a:schemeClr val="accent2"/>
              </a:solidFill>
            </a:endParaRPr>
          </a:p>
        </p:txBody>
      </p:sp>
      <p:grpSp>
        <p:nvGrpSpPr>
          <p:cNvPr id="3" name="Group 38923"/>
          <p:cNvGrpSpPr>
            <a:grpSpLocks/>
          </p:cNvGrpSpPr>
          <p:nvPr/>
        </p:nvGrpSpPr>
        <p:grpSpPr bwMode="auto">
          <a:xfrm>
            <a:off x="0" y="1524000"/>
            <a:ext cx="8012112" cy="4171950"/>
            <a:chOff x="674914" y="1657193"/>
            <a:chExt cx="8011885" cy="4172730"/>
          </a:xfrm>
        </p:grpSpPr>
        <p:sp>
          <p:nvSpPr>
            <p:cNvPr id="38925" name="Freeform 38924"/>
            <p:cNvSpPr/>
            <p:nvPr/>
          </p:nvSpPr>
          <p:spPr>
            <a:xfrm>
              <a:off x="674914" y="1657193"/>
              <a:ext cx="1674767" cy="612788"/>
            </a:xfrm>
            <a:custGeom>
              <a:avLst/>
              <a:gdLst>
                <a:gd name="connsiteX0" fmla="*/ 0 w 1674767"/>
                <a:gd name="connsiteY0" fmla="*/ 0 h 612788"/>
                <a:gd name="connsiteX1" fmla="*/ 1368373 w 1674767"/>
                <a:gd name="connsiteY1" fmla="*/ 0 h 612788"/>
                <a:gd name="connsiteX2" fmla="*/ 1674767 w 1674767"/>
                <a:gd name="connsiteY2" fmla="*/ 306394 h 612788"/>
                <a:gd name="connsiteX3" fmla="*/ 1368373 w 1674767"/>
                <a:gd name="connsiteY3" fmla="*/ 612788 h 612788"/>
                <a:gd name="connsiteX4" fmla="*/ 0 w 1674767"/>
                <a:gd name="connsiteY4" fmla="*/ 612788 h 612788"/>
                <a:gd name="connsiteX5" fmla="*/ 306394 w 1674767"/>
                <a:gd name="connsiteY5" fmla="*/ 306394 h 612788"/>
                <a:gd name="connsiteX6" fmla="*/ 0 w 1674767"/>
                <a:gd name="connsiteY6" fmla="*/ 0 h 61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4767" h="612788">
                  <a:moveTo>
                    <a:pt x="0" y="0"/>
                  </a:moveTo>
                  <a:lnTo>
                    <a:pt x="1368373" y="0"/>
                  </a:lnTo>
                  <a:lnTo>
                    <a:pt x="1674767" y="306394"/>
                  </a:lnTo>
                  <a:lnTo>
                    <a:pt x="1368373" y="612788"/>
                  </a:lnTo>
                  <a:lnTo>
                    <a:pt x="0" y="612788"/>
                  </a:lnTo>
                  <a:lnTo>
                    <a:pt x="306394" y="30639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324174" tIns="8890" rIns="306394" bIns="8890" spcCol="1270" anchor="ctr"/>
            <a:lstStyle/>
            <a:p>
              <a:pPr algn="ctr" defTabSz="622300">
                <a:lnSpc>
                  <a:spcPct val="90000"/>
                </a:lnSpc>
                <a:spcAft>
                  <a:spcPct val="35000"/>
                </a:spcAft>
                <a:defRPr/>
              </a:pPr>
              <a:r>
                <a:rPr lang="en-US" sz="1400" b="1" dirty="0">
                  <a:solidFill>
                    <a:schemeClr val="bg1"/>
                  </a:solidFill>
                  <a:latin typeface="Arial" pitchFamily="34" charset="0"/>
                  <a:ea typeface="ＭＳ Ｐゴシック" pitchFamily="-112" charset="-128"/>
                  <a:cs typeface="Arial" pitchFamily="34" charset="0"/>
                </a:rPr>
                <a:t>Advertising</a:t>
              </a:r>
              <a:endParaRPr lang="en-US" sz="1400" dirty="0">
                <a:latin typeface="Arial" pitchFamily="34" charset="0"/>
                <a:cs typeface="Arial" pitchFamily="34" charset="0"/>
              </a:endParaRPr>
            </a:p>
          </p:txBody>
        </p:sp>
        <p:sp>
          <p:nvSpPr>
            <p:cNvPr id="38926" name="Freeform 38925"/>
            <p:cNvSpPr/>
            <p:nvPr/>
          </p:nvSpPr>
          <p:spPr>
            <a:xfrm>
              <a:off x="2205506" y="1684929"/>
              <a:ext cx="4825333" cy="603995"/>
            </a:xfrm>
            <a:custGeom>
              <a:avLst/>
              <a:gdLst>
                <a:gd name="connsiteX0" fmla="*/ 0 w 4825333"/>
                <a:gd name="connsiteY0" fmla="*/ 0 h 603995"/>
                <a:gd name="connsiteX1" fmla="*/ 4523336 w 4825333"/>
                <a:gd name="connsiteY1" fmla="*/ 0 h 603995"/>
                <a:gd name="connsiteX2" fmla="*/ 4825333 w 4825333"/>
                <a:gd name="connsiteY2" fmla="*/ 301998 h 603995"/>
                <a:gd name="connsiteX3" fmla="*/ 4523336 w 4825333"/>
                <a:gd name="connsiteY3" fmla="*/ 603995 h 603995"/>
                <a:gd name="connsiteX4" fmla="*/ 0 w 4825333"/>
                <a:gd name="connsiteY4" fmla="*/ 603995 h 603995"/>
                <a:gd name="connsiteX5" fmla="*/ 301998 w 4825333"/>
                <a:gd name="connsiteY5" fmla="*/ 301998 h 603995"/>
                <a:gd name="connsiteX6" fmla="*/ 0 w 4825333"/>
                <a:gd name="connsiteY6" fmla="*/ 0 h 603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333" h="603995">
                  <a:moveTo>
                    <a:pt x="0" y="0"/>
                  </a:moveTo>
                  <a:lnTo>
                    <a:pt x="4523336" y="0"/>
                  </a:lnTo>
                  <a:lnTo>
                    <a:pt x="4825333" y="301998"/>
                  </a:lnTo>
                  <a:lnTo>
                    <a:pt x="4523336" y="603995"/>
                  </a:lnTo>
                  <a:lnTo>
                    <a:pt x="0" y="603995"/>
                  </a:lnTo>
                  <a:lnTo>
                    <a:pt x="301998" y="301998"/>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lIns="322318" tIns="10160" rIns="301997" bIns="10160" spcCol="1270" anchor="ctr"/>
            <a:lstStyle/>
            <a:p>
              <a:pPr marL="230188" defTabSz="711200">
                <a:lnSpc>
                  <a:spcPct val="90000"/>
                </a:lnSpc>
                <a:spcAft>
                  <a:spcPct val="35000"/>
                </a:spcAft>
                <a:defRPr/>
              </a:pPr>
              <a:r>
                <a:rPr lang="en-US" dirty="0" smtClean="0">
                  <a:solidFill>
                    <a:schemeClr val="bg2">
                      <a:lumMod val="50000"/>
                    </a:schemeClr>
                  </a:solidFill>
                  <a:latin typeface="Georgia" pitchFamily="18" charset="0"/>
                </a:rPr>
                <a:t>Bus wraps, fliers</a:t>
              </a:r>
              <a:endParaRPr lang="en-US" dirty="0">
                <a:solidFill>
                  <a:schemeClr val="bg2">
                    <a:lumMod val="50000"/>
                  </a:schemeClr>
                </a:solidFill>
                <a:latin typeface="Georgia" pitchFamily="18" charset="0"/>
              </a:endParaRPr>
            </a:p>
          </p:txBody>
        </p:sp>
        <p:sp>
          <p:nvSpPr>
            <p:cNvPr id="38927" name="Freeform 38926"/>
            <p:cNvSpPr/>
            <p:nvPr/>
          </p:nvSpPr>
          <p:spPr>
            <a:xfrm>
              <a:off x="6883347" y="1659169"/>
              <a:ext cx="1803452" cy="595322"/>
            </a:xfrm>
            <a:custGeom>
              <a:avLst/>
              <a:gdLst>
                <a:gd name="connsiteX0" fmla="*/ 0 w 1803452"/>
                <a:gd name="connsiteY0" fmla="*/ 0 h 595322"/>
                <a:gd name="connsiteX1" fmla="*/ 1505791 w 1803452"/>
                <a:gd name="connsiteY1" fmla="*/ 0 h 595322"/>
                <a:gd name="connsiteX2" fmla="*/ 1803452 w 1803452"/>
                <a:gd name="connsiteY2" fmla="*/ 297661 h 595322"/>
                <a:gd name="connsiteX3" fmla="*/ 1505791 w 1803452"/>
                <a:gd name="connsiteY3" fmla="*/ 595322 h 595322"/>
                <a:gd name="connsiteX4" fmla="*/ 0 w 1803452"/>
                <a:gd name="connsiteY4" fmla="*/ 595322 h 595322"/>
                <a:gd name="connsiteX5" fmla="*/ 297661 w 1803452"/>
                <a:gd name="connsiteY5" fmla="*/ 297661 h 595322"/>
                <a:gd name="connsiteX6" fmla="*/ 0 w 1803452"/>
                <a:gd name="connsiteY6" fmla="*/ 0 h 59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3452" h="595322">
                  <a:moveTo>
                    <a:pt x="0" y="0"/>
                  </a:moveTo>
                  <a:lnTo>
                    <a:pt x="1505791" y="0"/>
                  </a:lnTo>
                  <a:lnTo>
                    <a:pt x="1803452" y="297661"/>
                  </a:lnTo>
                  <a:lnTo>
                    <a:pt x="1505791" y="595322"/>
                  </a:lnTo>
                  <a:lnTo>
                    <a:pt x="0" y="595322"/>
                  </a:lnTo>
                  <a:lnTo>
                    <a:pt x="297661" y="297661"/>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lIns="320521" tIns="11430" rIns="297661" bIns="11430" spcCol="1270" anchor="ctr"/>
            <a:lstStyle/>
            <a:p>
              <a:pPr defTabSz="800100">
                <a:lnSpc>
                  <a:spcPct val="90000"/>
                </a:lnSpc>
                <a:spcAft>
                  <a:spcPct val="35000"/>
                </a:spcAft>
                <a:tabLst>
                  <a:tab pos="1087438" algn="r"/>
                </a:tabLst>
                <a:defRPr/>
              </a:pPr>
              <a:r>
                <a:rPr lang="en-US" dirty="0">
                  <a:latin typeface="Georgia" pitchFamily="18" charset="0"/>
                </a:rPr>
                <a:t>	</a:t>
              </a:r>
              <a:r>
                <a:rPr lang="en-US" dirty="0" smtClean="0">
                  <a:latin typeface="Georgia" pitchFamily="18" charset="0"/>
                </a:rPr>
                <a:t>$80.00</a:t>
              </a:r>
              <a:endParaRPr lang="en-US" dirty="0">
                <a:latin typeface="Georgia" pitchFamily="18" charset="0"/>
              </a:endParaRPr>
            </a:p>
          </p:txBody>
        </p:sp>
        <p:sp>
          <p:nvSpPr>
            <p:cNvPr id="38928" name="Freeform 38927"/>
            <p:cNvSpPr/>
            <p:nvPr/>
          </p:nvSpPr>
          <p:spPr>
            <a:xfrm>
              <a:off x="674914" y="2340130"/>
              <a:ext cx="1674767" cy="612788"/>
            </a:xfrm>
            <a:custGeom>
              <a:avLst/>
              <a:gdLst>
                <a:gd name="connsiteX0" fmla="*/ 0 w 1674767"/>
                <a:gd name="connsiteY0" fmla="*/ 0 h 612788"/>
                <a:gd name="connsiteX1" fmla="*/ 1368373 w 1674767"/>
                <a:gd name="connsiteY1" fmla="*/ 0 h 612788"/>
                <a:gd name="connsiteX2" fmla="*/ 1674767 w 1674767"/>
                <a:gd name="connsiteY2" fmla="*/ 306394 h 612788"/>
                <a:gd name="connsiteX3" fmla="*/ 1368373 w 1674767"/>
                <a:gd name="connsiteY3" fmla="*/ 612788 h 612788"/>
                <a:gd name="connsiteX4" fmla="*/ 0 w 1674767"/>
                <a:gd name="connsiteY4" fmla="*/ 612788 h 612788"/>
                <a:gd name="connsiteX5" fmla="*/ 306394 w 1674767"/>
                <a:gd name="connsiteY5" fmla="*/ 306394 h 612788"/>
                <a:gd name="connsiteX6" fmla="*/ 0 w 1674767"/>
                <a:gd name="connsiteY6" fmla="*/ 0 h 61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4767" h="612788">
                  <a:moveTo>
                    <a:pt x="0" y="0"/>
                  </a:moveTo>
                  <a:lnTo>
                    <a:pt x="1368373" y="0"/>
                  </a:lnTo>
                  <a:lnTo>
                    <a:pt x="1674767" y="306394"/>
                  </a:lnTo>
                  <a:lnTo>
                    <a:pt x="1368373" y="612788"/>
                  </a:lnTo>
                  <a:lnTo>
                    <a:pt x="0" y="612788"/>
                  </a:lnTo>
                  <a:lnTo>
                    <a:pt x="306394" y="30639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3">
                <a:hueOff val="0"/>
                <a:satOff val="0"/>
                <a:lumOff val="0"/>
                <a:alphaOff val="0"/>
              </a:schemeClr>
            </a:fillRef>
            <a:effectRef idx="2">
              <a:schemeClr val="accent3">
                <a:hueOff val="0"/>
                <a:satOff val="0"/>
                <a:lumOff val="0"/>
                <a:alphaOff val="0"/>
              </a:schemeClr>
            </a:effectRef>
            <a:fontRef idx="minor">
              <a:schemeClr val="lt1"/>
            </a:fontRef>
          </p:style>
          <p:txBody>
            <a:bodyPr lIns="324174" tIns="8890" rIns="306394" bIns="8890" spcCol="1270" anchor="ctr"/>
            <a:lstStyle/>
            <a:p>
              <a:pPr algn="ctr" defTabSz="622300">
                <a:lnSpc>
                  <a:spcPct val="90000"/>
                </a:lnSpc>
                <a:spcAft>
                  <a:spcPct val="35000"/>
                </a:spcAft>
                <a:defRPr/>
              </a:pPr>
              <a:r>
                <a:rPr lang="en-US" sz="1400" b="1" dirty="0">
                  <a:solidFill>
                    <a:schemeClr val="bg1"/>
                  </a:solidFill>
                  <a:latin typeface="Arial" pitchFamily="34" charset="0"/>
                  <a:ea typeface="ＭＳ Ｐゴシック" pitchFamily="-112" charset="-128"/>
                  <a:cs typeface="Arial" pitchFamily="34" charset="0"/>
                </a:rPr>
                <a:t>Publicity</a:t>
              </a:r>
              <a:endParaRPr lang="en-US" sz="1400" dirty="0">
                <a:latin typeface="Arial" pitchFamily="34" charset="0"/>
                <a:cs typeface="Arial" pitchFamily="34" charset="0"/>
              </a:endParaRPr>
            </a:p>
          </p:txBody>
        </p:sp>
        <p:sp>
          <p:nvSpPr>
            <p:cNvPr id="38929" name="Freeform 38928"/>
            <p:cNvSpPr/>
            <p:nvPr/>
          </p:nvSpPr>
          <p:spPr>
            <a:xfrm>
              <a:off x="2205506" y="2368695"/>
              <a:ext cx="4825333" cy="603999"/>
            </a:xfrm>
            <a:custGeom>
              <a:avLst/>
              <a:gdLst>
                <a:gd name="connsiteX0" fmla="*/ 0 w 4825333"/>
                <a:gd name="connsiteY0" fmla="*/ 0 h 603999"/>
                <a:gd name="connsiteX1" fmla="*/ 4523334 w 4825333"/>
                <a:gd name="connsiteY1" fmla="*/ 0 h 603999"/>
                <a:gd name="connsiteX2" fmla="*/ 4825333 w 4825333"/>
                <a:gd name="connsiteY2" fmla="*/ 302000 h 603999"/>
                <a:gd name="connsiteX3" fmla="*/ 4523334 w 4825333"/>
                <a:gd name="connsiteY3" fmla="*/ 603999 h 603999"/>
                <a:gd name="connsiteX4" fmla="*/ 0 w 4825333"/>
                <a:gd name="connsiteY4" fmla="*/ 603999 h 603999"/>
                <a:gd name="connsiteX5" fmla="*/ 302000 w 4825333"/>
                <a:gd name="connsiteY5" fmla="*/ 302000 h 603999"/>
                <a:gd name="connsiteX6" fmla="*/ 0 w 4825333"/>
                <a:gd name="connsiteY6" fmla="*/ 0 h 60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333" h="603999">
                  <a:moveTo>
                    <a:pt x="0" y="0"/>
                  </a:moveTo>
                  <a:lnTo>
                    <a:pt x="4523334" y="0"/>
                  </a:lnTo>
                  <a:lnTo>
                    <a:pt x="4825333" y="302000"/>
                  </a:lnTo>
                  <a:lnTo>
                    <a:pt x="4523334" y="603999"/>
                  </a:lnTo>
                  <a:lnTo>
                    <a:pt x="0" y="603999"/>
                  </a:lnTo>
                  <a:lnTo>
                    <a:pt x="302000" y="302000"/>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lIns="322320" tIns="10160" rIns="301999" bIns="10160" spcCol="1270" anchor="ctr"/>
            <a:lstStyle/>
            <a:p>
              <a:pPr marL="230188" defTabSz="711200">
                <a:lnSpc>
                  <a:spcPct val="90000"/>
                </a:lnSpc>
                <a:spcAft>
                  <a:spcPct val="35000"/>
                </a:spcAft>
                <a:defRPr/>
              </a:pPr>
              <a:r>
                <a:rPr lang="en-US" sz="1600" dirty="0" smtClean="0">
                  <a:latin typeface="Georgia" pitchFamily="18" charset="0"/>
                </a:rPr>
                <a:t> </a:t>
              </a:r>
              <a:endParaRPr lang="en-US" sz="1600" dirty="0">
                <a:latin typeface="Georgia" pitchFamily="18" charset="0"/>
              </a:endParaRPr>
            </a:p>
          </p:txBody>
        </p:sp>
        <p:sp>
          <p:nvSpPr>
            <p:cNvPr id="38930" name="Freeform 38929"/>
            <p:cNvSpPr/>
            <p:nvPr/>
          </p:nvSpPr>
          <p:spPr>
            <a:xfrm>
              <a:off x="6883347" y="2342937"/>
              <a:ext cx="1803452" cy="595322"/>
            </a:xfrm>
            <a:custGeom>
              <a:avLst/>
              <a:gdLst>
                <a:gd name="connsiteX0" fmla="*/ 0 w 1803452"/>
                <a:gd name="connsiteY0" fmla="*/ 0 h 595322"/>
                <a:gd name="connsiteX1" fmla="*/ 1505791 w 1803452"/>
                <a:gd name="connsiteY1" fmla="*/ 0 h 595322"/>
                <a:gd name="connsiteX2" fmla="*/ 1803452 w 1803452"/>
                <a:gd name="connsiteY2" fmla="*/ 297661 h 595322"/>
                <a:gd name="connsiteX3" fmla="*/ 1505791 w 1803452"/>
                <a:gd name="connsiteY3" fmla="*/ 595322 h 595322"/>
                <a:gd name="connsiteX4" fmla="*/ 0 w 1803452"/>
                <a:gd name="connsiteY4" fmla="*/ 595322 h 595322"/>
                <a:gd name="connsiteX5" fmla="*/ 297661 w 1803452"/>
                <a:gd name="connsiteY5" fmla="*/ 297661 h 595322"/>
                <a:gd name="connsiteX6" fmla="*/ 0 w 1803452"/>
                <a:gd name="connsiteY6" fmla="*/ 0 h 59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3452" h="595322">
                  <a:moveTo>
                    <a:pt x="0" y="0"/>
                  </a:moveTo>
                  <a:lnTo>
                    <a:pt x="1505791" y="0"/>
                  </a:lnTo>
                  <a:lnTo>
                    <a:pt x="1803452" y="297661"/>
                  </a:lnTo>
                  <a:lnTo>
                    <a:pt x="1505791" y="595322"/>
                  </a:lnTo>
                  <a:lnTo>
                    <a:pt x="0" y="595322"/>
                  </a:lnTo>
                  <a:lnTo>
                    <a:pt x="297661" y="297661"/>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txBody>
            <a:bodyPr lIns="320521" tIns="11430" rIns="297661" bIns="11430" spcCol="1270" anchor="ctr"/>
            <a:lstStyle/>
            <a:p>
              <a:pPr defTabSz="800100">
                <a:lnSpc>
                  <a:spcPct val="90000"/>
                </a:lnSpc>
                <a:spcAft>
                  <a:spcPct val="35000"/>
                </a:spcAft>
                <a:tabLst>
                  <a:tab pos="1087438" algn="r"/>
                </a:tabLst>
                <a:defRPr/>
              </a:pPr>
              <a:r>
                <a:rPr lang="en-US" dirty="0">
                  <a:latin typeface="Georgia" pitchFamily="18" charset="0"/>
                </a:rPr>
                <a:t>	</a:t>
              </a:r>
              <a:r>
                <a:rPr lang="en-US" dirty="0" smtClean="0">
                  <a:latin typeface="Georgia" pitchFamily="18" charset="0"/>
                </a:rPr>
                <a:t>$0.00</a:t>
              </a:r>
              <a:endParaRPr lang="en-US" dirty="0">
                <a:latin typeface="Georgia" pitchFamily="18" charset="0"/>
              </a:endParaRPr>
            </a:p>
          </p:txBody>
        </p:sp>
        <p:sp>
          <p:nvSpPr>
            <p:cNvPr id="38931" name="Freeform 38930"/>
            <p:cNvSpPr/>
            <p:nvPr/>
          </p:nvSpPr>
          <p:spPr>
            <a:xfrm>
              <a:off x="674914" y="3023899"/>
              <a:ext cx="1674767" cy="612788"/>
            </a:xfrm>
            <a:custGeom>
              <a:avLst/>
              <a:gdLst>
                <a:gd name="connsiteX0" fmla="*/ 0 w 1674767"/>
                <a:gd name="connsiteY0" fmla="*/ 0 h 612788"/>
                <a:gd name="connsiteX1" fmla="*/ 1368373 w 1674767"/>
                <a:gd name="connsiteY1" fmla="*/ 0 h 612788"/>
                <a:gd name="connsiteX2" fmla="*/ 1674767 w 1674767"/>
                <a:gd name="connsiteY2" fmla="*/ 306394 h 612788"/>
                <a:gd name="connsiteX3" fmla="*/ 1368373 w 1674767"/>
                <a:gd name="connsiteY3" fmla="*/ 612788 h 612788"/>
                <a:gd name="connsiteX4" fmla="*/ 0 w 1674767"/>
                <a:gd name="connsiteY4" fmla="*/ 612788 h 612788"/>
                <a:gd name="connsiteX5" fmla="*/ 306394 w 1674767"/>
                <a:gd name="connsiteY5" fmla="*/ 306394 h 612788"/>
                <a:gd name="connsiteX6" fmla="*/ 0 w 1674767"/>
                <a:gd name="connsiteY6" fmla="*/ 0 h 61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4767" h="612788">
                  <a:moveTo>
                    <a:pt x="0" y="0"/>
                  </a:moveTo>
                  <a:lnTo>
                    <a:pt x="1368373" y="0"/>
                  </a:lnTo>
                  <a:lnTo>
                    <a:pt x="1674767" y="306394"/>
                  </a:lnTo>
                  <a:lnTo>
                    <a:pt x="1368373" y="612788"/>
                  </a:lnTo>
                  <a:lnTo>
                    <a:pt x="0" y="612788"/>
                  </a:lnTo>
                  <a:lnTo>
                    <a:pt x="306394" y="30639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4">
                <a:hueOff val="0"/>
                <a:satOff val="0"/>
                <a:lumOff val="0"/>
                <a:alphaOff val="0"/>
              </a:schemeClr>
            </a:fillRef>
            <a:effectRef idx="2">
              <a:schemeClr val="accent4">
                <a:hueOff val="0"/>
                <a:satOff val="0"/>
                <a:lumOff val="0"/>
                <a:alphaOff val="0"/>
              </a:schemeClr>
            </a:effectRef>
            <a:fontRef idx="minor">
              <a:schemeClr val="lt1"/>
            </a:fontRef>
          </p:style>
          <p:txBody>
            <a:bodyPr lIns="324174" tIns="8890" rIns="306394" bIns="8890" spcCol="1270" anchor="ctr"/>
            <a:lstStyle/>
            <a:p>
              <a:pPr algn="ctr" defTabSz="622300">
                <a:lnSpc>
                  <a:spcPct val="90000"/>
                </a:lnSpc>
                <a:spcAft>
                  <a:spcPct val="35000"/>
                </a:spcAft>
                <a:defRPr/>
              </a:pPr>
              <a:r>
                <a:rPr lang="en-US" sz="1400" b="1" dirty="0">
                  <a:solidFill>
                    <a:schemeClr val="bg1"/>
                  </a:solidFill>
                  <a:latin typeface="Arial" pitchFamily="34" charset="0"/>
                  <a:ea typeface="ＭＳ Ｐゴシック" pitchFamily="-112" charset="-128"/>
                  <a:cs typeface="Arial" pitchFamily="34" charset="0"/>
                </a:rPr>
                <a:t>Personal Selling</a:t>
              </a:r>
              <a:endParaRPr lang="en-US" sz="1400" dirty="0">
                <a:latin typeface="Arial" pitchFamily="34" charset="0"/>
                <a:cs typeface="Arial" pitchFamily="34" charset="0"/>
              </a:endParaRPr>
            </a:p>
          </p:txBody>
        </p:sp>
        <p:sp>
          <p:nvSpPr>
            <p:cNvPr id="38932" name="Freeform 38931"/>
            <p:cNvSpPr/>
            <p:nvPr/>
          </p:nvSpPr>
          <p:spPr>
            <a:xfrm>
              <a:off x="2205506" y="3052464"/>
              <a:ext cx="4825333" cy="603999"/>
            </a:xfrm>
            <a:custGeom>
              <a:avLst/>
              <a:gdLst>
                <a:gd name="connsiteX0" fmla="*/ 0 w 4825333"/>
                <a:gd name="connsiteY0" fmla="*/ 0 h 603999"/>
                <a:gd name="connsiteX1" fmla="*/ 4523334 w 4825333"/>
                <a:gd name="connsiteY1" fmla="*/ 0 h 603999"/>
                <a:gd name="connsiteX2" fmla="*/ 4825333 w 4825333"/>
                <a:gd name="connsiteY2" fmla="*/ 302000 h 603999"/>
                <a:gd name="connsiteX3" fmla="*/ 4523334 w 4825333"/>
                <a:gd name="connsiteY3" fmla="*/ 603999 h 603999"/>
                <a:gd name="connsiteX4" fmla="*/ 0 w 4825333"/>
                <a:gd name="connsiteY4" fmla="*/ 603999 h 603999"/>
                <a:gd name="connsiteX5" fmla="*/ 302000 w 4825333"/>
                <a:gd name="connsiteY5" fmla="*/ 302000 h 603999"/>
                <a:gd name="connsiteX6" fmla="*/ 0 w 4825333"/>
                <a:gd name="connsiteY6" fmla="*/ 0 h 60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333" h="603999">
                  <a:moveTo>
                    <a:pt x="0" y="0"/>
                  </a:moveTo>
                  <a:lnTo>
                    <a:pt x="4523334" y="0"/>
                  </a:lnTo>
                  <a:lnTo>
                    <a:pt x="4825333" y="302000"/>
                  </a:lnTo>
                  <a:lnTo>
                    <a:pt x="4523334" y="603999"/>
                  </a:lnTo>
                  <a:lnTo>
                    <a:pt x="0" y="603999"/>
                  </a:lnTo>
                  <a:lnTo>
                    <a:pt x="302000" y="302000"/>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6">
                <a:tint val="40000"/>
                <a:alpha val="90000"/>
                <a:hueOff val="0"/>
                <a:satOff val="0"/>
                <a:lumOff val="0"/>
                <a:alphaOff val="0"/>
              </a:schemeClr>
            </a:lnRef>
            <a:fillRef idx="1">
              <a:schemeClr val="accent6">
                <a:tint val="40000"/>
                <a:alpha val="90000"/>
                <a:hueOff val="0"/>
                <a:satOff val="0"/>
                <a:lumOff val="0"/>
                <a:alphaOff val="0"/>
              </a:schemeClr>
            </a:fillRef>
            <a:effectRef idx="0">
              <a:schemeClr val="accent6">
                <a:tint val="40000"/>
                <a:alpha val="90000"/>
                <a:hueOff val="0"/>
                <a:satOff val="0"/>
                <a:lumOff val="0"/>
                <a:alphaOff val="0"/>
              </a:schemeClr>
            </a:effectRef>
            <a:fontRef idx="minor">
              <a:schemeClr val="dk1">
                <a:hueOff val="0"/>
                <a:satOff val="0"/>
                <a:lumOff val="0"/>
                <a:alphaOff val="0"/>
              </a:schemeClr>
            </a:fontRef>
          </p:style>
          <p:txBody>
            <a:bodyPr lIns="322320" tIns="10160" rIns="301999" bIns="10160" spcCol="1270" anchor="ctr"/>
            <a:lstStyle/>
            <a:p>
              <a:pPr marL="230188" defTabSz="711200">
                <a:lnSpc>
                  <a:spcPct val="90000"/>
                </a:lnSpc>
                <a:spcAft>
                  <a:spcPct val="35000"/>
                </a:spcAft>
                <a:defRPr/>
              </a:pPr>
              <a:endParaRPr lang="en-US" sz="1600" dirty="0">
                <a:latin typeface="Georgia" pitchFamily="18" charset="0"/>
              </a:endParaRPr>
            </a:p>
          </p:txBody>
        </p:sp>
        <p:sp>
          <p:nvSpPr>
            <p:cNvPr id="38933" name="Freeform 38932"/>
            <p:cNvSpPr/>
            <p:nvPr/>
          </p:nvSpPr>
          <p:spPr>
            <a:xfrm>
              <a:off x="6883347" y="3026706"/>
              <a:ext cx="1803452" cy="595322"/>
            </a:xfrm>
            <a:custGeom>
              <a:avLst/>
              <a:gdLst>
                <a:gd name="connsiteX0" fmla="*/ 0 w 1803452"/>
                <a:gd name="connsiteY0" fmla="*/ 0 h 595322"/>
                <a:gd name="connsiteX1" fmla="*/ 1505791 w 1803452"/>
                <a:gd name="connsiteY1" fmla="*/ 0 h 595322"/>
                <a:gd name="connsiteX2" fmla="*/ 1803452 w 1803452"/>
                <a:gd name="connsiteY2" fmla="*/ 297661 h 595322"/>
                <a:gd name="connsiteX3" fmla="*/ 1505791 w 1803452"/>
                <a:gd name="connsiteY3" fmla="*/ 595322 h 595322"/>
                <a:gd name="connsiteX4" fmla="*/ 0 w 1803452"/>
                <a:gd name="connsiteY4" fmla="*/ 595322 h 595322"/>
                <a:gd name="connsiteX5" fmla="*/ 297661 w 1803452"/>
                <a:gd name="connsiteY5" fmla="*/ 297661 h 595322"/>
                <a:gd name="connsiteX6" fmla="*/ 0 w 1803452"/>
                <a:gd name="connsiteY6" fmla="*/ 0 h 59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3452" h="595322">
                  <a:moveTo>
                    <a:pt x="0" y="0"/>
                  </a:moveTo>
                  <a:lnTo>
                    <a:pt x="1505791" y="0"/>
                  </a:lnTo>
                  <a:lnTo>
                    <a:pt x="1803452" y="297661"/>
                  </a:lnTo>
                  <a:lnTo>
                    <a:pt x="1505791" y="595322"/>
                  </a:lnTo>
                  <a:lnTo>
                    <a:pt x="0" y="595322"/>
                  </a:lnTo>
                  <a:lnTo>
                    <a:pt x="297661" y="297661"/>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lIns="320521" tIns="11430" rIns="297661" bIns="11430" spcCol="1270" anchor="ctr"/>
            <a:lstStyle/>
            <a:p>
              <a:pPr defTabSz="800100">
                <a:lnSpc>
                  <a:spcPct val="90000"/>
                </a:lnSpc>
                <a:spcAft>
                  <a:spcPct val="35000"/>
                </a:spcAft>
                <a:tabLst>
                  <a:tab pos="1087438" algn="r"/>
                </a:tabLst>
                <a:defRPr/>
              </a:pPr>
              <a:r>
                <a:rPr lang="en-US" dirty="0">
                  <a:latin typeface="Georgia" pitchFamily="18" charset="0"/>
                </a:rPr>
                <a:t>	</a:t>
              </a:r>
              <a:r>
                <a:rPr lang="en-US" dirty="0" smtClean="0">
                  <a:latin typeface="Georgia" pitchFamily="18" charset="0"/>
                </a:rPr>
                <a:t>$0.00</a:t>
              </a:r>
              <a:endParaRPr lang="en-US" dirty="0">
                <a:latin typeface="Georgia" pitchFamily="18" charset="0"/>
              </a:endParaRPr>
            </a:p>
          </p:txBody>
        </p:sp>
        <p:sp>
          <p:nvSpPr>
            <p:cNvPr id="38934" name="Freeform 38933"/>
            <p:cNvSpPr/>
            <p:nvPr/>
          </p:nvSpPr>
          <p:spPr>
            <a:xfrm>
              <a:off x="674914" y="3707667"/>
              <a:ext cx="1674767" cy="612788"/>
            </a:xfrm>
            <a:custGeom>
              <a:avLst/>
              <a:gdLst>
                <a:gd name="connsiteX0" fmla="*/ 0 w 1674767"/>
                <a:gd name="connsiteY0" fmla="*/ 0 h 612788"/>
                <a:gd name="connsiteX1" fmla="*/ 1368373 w 1674767"/>
                <a:gd name="connsiteY1" fmla="*/ 0 h 612788"/>
                <a:gd name="connsiteX2" fmla="*/ 1674767 w 1674767"/>
                <a:gd name="connsiteY2" fmla="*/ 306394 h 612788"/>
                <a:gd name="connsiteX3" fmla="*/ 1368373 w 1674767"/>
                <a:gd name="connsiteY3" fmla="*/ 612788 h 612788"/>
                <a:gd name="connsiteX4" fmla="*/ 0 w 1674767"/>
                <a:gd name="connsiteY4" fmla="*/ 612788 h 612788"/>
                <a:gd name="connsiteX5" fmla="*/ 306394 w 1674767"/>
                <a:gd name="connsiteY5" fmla="*/ 306394 h 612788"/>
                <a:gd name="connsiteX6" fmla="*/ 0 w 1674767"/>
                <a:gd name="connsiteY6" fmla="*/ 0 h 61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4767" h="612788">
                  <a:moveTo>
                    <a:pt x="0" y="0"/>
                  </a:moveTo>
                  <a:lnTo>
                    <a:pt x="1368373" y="0"/>
                  </a:lnTo>
                  <a:lnTo>
                    <a:pt x="1674767" y="306394"/>
                  </a:lnTo>
                  <a:lnTo>
                    <a:pt x="1368373" y="612788"/>
                  </a:lnTo>
                  <a:lnTo>
                    <a:pt x="0" y="612788"/>
                  </a:lnTo>
                  <a:lnTo>
                    <a:pt x="306394" y="30639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5">
                <a:hueOff val="0"/>
                <a:satOff val="0"/>
                <a:lumOff val="0"/>
                <a:alphaOff val="0"/>
              </a:schemeClr>
            </a:fillRef>
            <a:effectRef idx="2">
              <a:schemeClr val="accent5">
                <a:hueOff val="0"/>
                <a:satOff val="0"/>
                <a:lumOff val="0"/>
                <a:alphaOff val="0"/>
              </a:schemeClr>
            </a:effectRef>
            <a:fontRef idx="minor">
              <a:schemeClr val="lt1"/>
            </a:fontRef>
          </p:style>
          <p:txBody>
            <a:bodyPr lIns="324174" tIns="8890" rIns="306394" bIns="8890" spcCol="1270" anchor="ctr"/>
            <a:lstStyle/>
            <a:p>
              <a:pPr algn="ctr" defTabSz="622300">
                <a:lnSpc>
                  <a:spcPct val="90000"/>
                </a:lnSpc>
                <a:spcAft>
                  <a:spcPct val="35000"/>
                </a:spcAft>
                <a:defRPr/>
              </a:pPr>
              <a:r>
                <a:rPr lang="en-US" sz="1400" b="1" dirty="0">
                  <a:solidFill>
                    <a:schemeClr val="bg1"/>
                  </a:solidFill>
                  <a:latin typeface="Arial" pitchFamily="34" charset="0"/>
                  <a:ea typeface="ＭＳ Ｐゴシック" pitchFamily="-112" charset="-128"/>
                  <a:cs typeface="Arial" pitchFamily="34" charset="0"/>
                </a:rPr>
                <a:t>Sales Promotion</a:t>
              </a:r>
              <a:endParaRPr lang="en-US" sz="1400" dirty="0">
                <a:latin typeface="Arial" pitchFamily="34" charset="0"/>
                <a:cs typeface="Arial" pitchFamily="34" charset="0"/>
              </a:endParaRPr>
            </a:p>
          </p:txBody>
        </p:sp>
        <p:sp>
          <p:nvSpPr>
            <p:cNvPr id="38935" name="Freeform 38934"/>
            <p:cNvSpPr/>
            <p:nvPr/>
          </p:nvSpPr>
          <p:spPr>
            <a:xfrm>
              <a:off x="2205506" y="3736232"/>
              <a:ext cx="4825333" cy="603999"/>
            </a:xfrm>
            <a:custGeom>
              <a:avLst/>
              <a:gdLst>
                <a:gd name="connsiteX0" fmla="*/ 0 w 4825333"/>
                <a:gd name="connsiteY0" fmla="*/ 0 h 603999"/>
                <a:gd name="connsiteX1" fmla="*/ 4523334 w 4825333"/>
                <a:gd name="connsiteY1" fmla="*/ 0 h 603999"/>
                <a:gd name="connsiteX2" fmla="*/ 4825333 w 4825333"/>
                <a:gd name="connsiteY2" fmla="*/ 302000 h 603999"/>
                <a:gd name="connsiteX3" fmla="*/ 4523334 w 4825333"/>
                <a:gd name="connsiteY3" fmla="*/ 603999 h 603999"/>
                <a:gd name="connsiteX4" fmla="*/ 0 w 4825333"/>
                <a:gd name="connsiteY4" fmla="*/ 603999 h 603999"/>
                <a:gd name="connsiteX5" fmla="*/ 302000 w 4825333"/>
                <a:gd name="connsiteY5" fmla="*/ 302000 h 603999"/>
                <a:gd name="connsiteX6" fmla="*/ 0 w 4825333"/>
                <a:gd name="connsiteY6" fmla="*/ 0 h 60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333" h="603999">
                  <a:moveTo>
                    <a:pt x="0" y="0"/>
                  </a:moveTo>
                  <a:lnTo>
                    <a:pt x="4523334" y="0"/>
                  </a:lnTo>
                  <a:lnTo>
                    <a:pt x="4825333" y="302000"/>
                  </a:lnTo>
                  <a:lnTo>
                    <a:pt x="4523334" y="603999"/>
                  </a:lnTo>
                  <a:lnTo>
                    <a:pt x="0" y="603999"/>
                  </a:lnTo>
                  <a:lnTo>
                    <a:pt x="302000" y="302000"/>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lIns="322320" tIns="10160" rIns="301999" bIns="10160" spcCol="1270" anchor="ctr"/>
            <a:lstStyle/>
            <a:p>
              <a:pPr marL="230188" algn="ctr" defTabSz="711200">
                <a:lnSpc>
                  <a:spcPct val="90000"/>
                </a:lnSpc>
                <a:spcAft>
                  <a:spcPct val="35000"/>
                </a:spcAft>
                <a:defRPr/>
              </a:pPr>
              <a:r>
                <a:rPr lang="en-US" sz="1600" dirty="0" smtClean="0">
                  <a:solidFill>
                    <a:schemeClr val="bg2">
                      <a:lumMod val="50000"/>
                    </a:schemeClr>
                  </a:solidFill>
                  <a:latin typeface="Georgia" pitchFamily="18" charset="0"/>
                </a:rPr>
                <a:t>----</a:t>
              </a:r>
              <a:endParaRPr lang="en-US" sz="1600" dirty="0">
                <a:solidFill>
                  <a:schemeClr val="bg2">
                    <a:lumMod val="50000"/>
                  </a:schemeClr>
                </a:solidFill>
                <a:latin typeface="Georgia" pitchFamily="18" charset="0"/>
              </a:endParaRPr>
            </a:p>
          </p:txBody>
        </p:sp>
        <p:sp>
          <p:nvSpPr>
            <p:cNvPr id="38936" name="Freeform 38935"/>
            <p:cNvSpPr/>
            <p:nvPr/>
          </p:nvSpPr>
          <p:spPr>
            <a:xfrm>
              <a:off x="6883347" y="3710474"/>
              <a:ext cx="1803452" cy="595322"/>
            </a:xfrm>
            <a:custGeom>
              <a:avLst/>
              <a:gdLst>
                <a:gd name="connsiteX0" fmla="*/ 0 w 1803452"/>
                <a:gd name="connsiteY0" fmla="*/ 0 h 595322"/>
                <a:gd name="connsiteX1" fmla="*/ 1505791 w 1803452"/>
                <a:gd name="connsiteY1" fmla="*/ 0 h 595322"/>
                <a:gd name="connsiteX2" fmla="*/ 1803452 w 1803452"/>
                <a:gd name="connsiteY2" fmla="*/ 297661 h 595322"/>
                <a:gd name="connsiteX3" fmla="*/ 1505791 w 1803452"/>
                <a:gd name="connsiteY3" fmla="*/ 595322 h 595322"/>
                <a:gd name="connsiteX4" fmla="*/ 0 w 1803452"/>
                <a:gd name="connsiteY4" fmla="*/ 595322 h 595322"/>
                <a:gd name="connsiteX5" fmla="*/ 297661 w 1803452"/>
                <a:gd name="connsiteY5" fmla="*/ 297661 h 595322"/>
                <a:gd name="connsiteX6" fmla="*/ 0 w 1803452"/>
                <a:gd name="connsiteY6" fmla="*/ 0 h 59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3452" h="595322">
                  <a:moveTo>
                    <a:pt x="0" y="0"/>
                  </a:moveTo>
                  <a:lnTo>
                    <a:pt x="1505791" y="0"/>
                  </a:lnTo>
                  <a:lnTo>
                    <a:pt x="1803452" y="297661"/>
                  </a:lnTo>
                  <a:lnTo>
                    <a:pt x="1505791" y="595322"/>
                  </a:lnTo>
                  <a:lnTo>
                    <a:pt x="0" y="595322"/>
                  </a:lnTo>
                  <a:lnTo>
                    <a:pt x="297661" y="297661"/>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lIns="320521" tIns="11430" rIns="297661" bIns="11430" spcCol="1270" anchor="ctr"/>
            <a:lstStyle/>
            <a:p>
              <a:pPr defTabSz="800100">
                <a:lnSpc>
                  <a:spcPct val="90000"/>
                </a:lnSpc>
                <a:spcAft>
                  <a:spcPct val="35000"/>
                </a:spcAft>
                <a:tabLst>
                  <a:tab pos="1087438" algn="r"/>
                </a:tabLst>
                <a:defRPr/>
              </a:pPr>
              <a:r>
                <a:rPr lang="en-US" dirty="0">
                  <a:latin typeface="Georgia" pitchFamily="18" charset="0"/>
                </a:rPr>
                <a:t>	</a:t>
              </a:r>
              <a:r>
                <a:rPr lang="en-US" dirty="0" smtClean="0">
                  <a:latin typeface="Georgia" pitchFamily="18" charset="0"/>
                </a:rPr>
                <a:t>------</a:t>
              </a:r>
              <a:endParaRPr lang="en-US" dirty="0">
                <a:latin typeface="Georgia" pitchFamily="18" charset="0"/>
              </a:endParaRPr>
            </a:p>
          </p:txBody>
        </p:sp>
        <p:sp>
          <p:nvSpPr>
            <p:cNvPr id="38937" name="Freeform 38936"/>
            <p:cNvSpPr/>
            <p:nvPr/>
          </p:nvSpPr>
          <p:spPr>
            <a:xfrm>
              <a:off x="674914" y="4395248"/>
              <a:ext cx="1674767" cy="612788"/>
            </a:xfrm>
            <a:custGeom>
              <a:avLst/>
              <a:gdLst>
                <a:gd name="connsiteX0" fmla="*/ 0 w 1674767"/>
                <a:gd name="connsiteY0" fmla="*/ 0 h 612788"/>
                <a:gd name="connsiteX1" fmla="*/ 1368373 w 1674767"/>
                <a:gd name="connsiteY1" fmla="*/ 0 h 612788"/>
                <a:gd name="connsiteX2" fmla="*/ 1674767 w 1674767"/>
                <a:gd name="connsiteY2" fmla="*/ 306394 h 612788"/>
                <a:gd name="connsiteX3" fmla="*/ 1368373 w 1674767"/>
                <a:gd name="connsiteY3" fmla="*/ 612788 h 612788"/>
                <a:gd name="connsiteX4" fmla="*/ 0 w 1674767"/>
                <a:gd name="connsiteY4" fmla="*/ 612788 h 612788"/>
                <a:gd name="connsiteX5" fmla="*/ 306394 w 1674767"/>
                <a:gd name="connsiteY5" fmla="*/ 306394 h 612788"/>
                <a:gd name="connsiteX6" fmla="*/ 0 w 1674767"/>
                <a:gd name="connsiteY6" fmla="*/ 0 h 61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4767" h="612788">
                  <a:moveTo>
                    <a:pt x="0" y="0"/>
                  </a:moveTo>
                  <a:lnTo>
                    <a:pt x="1368373" y="0"/>
                  </a:lnTo>
                  <a:lnTo>
                    <a:pt x="1674767" y="306394"/>
                  </a:lnTo>
                  <a:lnTo>
                    <a:pt x="1368373" y="612788"/>
                  </a:lnTo>
                  <a:lnTo>
                    <a:pt x="0" y="612788"/>
                  </a:lnTo>
                  <a:lnTo>
                    <a:pt x="306394" y="30639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6">
                <a:hueOff val="0"/>
                <a:satOff val="0"/>
                <a:lumOff val="0"/>
                <a:alphaOff val="0"/>
              </a:schemeClr>
            </a:fillRef>
            <a:effectRef idx="2">
              <a:schemeClr val="accent6">
                <a:hueOff val="0"/>
                <a:satOff val="0"/>
                <a:lumOff val="0"/>
                <a:alphaOff val="0"/>
              </a:schemeClr>
            </a:effectRef>
            <a:fontRef idx="minor">
              <a:schemeClr val="lt1"/>
            </a:fontRef>
          </p:style>
          <p:txBody>
            <a:bodyPr lIns="324174" tIns="8890" rIns="306394" bIns="8890" spcCol="1270" anchor="ctr"/>
            <a:lstStyle/>
            <a:p>
              <a:pPr algn="ctr" defTabSz="622300">
                <a:lnSpc>
                  <a:spcPct val="90000"/>
                </a:lnSpc>
                <a:spcAft>
                  <a:spcPct val="35000"/>
                </a:spcAft>
                <a:defRPr/>
              </a:pPr>
              <a:r>
                <a:rPr lang="en-US" sz="1400" b="1" dirty="0">
                  <a:solidFill>
                    <a:schemeClr val="bg1"/>
                  </a:solidFill>
                  <a:latin typeface="Arial" pitchFamily="34" charset="0"/>
                  <a:ea typeface="ＭＳ Ｐゴシック" pitchFamily="-112" charset="-128"/>
                  <a:cs typeface="Arial" pitchFamily="34" charset="0"/>
                </a:rPr>
                <a:t>Other</a:t>
              </a:r>
              <a:endParaRPr lang="en-US" sz="1400" dirty="0">
                <a:latin typeface="Arial" pitchFamily="34" charset="0"/>
                <a:cs typeface="Arial" pitchFamily="34" charset="0"/>
              </a:endParaRPr>
            </a:p>
          </p:txBody>
        </p:sp>
        <p:sp>
          <p:nvSpPr>
            <p:cNvPr id="38938" name="Freeform 38937"/>
            <p:cNvSpPr/>
            <p:nvPr/>
          </p:nvSpPr>
          <p:spPr>
            <a:xfrm>
              <a:off x="2205506" y="4420001"/>
              <a:ext cx="4825333" cy="603999"/>
            </a:xfrm>
            <a:custGeom>
              <a:avLst/>
              <a:gdLst>
                <a:gd name="connsiteX0" fmla="*/ 0 w 4825333"/>
                <a:gd name="connsiteY0" fmla="*/ 0 h 603999"/>
                <a:gd name="connsiteX1" fmla="*/ 4523334 w 4825333"/>
                <a:gd name="connsiteY1" fmla="*/ 0 h 603999"/>
                <a:gd name="connsiteX2" fmla="*/ 4825333 w 4825333"/>
                <a:gd name="connsiteY2" fmla="*/ 302000 h 603999"/>
                <a:gd name="connsiteX3" fmla="*/ 4523334 w 4825333"/>
                <a:gd name="connsiteY3" fmla="*/ 603999 h 603999"/>
                <a:gd name="connsiteX4" fmla="*/ 0 w 4825333"/>
                <a:gd name="connsiteY4" fmla="*/ 603999 h 603999"/>
                <a:gd name="connsiteX5" fmla="*/ 302000 w 4825333"/>
                <a:gd name="connsiteY5" fmla="*/ 302000 h 603999"/>
                <a:gd name="connsiteX6" fmla="*/ 0 w 4825333"/>
                <a:gd name="connsiteY6" fmla="*/ 0 h 60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333" h="603999">
                  <a:moveTo>
                    <a:pt x="0" y="0"/>
                  </a:moveTo>
                  <a:lnTo>
                    <a:pt x="4523334" y="0"/>
                  </a:lnTo>
                  <a:lnTo>
                    <a:pt x="4825333" y="302000"/>
                  </a:lnTo>
                  <a:lnTo>
                    <a:pt x="4523334" y="603999"/>
                  </a:lnTo>
                  <a:lnTo>
                    <a:pt x="0" y="603999"/>
                  </a:lnTo>
                  <a:lnTo>
                    <a:pt x="302000" y="302000"/>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txBody>
            <a:bodyPr lIns="322320" tIns="10160" rIns="301999" bIns="10160" spcCol="1270" anchor="ctr"/>
            <a:lstStyle/>
            <a:p>
              <a:pPr marL="230188" defTabSz="711200">
                <a:lnSpc>
                  <a:spcPct val="90000"/>
                </a:lnSpc>
                <a:spcAft>
                  <a:spcPct val="35000"/>
                </a:spcAft>
                <a:defRPr/>
              </a:pPr>
              <a:endParaRPr lang="en-US" sz="1600" dirty="0" smtClean="0">
                <a:solidFill>
                  <a:schemeClr val="bg2">
                    <a:lumMod val="50000"/>
                  </a:schemeClr>
                </a:solidFill>
                <a:latin typeface="Georgia" pitchFamily="18" charset="0"/>
                <a:ea typeface="ＭＳ Ｐゴシック" pitchFamily="-112" charset="-128"/>
              </a:endParaRPr>
            </a:p>
            <a:p>
              <a:pPr marL="230188" algn="ctr" defTabSz="711200">
                <a:lnSpc>
                  <a:spcPct val="90000"/>
                </a:lnSpc>
                <a:spcAft>
                  <a:spcPct val="35000"/>
                </a:spcAft>
                <a:defRPr/>
              </a:pPr>
              <a:r>
                <a:rPr lang="en-US" sz="1600" dirty="0" smtClean="0">
                  <a:solidFill>
                    <a:schemeClr val="bg2">
                      <a:lumMod val="50000"/>
                    </a:schemeClr>
                  </a:solidFill>
                  <a:latin typeface="Georgia" pitchFamily="18" charset="0"/>
                  <a:ea typeface="ＭＳ Ｐゴシック" pitchFamily="-112" charset="-128"/>
                </a:rPr>
                <a:t>----</a:t>
              </a:r>
            </a:p>
            <a:p>
              <a:pPr marL="230188" defTabSz="711200">
                <a:lnSpc>
                  <a:spcPct val="90000"/>
                </a:lnSpc>
                <a:spcAft>
                  <a:spcPct val="35000"/>
                </a:spcAft>
                <a:defRPr/>
              </a:pPr>
              <a:endParaRPr lang="en-US" sz="1600" dirty="0">
                <a:latin typeface="Georgia" pitchFamily="18" charset="0"/>
              </a:endParaRPr>
            </a:p>
          </p:txBody>
        </p:sp>
        <p:sp>
          <p:nvSpPr>
            <p:cNvPr id="38939" name="Freeform 38938"/>
            <p:cNvSpPr/>
            <p:nvPr/>
          </p:nvSpPr>
          <p:spPr>
            <a:xfrm>
              <a:off x="6883347" y="4394243"/>
              <a:ext cx="1803452" cy="595322"/>
            </a:xfrm>
            <a:custGeom>
              <a:avLst/>
              <a:gdLst>
                <a:gd name="connsiteX0" fmla="*/ 0 w 1803452"/>
                <a:gd name="connsiteY0" fmla="*/ 0 h 595322"/>
                <a:gd name="connsiteX1" fmla="*/ 1505791 w 1803452"/>
                <a:gd name="connsiteY1" fmla="*/ 0 h 595322"/>
                <a:gd name="connsiteX2" fmla="*/ 1803452 w 1803452"/>
                <a:gd name="connsiteY2" fmla="*/ 297661 h 595322"/>
                <a:gd name="connsiteX3" fmla="*/ 1505791 w 1803452"/>
                <a:gd name="connsiteY3" fmla="*/ 595322 h 595322"/>
                <a:gd name="connsiteX4" fmla="*/ 0 w 1803452"/>
                <a:gd name="connsiteY4" fmla="*/ 595322 h 595322"/>
                <a:gd name="connsiteX5" fmla="*/ 297661 w 1803452"/>
                <a:gd name="connsiteY5" fmla="*/ 297661 h 595322"/>
                <a:gd name="connsiteX6" fmla="*/ 0 w 1803452"/>
                <a:gd name="connsiteY6" fmla="*/ 0 h 59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3452" h="595322">
                  <a:moveTo>
                    <a:pt x="0" y="0"/>
                  </a:moveTo>
                  <a:lnTo>
                    <a:pt x="1505791" y="0"/>
                  </a:lnTo>
                  <a:lnTo>
                    <a:pt x="1803452" y="297661"/>
                  </a:lnTo>
                  <a:lnTo>
                    <a:pt x="1505791" y="595322"/>
                  </a:lnTo>
                  <a:lnTo>
                    <a:pt x="0" y="595322"/>
                  </a:lnTo>
                  <a:lnTo>
                    <a:pt x="297661" y="297661"/>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6">
                <a:tint val="40000"/>
                <a:alpha val="90000"/>
                <a:hueOff val="0"/>
                <a:satOff val="0"/>
                <a:lumOff val="0"/>
                <a:alphaOff val="0"/>
              </a:schemeClr>
            </a:lnRef>
            <a:fillRef idx="1">
              <a:schemeClr val="accent6">
                <a:tint val="40000"/>
                <a:alpha val="90000"/>
                <a:hueOff val="0"/>
                <a:satOff val="0"/>
                <a:lumOff val="0"/>
                <a:alphaOff val="0"/>
              </a:schemeClr>
            </a:fillRef>
            <a:effectRef idx="0">
              <a:schemeClr val="accent6">
                <a:tint val="40000"/>
                <a:alpha val="90000"/>
                <a:hueOff val="0"/>
                <a:satOff val="0"/>
                <a:lumOff val="0"/>
                <a:alphaOff val="0"/>
              </a:schemeClr>
            </a:effectRef>
            <a:fontRef idx="minor">
              <a:schemeClr val="dk1">
                <a:hueOff val="0"/>
                <a:satOff val="0"/>
                <a:lumOff val="0"/>
                <a:alphaOff val="0"/>
              </a:schemeClr>
            </a:fontRef>
          </p:style>
          <p:txBody>
            <a:bodyPr lIns="320521" tIns="11430" rIns="297661" bIns="11430" spcCol="1270" anchor="ctr"/>
            <a:lstStyle/>
            <a:p>
              <a:pPr defTabSz="800100">
                <a:lnSpc>
                  <a:spcPct val="90000"/>
                </a:lnSpc>
                <a:spcAft>
                  <a:spcPct val="35000"/>
                </a:spcAft>
                <a:tabLst>
                  <a:tab pos="1087438" algn="r"/>
                </a:tabLst>
                <a:defRPr/>
              </a:pPr>
              <a:r>
                <a:rPr lang="en-US" dirty="0">
                  <a:latin typeface="Georgia" pitchFamily="18" charset="0"/>
                </a:rPr>
                <a:t>	</a:t>
              </a:r>
              <a:r>
                <a:rPr lang="en-US" dirty="0" smtClean="0">
                  <a:latin typeface="Georgia" pitchFamily="18" charset="0"/>
                </a:rPr>
                <a:t>------</a:t>
              </a:r>
              <a:endParaRPr lang="en-US" dirty="0">
                <a:latin typeface="Georgia" pitchFamily="18" charset="0"/>
              </a:endParaRPr>
            </a:p>
          </p:txBody>
        </p:sp>
        <p:sp>
          <p:nvSpPr>
            <p:cNvPr id="38940" name="Freeform 38939"/>
            <p:cNvSpPr/>
            <p:nvPr/>
          </p:nvSpPr>
          <p:spPr>
            <a:xfrm>
              <a:off x="679392" y="5098537"/>
              <a:ext cx="6328236" cy="731386"/>
            </a:xfrm>
            <a:custGeom>
              <a:avLst/>
              <a:gdLst>
                <a:gd name="connsiteX0" fmla="*/ 0 w 6328236"/>
                <a:gd name="connsiteY0" fmla="*/ 0 h 731386"/>
                <a:gd name="connsiteX1" fmla="*/ 5962543 w 6328236"/>
                <a:gd name="connsiteY1" fmla="*/ 0 h 731386"/>
                <a:gd name="connsiteX2" fmla="*/ 6328236 w 6328236"/>
                <a:gd name="connsiteY2" fmla="*/ 365693 h 731386"/>
                <a:gd name="connsiteX3" fmla="*/ 5962543 w 6328236"/>
                <a:gd name="connsiteY3" fmla="*/ 731386 h 731386"/>
                <a:gd name="connsiteX4" fmla="*/ 0 w 6328236"/>
                <a:gd name="connsiteY4" fmla="*/ 731386 h 731386"/>
                <a:gd name="connsiteX5" fmla="*/ 365693 w 6328236"/>
                <a:gd name="connsiteY5" fmla="*/ 365693 h 731386"/>
                <a:gd name="connsiteX6" fmla="*/ 0 w 6328236"/>
                <a:gd name="connsiteY6" fmla="*/ 0 h 73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28236" h="731386">
                  <a:moveTo>
                    <a:pt x="0" y="0"/>
                  </a:moveTo>
                  <a:lnTo>
                    <a:pt x="5962543" y="0"/>
                  </a:lnTo>
                  <a:lnTo>
                    <a:pt x="6328236" y="365693"/>
                  </a:lnTo>
                  <a:lnTo>
                    <a:pt x="5962543" y="731386"/>
                  </a:lnTo>
                  <a:lnTo>
                    <a:pt x="0" y="731386"/>
                  </a:lnTo>
                  <a:lnTo>
                    <a:pt x="365693" y="365693"/>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2"/>
            </a:lnRef>
            <a:fillRef idx="3">
              <a:schemeClr val="accent2"/>
            </a:fillRef>
            <a:effectRef idx="3">
              <a:schemeClr val="accent2"/>
            </a:effectRef>
            <a:fontRef idx="minor">
              <a:schemeClr val="lt1"/>
            </a:fontRef>
          </p:style>
          <p:txBody>
            <a:bodyPr lIns="396173" tIns="15240" rIns="365693" bIns="15240" spcCol="1270" anchor="ctr"/>
            <a:lstStyle/>
            <a:p>
              <a:pPr defTabSz="1066800">
                <a:lnSpc>
                  <a:spcPct val="90000"/>
                </a:lnSpc>
                <a:spcAft>
                  <a:spcPct val="35000"/>
                </a:spcAft>
                <a:defRPr/>
              </a:pPr>
              <a:r>
                <a:rPr lang="en-US" sz="2400" b="1" dirty="0">
                  <a:solidFill>
                    <a:schemeClr val="bg1"/>
                  </a:solidFill>
                  <a:latin typeface="Arial" pitchFamily="34" charset="0"/>
                  <a:ea typeface="ＭＳ Ｐゴシック" pitchFamily="-112" charset="-128"/>
                  <a:cs typeface="Arial" pitchFamily="34" charset="0"/>
                </a:rPr>
                <a:t>Total Monthly Promotional Expense</a:t>
              </a:r>
            </a:p>
          </p:txBody>
        </p:sp>
        <p:sp>
          <p:nvSpPr>
            <p:cNvPr id="38941" name="Freeform 38940"/>
            <p:cNvSpPr/>
            <p:nvPr/>
          </p:nvSpPr>
          <p:spPr>
            <a:xfrm>
              <a:off x="6776672" y="5105148"/>
              <a:ext cx="1910127" cy="724775"/>
            </a:xfrm>
            <a:custGeom>
              <a:avLst/>
              <a:gdLst>
                <a:gd name="connsiteX0" fmla="*/ 0 w 1848405"/>
                <a:gd name="connsiteY0" fmla="*/ 0 h 731387"/>
                <a:gd name="connsiteX1" fmla="*/ 1482712 w 1848405"/>
                <a:gd name="connsiteY1" fmla="*/ 0 h 731387"/>
                <a:gd name="connsiteX2" fmla="*/ 1848405 w 1848405"/>
                <a:gd name="connsiteY2" fmla="*/ 365694 h 731387"/>
                <a:gd name="connsiteX3" fmla="*/ 1482712 w 1848405"/>
                <a:gd name="connsiteY3" fmla="*/ 731387 h 731387"/>
                <a:gd name="connsiteX4" fmla="*/ 0 w 1848405"/>
                <a:gd name="connsiteY4" fmla="*/ 731387 h 731387"/>
                <a:gd name="connsiteX5" fmla="*/ 365694 w 1848405"/>
                <a:gd name="connsiteY5" fmla="*/ 365694 h 731387"/>
                <a:gd name="connsiteX6" fmla="*/ 0 w 1848405"/>
                <a:gd name="connsiteY6" fmla="*/ 0 h 731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48405" h="731387">
                  <a:moveTo>
                    <a:pt x="0" y="0"/>
                  </a:moveTo>
                  <a:lnTo>
                    <a:pt x="1482712" y="0"/>
                  </a:lnTo>
                  <a:lnTo>
                    <a:pt x="1848405" y="365694"/>
                  </a:lnTo>
                  <a:lnTo>
                    <a:pt x="1482712" y="731387"/>
                  </a:lnTo>
                  <a:lnTo>
                    <a:pt x="0" y="731387"/>
                  </a:lnTo>
                  <a:lnTo>
                    <a:pt x="365694" y="36569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lIns="388554" tIns="11430" rIns="365693" bIns="11430" spcCol="1270" anchor="ctr"/>
            <a:lstStyle/>
            <a:p>
              <a:pPr defTabSz="800100">
                <a:lnSpc>
                  <a:spcPct val="90000"/>
                </a:lnSpc>
                <a:spcAft>
                  <a:spcPct val="35000"/>
                </a:spcAft>
                <a:tabLst>
                  <a:tab pos="1147763" algn="r"/>
                </a:tabLst>
                <a:defRPr/>
              </a:pPr>
              <a:r>
                <a:rPr lang="en-US" b="1" dirty="0">
                  <a:latin typeface="Georgia" pitchFamily="18" charset="0"/>
                </a:rPr>
                <a:t>	</a:t>
              </a:r>
              <a:r>
                <a:rPr lang="en-US" b="1" dirty="0" smtClean="0">
                  <a:latin typeface="Georgia" pitchFamily="18" charset="0"/>
                </a:rPr>
                <a:t>$80.00</a:t>
              </a:r>
              <a:endParaRPr lang="en-US" b="1" dirty="0">
                <a:latin typeface="Georgia" pitchFamily="18" charset="0"/>
              </a:endParaRPr>
            </a:p>
          </p:txBody>
        </p:sp>
      </p:grpSp>
      <p:sp>
        <p:nvSpPr>
          <p:cNvPr id="7" name="AutoShape 250"/>
          <p:cNvSpPr>
            <a:spLocks noChangeArrowheads="1"/>
          </p:cNvSpPr>
          <p:nvPr/>
        </p:nvSpPr>
        <p:spPr bwMode="auto">
          <a:xfrm>
            <a:off x="0" y="914400"/>
            <a:ext cx="6019800" cy="478974"/>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sz="1600" b="1" dirty="0">
                <a:solidFill>
                  <a:schemeClr val="accent2"/>
                </a:solidFill>
                <a:latin typeface="Arial" pitchFamily="34" charset="0"/>
                <a:cs typeface="Arial" pitchFamily="34" charset="0"/>
              </a:rPr>
              <a:t>Promotional Expense</a:t>
            </a:r>
          </a:p>
        </p:txBody>
      </p:sp>
      <p:sp>
        <p:nvSpPr>
          <p:cNvPr id="9" name="AutoShape 250"/>
          <p:cNvSpPr>
            <a:spLocks noChangeArrowheads="1"/>
          </p:cNvSpPr>
          <p:nvPr/>
        </p:nvSpPr>
        <p:spPr bwMode="auto">
          <a:xfrm>
            <a:off x="6138634" y="914400"/>
            <a:ext cx="1709965" cy="478974"/>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sz="1600" b="1" dirty="0">
                <a:solidFill>
                  <a:schemeClr val="accent2"/>
                </a:solidFill>
                <a:latin typeface="Arial" pitchFamily="34" charset="0"/>
                <a:cs typeface="Arial" pitchFamily="34" charset="0"/>
              </a:rPr>
              <a:t>Monthly</a:t>
            </a:r>
          </a:p>
          <a:p>
            <a:pPr algn="ctr">
              <a:defRPr/>
            </a:pPr>
            <a:r>
              <a:rPr lang="en-US" sz="1600" b="1" dirty="0">
                <a:solidFill>
                  <a:schemeClr val="accent2"/>
                </a:solidFill>
                <a:latin typeface="Arial" pitchFamily="34" charset="0"/>
                <a:cs typeface="Arial" pitchFamily="34" charset="0"/>
              </a:rPr>
              <a:t>Amount</a:t>
            </a:r>
          </a:p>
        </p:txBody>
      </p:sp>
      <p:pic>
        <p:nvPicPr>
          <p:cNvPr id="20490" name="Picture 9" descr="NFTE_SmallTagLock_PantoneC.eps"/>
          <p:cNvPicPr>
            <a:picLocks noChangeAspect="1"/>
          </p:cNvPicPr>
          <p:nvPr/>
        </p:nvPicPr>
        <p:blipFill>
          <a:blip r:embed="rId3" cstate="print"/>
          <a:srcRect/>
          <a:stretch>
            <a:fillRect/>
          </a:stretch>
        </p:blipFill>
        <p:spPr bwMode="auto">
          <a:xfrm>
            <a:off x="33338" y="6002338"/>
            <a:ext cx="1643062" cy="822325"/>
          </a:xfrm>
          <a:prstGeom prst="rect">
            <a:avLst/>
          </a:prstGeom>
          <a:noFill/>
          <a:ln w="9525">
            <a:noFill/>
            <a:miter lim="800000"/>
            <a:headEnd/>
            <a:tailEnd/>
          </a:ln>
        </p:spPr>
      </p:pic>
      <p:pic>
        <p:nvPicPr>
          <p:cNvPr id="24" name="Content Placeholder 9" descr="eyewings.jpg"/>
          <p:cNvPicPr>
            <a:picLocks noChangeAspect="1"/>
          </p:cNvPicPr>
          <p:nvPr/>
        </p:nvPicPr>
        <p:blipFill>
          <a:blip r:embed="rId4" cstate="print"/>
          <a:stretch>
            <a:fillRect/>
          </a:stretch>
        </p:blipFill>
        <p:spPr>
          <a:xfrm>
            <a:off x="6324601" y="0"/>
            <a:ext cx="1371600" cy="882933"/>
          </a:xfrm>
          <a:prstGeom prst="rect">
            <a:avLst/>
          </a:prstGeom>
        </p:spPr>
      </p:pic>
      <p:sp>
        <p:nvSpPr>
          <p:cNvPr id="26" name="Rectangle 25"/>
          <p:cNvSpPr/>
          <p:nvPr/>
        </p:nvSpPr>
        <p:spPr>
          <a:xfrm>
            <a:off x="1981200" y="3048000"/>
            <a:ext cx="2714205" cy="369332"/>
          </a:xfrm>
          <a:prstGeom prst="rect">
            <a:avLst/>
          </a:prstGeom>
        </p:spPr>
        <p:txBody>
          <a:bodyPr wrap="none">
            <a:spAutoFit/>
          </a:bodyPr>
          <a:lstStyle/>
          <a:p>
            <a:r>
              <a:rPr lang="en-US" dirty="0" smtClean="0">
                <a:solidFill>
                  <a:schemeClr val="bg2">
                    <a:lumMod val="50000"/>
                  </a:schemeClr>
                </a:solidFill>
                <a:latin typeface="Georgia" pitchFamily="18" charset="0"/>
                <a:ea typeface="ＭＳ Ｐゴシック" pitchFamily="-112" charset="-128"/>
              </a:rPr>
              <a:t>in-store demonstrations.</a:t>
            </a:r>
            <a:endParaRPr lang="en-US" dirty="0"/>
          </a:p>
        </p:txBody>
      </p:sp>
      <p:sp>
        <p:nvSpPr>
          <p:cNvPr id="27" name="Rectangle 26"/>
          <p:cNvSpPr/>
          <p:nvPr/>
        </p:nvSpPr>
        <p:spPr>
          <a:xfrm>
            <a:off x="1752600" y="2209800"/>
            <a:ext cx="4572000" cy="646331"/>
          </a:xfrm>
          <a:prstGeom prst="rect">
            <a:avLst/>
          </a:prstGeom>
        </p:spPr>
        <p:txBody>
          <a:bodyPr>
            <a:spAutoFit/>
          </a:bodyPr>
          <a:lstStyle/>
          <a:p>
            <a:pPr lvl="0"/>
            <a:r>
              <a:rPr lang="en-US" dirty="0" err="1" smtClean="0">
                <a:solidFill>
                  <a:schemeClr val="bg2">
                    <a:lumMod val="50000"/>
                  </a:schemeClr>
                </a:solidFill>
                <a:latin typeface="Georgia" pitchFamily="18" charset="0"/>
                <a:cs typeface="Arial" pitchFamily="34" charset="0"/>
              </a:rPr>
              <a:t>Facebook</a:t>
            </a:r>
            <a:r>
              <a:rPr lang="en-US" dirty="0" smtClean="0">
                <a:solidFill>
                  <a:schemeClr val="bg2">
                    <a:lumMod val="50000"/>
                  </a:schemeClr>
                </a:solidFill>
                <a:latin typeface="Georgia" pitchFamily="18" charset="0"/>
                <a:cs typeface="Arial" pitchFamily="34" charset="0"/>
              </a:rPr>
              <a:t>, MySpace, Word of mouth outside beauty stores, Twitter</a:t>
            </a:r>
            <a:endParaRPr lang="en-US" dirty="0">
              <a:solidFill>
                <a:schemeClr val="bg2">
                  <a:lumMod val="50000"/>
                </a:schemeClr>
              </a:solidFill>
              <a:latin typeface="Georg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457200" y="152400"/>
            <a:ext cx="8305800" cy="762000"/>
          </a:xfrm>
        </p:spPr>
        <p:txBody>
          <a:bodyPr/>
          <a:lstStyle/>
          <a:p>
            <a:pPr>
              <a:lnSpc>
                <a:spcPct val="80000"/>
              </a:lnSpc>
              <a:spcBef>
                <a:spcPts val="600"/>
              </a:spcBef>
            </a:pPr>
            <a:r>
              <a:rPr sz="4400" b="0" dirty="0" smtClean="0">
                <a:ln>
                  <a:noFill/>
                </a:ln>
                <a:solidFill>
                  <a:schemeClr val="accent1">
                    <a:lumMod val="50000"/>
                  </a:schemeClr>
                </a:solidFill>
                <a:ea typeface="ＭＳ Ｐゴシック" pitchFamily="34" charset="-128"/>
              </a:rPr>
              <a:t>Cost of </a:t>
            </a:r>
            <a:r>
              <a:rPr b="0" dirty="0" smtClean="0">
                <a:ln>
                  <a:noFill/>
                </a:ln>
                <a:solidFill>
                  <a:schemeClr val="accent1">
                    <a:lumMod val="50000"/>
                  </a:schemeClr>
                </a:solidFill>
                <a:ea typeface="ＭＳ Ｐゴシック" pitchFamily="34" charset="-128"/>
              </a:rPr>
              <a:t>Materials/Labor</a:t>
            </a:r>
            <a:endParaRPr b="0" i="1" dirty="0" smtClean="0">
              <a:ln>
                <a:noFill/>
              </a:ln>
              <a:solidFill>
                <a:schemeClr val="accent1">
                  <a:lumMod val="50000"/>
                </a:schemeClr>
              </a:solidFill>
              <a:latin typeface="Myriad Web Pro"/>
              <a:ea typeface="ＭＳ Ｐゴシック" pitchFamily="34" charset="-128"/>
              <a:cs typeface="Arial" pitchFamily="34" charset="0"/>
            </a:endParaRPr>
          </a:p>
        </p:txBody>
      </p:sp>
      <p:pic>
        <p:nvPicPr>
          <p:cNvPr id="21507" name="Picture 13" descr="NFTE_SmallTagLock_PantoneC.eps"/>
          <p:cNvPicPr>
            <a:picLocks noChangeAspect="1"/>
          </p:cNvPicPr>
          <p:nvPr/>
        </p:nvPicPr>
        <p:blipFill>
          <a:blip r:embed="rId3" cstate="print"/>
          <a:srcRect/>
          <a:stretch>
            <a:fillRect/>
          </a:stretch>
        </p:blipFill>
        <p:spPr bwMode="auto">
          <a:xfrm>
            <a:off x="33338" y="6148388"/>
            <a:ext cx="1350962" cy="676275"/>
          </a:xfrm>
          <a:prstGeom prst="rect">
            <a:avLst/>
          </a:prstGeom>
          <a:noFill/>
          <a:ln w="9525">
            <a:noFill/>
            <a:miter lim="800000"/>
            <a:headEnd/>
            <a:tailEnd/>
          </a:ln>
        </p:spPr>
      </p:pic>
      <p:graphicFrame>
        <p:nvGraphicFramePr>
          <p:cNvPr id="2" name="Table 1"/>
          <p:cNvGraphicFramePr>
            <a:graphicFrameLocks noGrp="1"/>
          </p:cNvGraphicFramePr>
          <p:nvPr/>
        </p:nvGraphicFramePr>
        <p:xfrm>
          <a:off x="304800" y="914400"/>
          <a:ext cx="6096000" cy="2250203"/>
        </p:xfrm>
        <a:graphic>
          <a:graphicData uri="http://schemas.openxmlformats.org/drawingml/2006/table">
            <a:tbl>
              <a:tblPr firstRow="1" bandRow="1">
                <a:tableStyleId>{5C22544A-7EE6-4342-B048-85BDC9FD1C3A}</a:tableStyleId>
              </a:tblPr>
              <a:tblGrid>
                <a:gridCol w="2438400"/>
                <a:gridCol w="2133600"/>
                <a:gridCol w="1524000"/>
              </a:tblGrid>
              <a:tr h="370795">
                <a:tc gridSpan="3">
                  <a:txBody>
                    <a:bodyPr/>
                    <a:lstStyle/>
                    <a:p>
                      <a:pPr marL="0" algn="ctr" rtl="0" eaLnBrk="1" latinLnBrk="0" hangingPunct="1"/>
                      <a:r>
                        <a:rPr kumimoji="0" lang="en-US" sz="2000" b="1" kern="1200" dirty="0" smtClean="0">
                          <a:solidFill>
                            <a:schemeClr val="bg2">
                              <a:lumMod val="50000"/>
                            </a:schemeClr>
                          </a:solidFill>
                          <a:latin typeface="Arial" pitchFamily="34" charset="0"/>
                          <a:ea typeface="ＭＳ Ｐゴシック" pitchFamily="-112" charset="-128"/>
                          <a:cs typeface="Arial" pitchFamily="34" charset="0"/>
                        </a:rPr>
                        <a:t>Materials</a:t>
                      </a:r>
                      <a:endParaRPr kumimoji="0" lang="en-US" sz="1400" b="1" kern="1200" dirty="0">
                        <a:solidFill>
                          <a:schemeClr val="bg2">
                            <a:lumMod val="50000"/>
                          </a:schemeClr>
                        </a:solidFill>
                        <a:latin typeface="Arial" pitchFamily="34" charset="0"/>
                        <a:ea typeface="ＭＳ Ｐゴシック" pitchFamily="-112" charset="-128"/>
                        <a:cs typeface="Arial"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795">
                <a:tc>
                  <a:txBody>
                    <a:bodyPr/>
                    <a:lstStyle/>
                    <a:p>
                      <a:pPr marL="0" algn="ctr" rtl="0" eaLnBrk="1" latinLnBrk="0" hangingPunct="1"/>
                      <a:r>
                        <a:rPr kumimoji="0" lang="en-US" sz="1400" b="1" kern="1200" dirty="0" smtClean="0">
                          <a:solidFill>
                            <a:schemeClr val="tx2">
                              <a:lumMod val="50000"/>
                            </a:schemeClr>
                          </a:solidFill>
                          <a:latin typeface="Arial" pitchFamily="34" charset="0"/>
                          <a:ea typeface="ＭＳ Ｐゴシック" pitchFamily="-112" charset="-128"/>
                          <a:cs typeface="Arial" pitchFamily="34" charset="0"/>
                        </a:rPr>
                        <a:t>Material Description</a:t>
                      </a:r>
                      <a:endParaRPr kumimoji="0" lang="en-US" sz="1400" b="1" kern="1200" dirty="0">
                        <a:solidFill>
                          <a:schemeClr val="tx2">
                            <a:lumMod val="50000"/>
                          </a:schemeClr>
                        </a:solidFill>
                        <a:latin typeface="Arial" pitchFamily="34" charset="0"/>
                        <a:ea typeface="ＭＳ Ｐゴシック" pitchFamily="-112" charset="-128"/>
                        <a:cs typeface="Arial"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rtl="0" eaLnBrk="1" latinLnBrk="0" hangingPunct="1"/>
                      <a:r>
                        <a:rPr kumimoji="0" lang="en-US" sz="1400" b="1" kern="1200" dirty="0" smtClean="0">
                          <a:solidFill>
                            <a:schemeClr val="tx2">
                              <a:lumMod val="50000"/>
                            </a:schemeClr>
                          </a:solidFill>
                          <a:latin typeface="Arial" pitchFamily="34" charset="0"/>
                          <a:ea typeface="ＭＳ Ｐゴシック" pitchFamily="-112" charset="-128"/>
                          <a:cs typeface="Arial" pitchFamily="34" charset="0"/>
                        </a:rPr>
                        <a:t>Cost/Total Quantity</a:t>
                      </a:r>
                      <a:endParaRPr kumimoji="0" lang="en-US" sz="1400" b="1" kern="1200" dirty="0">
                        <a:solidFill>
                          <a:schemeClr val="tx2">
                            <a:lumMod val="50000"/>
                          </a:schemeClr>
                        </a:solidFill>
                        <a:latin typeface="Arial" pitchFamily="34" charset="0"/>
                        <a:ea typeface="ＭＳ Ｐゴシック" pitchFamily="-112" charset="-128"/>
                        <a:cs typeface="Arial"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rtl="0" eaLnBrk="1" latinLnBrk="0" hangingPunct="1"/>
                      <a:r>
                        <a:rPr kumimoji="0" lang="en-US" sz="1400" b="1" kern="1200" dirty="0" smtClean="0">
                          <a:solidFill>
                            <a:schemeClr val="tx2">
                              <a:lumMod val="50000"/>
                            </a:schemeClr>
                          </a:solidFill>
                          <a:latin typeface="Arial" pitchFamily="34" charset="0"/>
                          <a:ea typeface="ＭＳ Ｐゴシック" pitchFamily="-112" charset="-128"/>
                          <a:cs typeface="Arial" pitchFamily="34" charset="0"/>
                        </a:rPr>
                        <a:t>Cost per Unit</a:t>
                      </a:r>
                      <a:endParaRPr kumimoji="0" lang="en-US" sz="1400" b="1" kern="1200" dirty="0">
                        <a:solidFill>
                          <a:schemeClr val="tx2">
                            <a:lumMod val="50000"/>
                          </a:schemeClr>
                        </a:solidFill>
                        <a:latin typeface="Arial" pitchFamily="34" charset="0"/>
                        <a:ea typeface="ＭＳ Ｐゴシック" pitchFamily="-112" charset="-128"/>
                        <a:cs typeface="Arial"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370795">
                <a:tc>
                  <a:txBody>
                    <a:bodyPr/>
                    <a:lstStyle/>
                    <a:p>
                      <a:r>
                        <a:rPr kumimoji="0" lang="en-US" sz="1400" b="0" kern="1200" dirty="0" smtClean="0">
                          <a:solidFill>
                            <a:schemeClr val="bg2">
                              <a:lumMod val="50000"/>
                            </a:schemeClr>
                          </a:solidFill>
                          <a:latin typeface="Georgia" pitchFamily="18" charset="0"/>
                          <a:ea typeface="ＭＳ Ｐゴシック" pitchFamily="-112" charset="-128"/>
                          <a:cs typeface="+mn-cs"/>
                        </a:rPr>
                        <a:t>4 Butter</a:t>
                      </a:r>
                      <a:r>
                        <a:rPr kumimoji="0" lang="en-US" sz="1400" b="0" kern="1200" baseline="0" dirty="0" smtClean="0">
                          <a:solidFill>
                            <a:schemeClr val="bg2">
                              <a:lumMod val="50000"/>
                            </a:schemeClr>
                          </a:solidFill>
                          <a:latin typeface="Georgia" pitchFamily="18" charset="0"/>
                          <a:ea typeface="ＭＳ Ｐゴシック" pitchFamily="-112" charset="-128"/>
                          <a:cs typeface="+mn-cs"/>
                        </a:rPr>
                        <a:t> fly's</a:t>
                      </a:r>
                      <a:endParaRPr kumimoji="0" lang="en-US" sz="1400" b="0" kern="1200" dirty="0">
                        <a:solidFill>
                          <a:schemeClr val="bg2">
                            <a:lumMod val="50000"/>
                          </a:schemeClr>
                        </a:solidFill>
                        <a:latin typeface="Georgia" pitchFamily="18" charset="0"/>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ctr"/>
                      <a:r>
                        <a:rPr kumimoji="0" lang="en-US" sz="1400" b="0" kern="1200" dirty="0" smtClean="0">
                          <a:solidFill>
                            <a:schemeClr val="bg2">
                              <a:lumMod val="50000"/>
                            </a:schemeClr>
                          </a:solidFill>
                          <a:latin typeface="Georgia" pitchFamily="18" charset="0"/>
                          <a:ea typeface="ＭＳ Ｐゴシック" pitchFamily="-112" charset="-128"/>
                          <a:cs typeface="+mn-cs"/>
                        </a:rPr>
                        <a:t>$16.00/500= $0.03</a:t>
                      </a:r>
                      <a:endParaRPr kumimoji="0" lang="en-US" sz="1400" b="0" kern="1200" dirty="0">
                        <a:solidFill>
                          <a:schemeClr val="bg2">
                            <a:lumMod val="50000"/>
                          </a:schemeClr>
                        </a:solidFill>
                        <a:latin typeface="Georgia" pitchFamily="18" charset="0"/>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tabLst>
                          <a:tab pos="1260475" algn="r"/>
                        </a:tabLst>
                      </a:pPr>
                      <a:r>
                        <a:rPr kumimoji="0" lang="en-US" sz="1400" b="0" kern="1200" dirty="0" smtClean="0">
                          <a:solidFill>
                            <a:schemeClr val="bg2">
                              <a:lumMod val="50000"/>
                            </a:schemeClr>
                          </a:solidFill>
                          <a:latin typeface="Georgia" pitchFamily="18" charset="0"/>
                          <a:ea typeface="ＭＳ Ｐゴシック" pitchFamily="-112" charset="-128"/>
                          <a:cs typeface="+mn-cs"/>
                        </a:rPr>
                        <a:t>	$0.12</a:t>
                      </a:r>
                      <a:endParaRPr kumimoji="0" lang="en-US" sz="1400" b="0" kern="1200" dirty="0">
                        <a:solidFill>
                          <a:schemeClr val="bg2">
                            <a:lumMod val="50000"/>
                          </a:schemeClr>
                        </a:solidFill>
                        <a:latin typeface="Georgia" pitchFamily="18" charset="0"/>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r>
              <a:tr h="3707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0" kern="1200" dirty="0" smtClean="0">
                          <a:solidFill>
                            <a:schemeClr val="bg2">
                              <a:lumMod val="50000"/>
                            </a:schemeClr>
                          </a:solidFill>
                          <a:latin typeface="Georgia" pitchFamily="18" charset="0"/>
                          <a:ea typeface="ＭＳ Ｐゴシック" pitchFamily="-112" charset="-128"/>
                          <a:cs typeface="+mn-cs"/>
                        </a:rPr>
                        <a:t>Eyelash glue</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a:r>
                        <a:rPr kumimoji="0" lang="en-US" sz="1400" b="0" kern="1200" dirty="0" smtClean="0">
                          <a:solidFill>
                            <a:schemeClr val="bg2">
                              <a:lumMod val="50000"/>
                            </a:schemeClr>
                          </a:solidFill>
                          <a:latin typeface="Georgia" pitchFamily="18" charset="0"/>
                          <a:ea typeface="ＭＳ Ｐゴシック" pitchFamily="-112" charset="-128"/>
                          <a:cs typeface="+mn-cs"/>
                        </a:rPr>
                        <a:t>$1.00 </a:t>
                      </a:r>
                      <a:endParaRPr kumimoji="0" lang="en-US" sz="1400" b="0" kern="1200" dirty="0">
                        <a:solidFill>
                          <a:schemeClr val="bg2">
                            <a:lumMod val="50000"/>
                          </a:schemeClr>
                        </a:solidFill>
                        <a:latin typeface="Georgia" pitchFamily="18" charset="0"/>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l">
                        <a:tabLst>
                          <a:tab pos="1260475" algn="r"/>
                        </a:tabLst>
                      </a:pPr>
                      <a:r>
                        <a:rPr kumimoji="0" lang="en-US" sz="1400" b="0" kern="1200" dirty="0" smtClean="0">
                          <a:solidFill>
                            <a:schemeClr val="bg2">
                              <a:lumMod val="50000"/>
                            </a:schemeClr>
                          </a:solidFill>
                          <a:latin typeface="Georgia" pitchFamily="18" charset="0"/>
                          <a:ea typeface="ＭＳ Ｐゴシック" pitchFamily="-112" charset="-128"/>
                          <a:cs typeface="+mn-cs"/>
                        </a:rPr>
                        <a:t>	$1.00</a:t>
                      </a:r>
                      <a:endParaRPr kumimoji="0" lang="en-US" sz="1400" b="0" kern="1200" dirty="0">
                        <a:solidFill>
                          <a:schemeClr val="bg2">
                            <a:lumMod val="50000"/>
                          </a:schemeClr>
                        </a:solidFill>
                        <a:latin typeface="Georgia" pitchFamily="18" charset="0"/>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3707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0" kern="1200" dirty="0" smtClean="0">
                          <a:solidFill>
                            <a:schemeClr val="bg2">
                              <a:lumMod val="50000"/>
                            </a:schemeClr>
                          </a:solidFill>
                          <a:latin typeface="Georgia" pitchFamily="18" charset="0"/>
                          <a:ea typeface="ＭＳ Ｐゴシック" pitchFamily="-112" charset="-128"/>
                          <a:cs typeface="+mn-cs"/>
                        </a:rPr>
                        <a:t>4 gems</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ctr"/>
                      <a:r>
                        <a:rPr kumimoji="0" lang="en-US" sz="1400" b="0" kern="1200" dirty="0" smtClean="0">
                          <a:solidFill>
                            <a:schemeClr val="bg2">
                              <a:lumMod val="50000"/>
                            </a:schemeClr>
                          </a:solidFill>
                          <a:latin typeface="Georgia" pitchFamily="18" charset="0"/>
                          <a:ea typeface="ＭＳ Ｐゴシック" pitchFamily="-112" charset="-128"/>
                          <a:cs typeface="+mn-cs"/>
                        </a:rPr>
                        <a:t>$10.00/200= $0.05</a:t>
                      </a:r>
                      <a:endParaRPr kumimoji="0" lang="en-US" sz="1400" b="0" kern="1200" dirty="0">
                        <a:solidFill>
                          <a:schemeClr val="bg2">
                            <a:lumMod val="50000"/>
                          </a:schemeClr>
                        </a:solidFill>
                        <a:latin typeface="Georgia" pitchFamily="18" charset="0"/>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tabLst>
                          <a:tab pos="1260475" algn="r"/>
                        </a:tabLst>
                      </a:pPr>
                      <a:r>
                        <a:rPr kumimoji="0" lang="en-US" sz="1400" b="0" kern="1200" dirty="0" smtClean="0">
                          <a:solidFill>
                            <a:schemeClr val="bg2">
                              <a:lumMod val="50000"/>
                            </a:schemeClr>
                          </a:solidFill>
                          <a:latin typeface="Georgia" pitchFamily="18" charset="0"/>
                          <a:ea typeface="ＭＳ Ｐゴシック" pitchFamily="-112" charset="-128"/>
                          <a:cs typeface="+mn-cs"/>
                        </a:rPr>
                        <a:t>	$0.20</a:t>
                      </a:r>
                      <a:endParaRPr kumimoji="0" lang="en-US" sz="1400" b="0" kern="1200" dirty="0">
                        <a:solidFill>
                          <a:schemeClr val="bg2">
                            <a:lumMod val="50000"/>
                          </a:schemeClr>
                        </a:solidFill>
                        <a:latin typeface="Georgia" pitchFamily="18" charset="0"/>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r>
              <a:tr h="370795">
                <a:tc gridSpan="2">
                  <a:txBody>
                    <a:bodyPr/>
                    <a:lstStyle/>
                    <a:p>
                      <a:pPr algn="r"/>
                      <a:r>
                        <a:rPr kumimoji="0" lang="en-US" sz="1400" b="1" kern="1200" dirty="0" smtClean="0">
                          <a:solidFill>
                            <a:schemeClr val="bg2">
                              <a:lumMod val="50000"/>
                            </a:schemeClr>
                          </a:solidFill>
                          <a:latin typeface="Arial" pitchFamily="34" charset="0"/>
                          <a:ea typeface="ＭＳ Ｐゴシック" pitchFamily="-112" charset="-128"/>
                          <a:cs typeface="Arial" pitchFamily="34" charset="0"/>
                        </a:rPr>
                        <a:t>Total Material Cost per Unit</a:t>
                      </a:r>
                      <a:endParaRPr kumimoji="0" lang="en-US" sz="1400" b="1" kern="1200" dirty="0">
                        <a:solidFill>
                          <a:schemeClr val="bg2">
                            <a:lumMod val="50000"/>
                          </a:schemeClr>
                        </a:solidFill>
                        <a:latin typeface="Arial" pitchFamily="34" charset="0"/>
                        <a:ea typeface="ＭＳ Ｐゴシック" pitchFamily="-112" charset="-128"/>
                        <a:cs typeface="Arial"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tabLst>
                          <a:tab pos="1260475" algn="r"/>
                        </a:tabLst>
                      </a:pPr>
                      <a:r>
                        <a:rPr kumimoji="0" lang="en-US" sz="1400" b="1" kern="1200" dirty="0" smtClean="0">
                          <a:solidFill>
                            <a:schemeClr val="bg2">
                              <a:lumMod val="50000"/>
                            </a:schemeClr>
                          </a:solidFill>
                          <a:latin typeface="Georgia" pitchFamily="18" charset="0"/>
                          <a:ea typeface="ＭＳ Ｐゴシック" pitchFamily="-112" charset="-128"/>
                          <a:cs typeface="Microsoft Uighur" pitchFamily="2" charset="-78"/>
                        </a:rPr>
                        <a:t>	$1.32</a:t>
                      </a:r>
                      <a:endParaRPr kumimoji="0" lang="en-US" sz="1400" b="1" kern="1200" dirty="0">
                        <a:solidFill>
                          <a:schemeClr val="bg2">
                            <a:lumMod val="50000"/>
                          </a:schemeClr>
                        </a:solidFill>
                        <a:latin typeface="Georgia" pitchFamily="18" charset="0"/>
                        <a:ea typeface="ＭＳ Ｐゴシック" pitchFamily="-112" charset="-128"/>
                        <a:cs typeface="Microsoft Uighur" pitchFamily="2" charset="-78"/>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r>
            </a:tbl>
          </a:graphicData>
        </a:graphic>
      </p:graphicFrame>
      <p:graphicFrame>
        <p:nvGraphicFramePr>
          <p:cNvPr id="3" name="Table 2"/>
          <p:cNvGraphicFramePr>
            <a:graphicFrameLocks noGrp="1"/>
          </p:cNvGraphicFramePr>
          <p:nvPr/>
        </p:nvGraphicFramePr>
        <p:xfrm>
          <a:off x="304800" y="3733800"/>
          <a:ext cx="6096000" cy="1590563"/>
        </p:xfrm>
        <a:graphic>
          <a:graphicData uri="http://schemas.openxmlformats.org/drawingml/2006/table">
            <a:tbl>
              <a:tblPr firstRow="1" bandRow="1">
                <a:tableStyleId>{5C22544A-7EE6-4342-B048-85BDC9FD1C3A}</a:tableStyleId>
              </a:tblPr>
              <a:tblGrid>
                <a:gridCol w="2032000"/>
                <a:gridCol w="2032000"/>
                <a:gridCol w="2032000"/>
              </a:tblGrid>
              <a:tr h="370991">
                <a:tc gridSpan="3">
                  <a:txBody>
                    <a:bodyPr/>
                    <a:lstStyle/>
                    <a:p>
                      <a:pPr marL="0" algn="ctr" rtl="0" eaLnBrk="1" latinLnBrk="0" hangingPunct="1"/>
                      <a:r>
                        <a:rPr kumimoji="0" lang="en-US" sz="2000" b="1" kern="1200" dirty="0" smtClean="0">
                          <a:solidFill>
                            <a:schemeClr val="bg1"/>
                          </a:solidFill>
                          <a:latin typeface="Arial" pitchFamily="34" charset="0"/>
                          <a:ea typeface="ＭＳ Ｐゴシック" pitchFamily="-112" charset="-128"/>
                          <a:cs typeface="Arial" pitchFamily="34" charset="0"/>
                        </a:rPr>
                        <a:t>Labor</a:t>
                      </a:r>
                      <a:endParaRPr kumimoji="0" lang="en-US" sz="1400" b="1" kern="1200" dirty="0">
                        <a:solidFill>
                          <a:schemeClr val="bg1"/>
                        </a:solidFill>
                        <a:latin typeface="Arial" pitchFamily="34" charset="0"/>
                        <a:ea typeface="ＭＳ Ｐゴシック" pitchFamily="-112" charset="-128"/>
                        <a:cs typeface="Arial" pitchFamily="34" charset="0"/>
                      </a:endParaRPr>
                    </a:p>
                  </a:txBody>
                  <a:tcPr marT="45739" marB="45739">
                    <a:solidFill>
                      <a:schemeClr val="accent3">
                        <a:lumMod val="75000"/>
                      </a:schemeClr>
                    </a:solidFill>
                  </a:tcPr>
                </a:tc>
                <a:tc hMerge="1">
                  <a:txBody>
                    <a:bodyPr/>
                    <a:lstStyle/>
                    <a:p>
                      <a:endParaRPr lang="en-US"/>
                    </a:p>
                  </a:txBody>
                  <a:tcPr>
                    <a:solidFill>
                      <a:srgbClr val="D0D8E8"/>
                    </a:solidFill>
                  </a:tcPr>
                </a:tc>
                <a:tc hMerge="1">
                  <a:txBody>
                    <a:bodyPr/>
                    <a:lstStyle/>
                    <a:p>
                      <a:endParaRPr lang="en-US" dirty="0"/>
                    </a:p>
                  </a:txBody>
                  <a:tcPr>
                    <a:solidFill>
                      <a:srgbClr val="D0D8E8"/>
                    </a:solidFill>
                  </a:tcPr>
                </a:tc>
              </a:tr>
              <a:tr h="518370">
                <a:tc>
                  <a:txBody>
                    <a:bodyPr/>
                    <a:lstStyle/>
                    <a:p>
                      <a:pPr marL="0" algn="ctr" rtl="0" eaLnBrk="1" latinLnBrk="0" hangingPunct="1"/>
                      <a:r>
                        <a:rPr kumimoji="0" lang="en-US" sz="1400" b="1" kern="1200" dirty="0" smtClean="0">
                          <a:solidFill>
                            <a:schemeClr val="tx2">
                              <a:lumMod val="50000"/>
                            </a:schemeClr>
                          </a:solidFill>
                          <a:latin typeface="Arial" pitchFamily="34" charset="0"/>
                          <a:ea typeface="ＭＳ Ｐゴシック" pitchFamily="-112" charset="-128"/>
                          <a:cs typeface="Arial" pitchFamily="34" charset="0"/>
                        </a:rPr>
                        <a:t>Labor Cost per Hour</a:t>
                      </a:r>
                      <a:endParaRPr kumimoji="0" lang="en-US" sz="1400" b="1" kern="1200" dirty="0">
                        <a:solidFill>
                          <a:schemeClr val="tx2">
                            <a:lumMod val="50000"/>
                          </a:schemeClr>
                        </a:solidFill>
                        <a:latin typeface="Arial" pitchFamily="34" charset="0"/>
                        <a:ea typeface="ＭＳ Ｐゴシック" pitchFamily="-112" charset="-128"/>
                        <a:cs typeface="Arial" pitchFamily="34" charset="0"/>
                      </a:endParaRPr>
                    </a:p>
                  </a:txBody>
                  <a:tcPr marT="45739" marB="45739">
                    <a:solidFill>
                      <a:schemeClr val="accent3">
                        <a:lumMod val="20000"/>
                        <a:lumOff val="80000"/>
                      </a:schemeClr>
                    </a:solidFill>
                  </a:tcPr>
                </a:tc>
                <a:tc>
                  <a:txBody>
                    <a:bodyPr/>
                    <a:lstStyle/>
                    <a:p>
                      <a:pPr marL="0" algn="ctr" rtl="0" eaLnBrk="1" latinLnBrk="0" hangingPunct="1"/>
                      <a:r>
                        <a:rPr kumimoji="0" lang="en-US" sz="1400" b="1" kern="1200" dirty="0" smtClean="0">
                          <a:solidFill>
                            <a:schemeClr val="tx2">
                              <a:lumMod val="50000"/>
                            </a:schemeClr>
                          </a:solidFill>
                          <a:latin typeface="Arial" pitchFamily="34" charset="0"/>
                          <a:ea typeface="ＭＳ Ｐゴシック" pitchFamily="-112" charset="-128"/>
                          <a:cs typeface="Arial" pitchFamily="34" charset="0"/>
                        </a:rPr>
                        <a:t>Time (in Hours) to Make One Unit</a:t>
                      </a:r>
                      <a:endParaRPr kumimoji="0" lang="en-US" sz="1400" b="1" kern="1200" dirty="0">
                        <a:solidFill>
                          <a:schemeClr val="tx2">
                            <a:lumMod val="50000"/>
                          </a:schemeClr>
                        </a:solidFill>
                        <a:latin typeface="Arial" pitchFamily="34" charset="0"/>
                        <a:ea typeface="ＭＳ Ｐゴシック" pitchFamily="-112" charset="-128"/>
                        <a:cs typeface="Arial" pitchFamily="34" charset="0"/>
                      </a:endParaRPr>
                    </a:p>
                  </a:txBody>
                  <a:tcPr marT="45739" marB="45739">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1" kern="1200" dirty="0" smtClean="0">
                          <a:solidFill>
                            <a:schemeClr val="tx2">
                              <a:lumMod val="50000"/>
                            </a:schemeClr>
                          </a:solidFill>
                          <a:latin typeface="Arial" pitchFamily="34" charset="0"/>
                          <a:ea typeface="ＭＳ Ｐゴシック" pitchFamily="-112" charset="-128"/>
                          <a:cs typeface="Arial" pitchFamily="34" charset="0"/>
                        </a:rPr>
                        <a:t>Labor Cost per Unit</a:t>
                      </a:r>
                    </a:p>
                  </a:txBody>
                  <a:tcPr marT="45739" marB="45739">
                    <a:solidFill>
                      <a:schemeClr val="accent3">
                        <a:lumMod val="20000"/>
                        <a:lumOff val="80000"/>
                      </a:schemeClr>
                    </a:solidFill>
                  </a:tcPr>
                </a:tc>
              </a:tr>
              <a:tr h="304924">
                <a:tc>
                  <a:txBody>
                    <a:bodyPr/>
                    <a:lstStyle/>
                    <a:p>
                      <a:pPr marL="0" algn="ctr" rtl="0" eaLnBrk="1" latinLnBrk="0" hangingPunct="1"/>
                      <a:r>
                        <a:rPr kumimoji="0" lang="en-US" sz="1400" b="0" kern="1200" dirty="0" smtClean="0">
                          <a:solidFill>
                            <a:schemeClr val="bg2">
                              <a:lumMod val="40000"/>
                              <a:lumOff val="60000"/>
                            </a:schemeClr>
                          </a:solidFill>
                          <a:latin typeface="Georgia" pitchFamily="18" charset="0"/>
                          <a:ea typeface="ＭＳ Ｐゴシック" pitchFamily="-112" charset="-128"/>
                          <a:cs typeface="+mn-cs"/>
                        </a:rPr>
                        <a:t>$8.00</a:t>
                      </a:r>
                      <a:endParaRPr kumimoji="0" lang="en-US" sz="1400" b="0" kern="1200" dirty="0">
                        <a:solidFill>
                          <a:schemeClr val="bg2">
                            <a:lumMod val="40000"/>
                            <a:lumOff val="60000"/>
                          </a:schemeClr>
                        </a:solidFill>
                        <a:latin typeface="Georgia" pitchFamily="18" charset="0"/>
                        <a:ea typeface="ＭＳ Ｐゴシック" pitchFamily="-112" charset="-128"/>
                        <a:cs typeface="+mn-cs"/>
                      </a:endParaRPr>
                    </a:p>
                  </a:txBody>
                  <a:tcPr marT="45739" marB="45739">
                    <a:solidFill>
                      <a:schemeClr val="accent3">
                        <a:lumMod val="60000"/>
                        <a:lumOff val="40000"/>
                      </a:schemeClr>
                    </a:solidFill>
                  </a:tcPr>
                </a:tc>
                <a:tc>
                  <a:txBody>
                    <a:bodyPr/>
                    <a:lstStyle/>
                    <a:p>
                      <a:pPr marL="0" algn="ctr" rtl="0" eaLnBrk="1" latinLnBrk="0" hangingPunct="1"/>
                      <a:r>
                        <a:rPr kumimoji="0" lang="en-US" sz="1400" b="0" kern="1200" baseline="0" dirty="0" smtClean="0">
                          <a:solidFill>
                            <a:schemeClr val="bg2">
                              <a:lumMod val="40000"/>
                              <a:lumOff val="60000"/>
                            </a:schemeClr>
                          </a:solidFill>
                          <a:latin typeface="Georgia" pitchFamily="18" charset="0"/>
                          <a:ea typeface="ＭＳ Ｐゴシック" pitchFamily="-112" charset="-128"/>
                          <a:cs typeface="+mn-cs"/>
                        </a:rPr>
                        <a:t>.016 hr</a:t>
                      </a:r>
                      <a:endParaRPr kumimoji="0" lang="en-US" sz="1400" b="0" kern="1200" dirty="0">
                        <a:solidFill>
                          <a:schemeClr val="bg2">
                            <a:lumMod val="40000"/>
                            <a:lumOff val="60000"/>
                          </a:schemeClr>
                        </a:solidFill>
                        <a:latin typeface="Georgia" pitchFamily="18" charset="0"/>
                        <a:ea typeface="ＭＳ Ｐゴシック" pitchFamily="-112" charset="-128"/>
                        <a:cs typeface="+mn-cs"/>
                      </a:endParaRPr>
                    </a:p>
                  </a:txBody>
                  <a:tcPr marT="45739" marB="45739">
                    <a:solidFill>
                      <a:schemeClr val="accent3">
                        <a:lumMod val="60000"/>
                        <a:lumOff val="40000"/>
                      </a:schemeClr>
                    </a:solidFill>
                  </a:tcPr>
                </a:tc>
                <a:tc>
                  <a:txBody>
                    <a:bodyPr/>
                    <a:lstStyle/>
                    <a:p>
                      <a:pPr marL="0" algn="l" rtl="0" eaLnBrk="1" latinLnBrk="0" hangingPunct="1">
                        <a:tabLst>
                          <a:tab pos="1712913" algn="r"/>
                        </a:tabLst>
                      </a:pPr>
                      <a:r>
                        <a:rPr kumimoji="0" lang="en-US" sz="1400" b="0" kern="1200" dirty="0" smtClean="0">
                          <a:solidFill>
                            <a:schemeClr val="bg2">
                              <a:lumMod val="50000"/>
                            </a:schemeClr>
                          </a:solidFill>
                          <a:latin typeface="Georgia" pitchFamily="18" charset="0"/>
                          <a:ea typeface="ＭＳ Ｐゴシック" pitchFamily="-112" charset="-128"/>
                          <a:cs typeface="+mn-cs"/>
                        </a:rPr>
                        <a:t>	</a:t>
                      </a:r>
                      <a:r>
                        <a:rPr kumimoji="0" lang="en-US" sz="1400" b="0" kern="1200" dirty="0" smtClean="0">
                          <a:solidFill>
                            <a:schemeClr val="bg2">
                              <a:lumMod val="40000"/>
                              <a:lumOff val="60000"/>
                            </a:schemeClr>
                          </a:solidFill>
                          <a:latin typeface="Georgia" pitchFamily="18" charset="0"/>
                          <a:ea typeface="ＭＳ Ｐゴシック" pitchFamily="-112" charset="-128"/>
                          <a:cs typeface="+mn-cs"/>
                        </a:rPr>
                        <a:t>$0.13</a:t>
                      </a:r>
                      <a:endParaRPr kumimoji="0" lang="en-US" sz="1400" b="0" kern="1200" dirty="0">
                        <a:solidFill>
                          <a:schemeClr val="bg2">
                            <a:lumMod val="40000"/>
                            <a:lumOff val="60000"/>
                          </a:schemeClr>
                        </a:solidFill>
                        <a:latin typeface="Georgia" pitchFamily="18" charset="0"/>
                        <a:ea typeface="ＭＳ Ｐゴシック" pitchFamily="-112" charset="-128"/>
                        <a:cs typeface="+mn-cs"/>
                      </a:endParaRPr>
                    </a:p>
                  </a:txBody>
                  <a:tcPr marT="45739" marB="45739">
                    <a:solidFill>
                      <a:schemeClr val="accent3">
                        <a:lumMod val="60000"/>
                        <a:lumOff val="40000"/>
                      </a:schemeClr>
                    </a:solidFill>
                  </a:tcPr>
                </a:tc>
              </a:tr>
              <a:tr h="370991">
                <a:tc gridSpan="2">
                  <a:txBody>
                    <a:bodyPr/>
                    <a:lstStyle/>
                    <a:p>
                      <a:pPr algn="r"/>
                      <a:r>
                        <a:rPr kumimoji="0" lang="en-US" sz="1400" b="1" kern="1200" dirty="0" smtClean="0">
                          <a:solidFill>
                            <a:schemeClr val="tx2">
                              <a:lumMod val="50000"/>
                            </a:schemeClr>
                          </a:solidFill>
                          <a:latin typeface="Arial" pitchFamily="34" charset="0"/>
                          <a:ea typeface="ＭＳ Ｐゴシック" pitchFamily="-112" charset="-128"/>
                          <a:cs typeface="Arial" pitchFamily="34" charset="0"/>
                        </a:rPr>
                        <a:t>Total Labor Cost per Unit</a:t>
                      </a:r>
                      <a:endParaRPr kumimoji="0" lang="en-US" sz="1400" b="1" kern="1200" dirty="0">
                        <a:solidFill>
                          <a:schemeClr val="tx2">
                            <a:lumMod val="50000"/>
                          </a:schemeClr>
                        </a:solidFill>
                        <a:latin typeface="Arial" pitchFamily="34" charset="0"/>
                        <a:ea typeface="ＭＳ Ｐゴシック" pitchFamily="-112" charset="-128"/>
                        <a:cs typeface="Arial" pitchFamily="34" charset="0"/>
                      </a:endParaRPr>
                    </a:p>
                  </a:txBody>
                  <a:tcPr marT="45739" marB="45739">
                    <a:solidFill>
                      <a:schemeClr val="accent3">
                        <a:lumMod val="20000"/>
                        <a:lumOff val="80000"/>
                      </a:schemeClr>
                    </a:solidFill>
                  </a:tcPr>
                </a:tc>
                <a:tc hMerge="1">
                  <a:txBody>
                    <a:bodyPr/>
                    <a:lstStyle/>
                    <a:p>
                      <a:endParaRPr lang="en-US" dirty="0"/>
                    </a:p>
                  </a:txBody>
                  <a:tcPr>
                    <a:solidFill>
                      <a:srgbClr val="E9EDF4"/>
                    </a:solidFill>
                  </a:tcPr>
                </a:tc>
                <a:tc>
                  <a:txBody>
                    <a:bodyPr/>
                    <a:lstStyle/>
                    <a:p>
                      <a:pPr marL="0" algn="l" rtl="0" eaLnBrk="1" latinLnBrk="0" hangingPunct="1">
                        <a:tabLst>
                          <a:tab pos="1712913" algn="r"/>
                        </a:tabLst>
                      </a:pPr>
                      <a:r>
                        <a:rPr kumimoji="0" lang="en-US" sz="1400" b="1" kern="1200" dirty="0" smtClean="0">
                          <a:solidFill>
                            <a:schemeClr val="bg2">
                              <a:lumMod val="50000"/>
                            </a:schemeClr>
                          </a:solidFill>
                          <a:latin typeface="Georgia" pitchFamily="18" charset="0"/>
                          <a:ea typeface="ＭＳ Ｐゴシック" pitchFamily="-112" charset="-128"/>
                          <a:cs typeface="+mn-cs"/>
                        </a:rPr>
                        <a:t>	$0.13</a:t>
                      </a:r>
                      <a:endParaRPr kumimoji="0" lang="en-US" sz="1400" b="1" kern="1200" dirty="0">
                        <a:solidFill>
                          <a:schemeClr val="bg2">
                            <a:lumMod val="50000"/>
                          </a:schemeClr>
                        </a:solidFill>
                        <a:latin typeface="Georgia" pitchFamily="18" charset="0"/>
                        <a:ea typeface="ＭＳ Ｐゴシック" pitchFamily="-112" charset="-128"/>
                        <a:cs typeface="+mn-cs"/>
                      </a:endParaRPr>
                    </a:p>
                  </a:txBody>
                  <a:tcPr marT="45739" marB="45739">
                    <a:solidFill>
                      <a:schemeClr val="accent3">
                        <a:lumMod val="20000"/>
                        <a:lumOff val="80000"/>
                      </a:schemeClr>
                    </a:solidFill>
                  </a:tcPr>
                </a:tc>
              </a:tr>
            </a:tbl>
          </a:graphicData>
        </a:graphic>
      </p:graphicFrame>
      <p:graphicFrame>
        <p:nvGraphicFramePr>
          <p:cNvPr id="8" name="Table 7"/>
          <p:cNvGraphicFramePr>
            <a:graphicFrameLocks noGrp="1"/>
          </p:cNvGraphicFramePr>
          <p:nvPr/>
        </p:nvGraphicFramePr>
        <p:xfrm>
          <a:off x="304800" y="5562600"/>
          <a:ext cx="6083300" cy="518370"/>
        </p:xfrm>
        <a:graphic>
          <a:graphicData uri="http://schemas.openxmlformats.org/drawingml/2006/table">
            <a:tbl>
              <a:tblPr firstRow="1" bandRow="1">
                <a:tableStyleId>{5C22544A-7EE6-4342-B048-85BDC9FD1C3A}</a:tableStyleId>
              </a:tblPr>
              <a:tblGrid>
                <a:gridCol w="2501900"/>
                <a:gridCol w="3581400"/>
              </a:tblGrid>
              <a:tr h="518370">
                <a:tc>
                  <a:txBody>
                    <a:bodyPr/>
                    <a:lstStyle/>
                    <a:p>
                      <a:pPr marL="0" algn="r" rtl="0" eaLnBrk="1" latinLnBrk="0" hangingPunct="1"/>
                      <a:r>
                        <a:rPr kumimoji="0" lang="en-US" sz="2000" b="1" kern="1200" dirty="0" smtClean="0">
                          <a:solidFill>
                            <a:schemeClr val="bg1"/>
                          </a:solidFill>
                          <a:latin typeface="Arial" pitchFamily="34" charset="0"/>
                          <a:ea typeface="ＭＳ Ｐゴシック" pitchFamily="-112" charset="-128"/>
                          <a:cs typeface="Arial" pitchFamily="34" charset="0"/>
                        </a:rPr>
                        <a:t>COGS (per Unit)</a:t>
                      </a:r>
                      <a:endParaRPr kumimoji="0" lang="en-US" sz="2000" b="1" kern="1200" dirty="0">
                        <a:solidFill>
                          <a:schemeClr val="bg1"/>
                        </a:solidFill>
                        <a:latin typeface="Arial" pitchFamily="34" charset="0"/>
                        <a:ea typeface="ＭＳ Ｐゴシック" pitchFamily="-112" charset="-128"/>
                        <a:cs typeface="Arial" pitchFamily="34" charset="0"/>
                      </a:endParaRPr>
                    </a:p>
                  </a:txBody>
                  <a:tcPr marT="45739" marB="45739" anchor="ctr">
                    <a:solidFill>
                      <a:schemeClr val="accent4">
                        <a:lumMod val="60000"/>
                        <a:lumOff val="40000"/>
                      </a:schemeClr>
                    </a:solidFill>
                  </a:tcPr>
                </a:tc>
                <a:tc>
                  <a:txBody>
                    <a:bodyPr/>
                    <a:lstStyle/>
                    <a:p>
                      <a:pPr marL="0" algn="l" rtl="0" eaLnBrk="1" latinLnBrk="0" hangingPunct="1">
                        <a:tabLst>
                          <a:tab pos="3311525" algn="r"/>
                        </a:tabLst>
                      </a:pPr>
                      <a:r>
                        <a:rPr kumimoji="0" lang="en-US" sz="1400" b="1" kern="1200" dirty="0" smtClean="0">
                          <a:solidFill>
                            <a:srgbClr val="FF0000"/>
                          </a:solidFill>
                          <a:latin typeface="Georgia" pitchFamily="18" charset="0"/>
                          <a:ea typeface="ＭＳ Ｐゴシック" pitchFamily="-112" charset="-128"/>
                          <a:cs typeface="+mn-cs"/>
                        </a:rPr>
                        <a:t>	</a:t>
                      </a:r>
                      <a:r>
                        <a:rPr kumimoji="0" lang="en-US" sz="1400" b="1" kern="1200" dirty="0" smtClean="0">
                          <a:solidFill>
                            <a:schemeClr val="bg1"/>
                          </a:solidFill>
                          <a:latin typeface="Georgia" pitchFamily="18" charset="0"/>
                          <a:ea typeface="ＭＳ Ｐゴシック" pitchFamily="-112" charset="-128"/>
                          <a:cs typeface="+mn-cs"/>
                        </a:rPr>
                        <a:t>$1.45</a:t>
                      </a:r>
                      <a:endParaRPr kumimoji="0" lang="en-US" sz="1400" b="1" kern="1200" dirty="0">
                        <a:solidFill>
                          <a:schemeClr val="bg1"/>
                        </a:solidFill>
                        <a:latin typeface="Georgia" pitchFamily="18" charset="0"/>
                        <a:ea typeface="ＭＳ Ｐゴシック" pitchFamily="-112" charset="-128"/>
                        <a:cs typeface="+mn-cs"/>
                      </a:endParaRPr>
                    </a:p>
                  </a:txBody>
                  <a:tcPr marT="45739" marB="45739" anchor="ctr">
                    <a:solidFill>
                      <a:schemeClr val="accent4">
                        <a:lumMod val="60000"/>
                        <a:lumOff val="40000"/>
                      </a:schemeClr>
                    </a:solidFill>
                  </a:tcPr>
                </a:tc>
              </a:tr>
            </a:tbl>
          </a:graphicData>
        </a:graphic>
      </p:graphicFrame>
      <p:pic>
        <p:nvPicPr>
          <p:cNvPr id="7" name="Content Placeholder 9" descr="eyewings.jpg"/>
          <p:cNvPicPr>
            <a:picLocks noChangeAspect="1"/>
          </p:cNvPicPr>
          <p:nvPr/>
        </p:nvPicPr>
        <p:blipFill>
          <a:blip r:embed="rId4" cstate="print"/>
          <a:stretch>
            <a:fillRect/>
          </a:stretch>
        </p:blipFill>
        <p:spPr>
          <a:xfrm>
            <a:off x="6781800" y="0"/>
            <a:ext cx="1371600" cy="882933"/>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381000" y="152400"/>
            <a:ext cx="8229600" cy="914400"/>
          </a:xfrm>
        </p:spPr>
        <p:txBody>
          <a:bodyPr/>
          <a:lstStyle/>
          <a:p>
            <a:pPr eaLnBrk="1" hangingPunct="1">
              <a:spcBef>
                <a:spcPts val="600"/>
              </a:spcBef>
            </a:pPr>
            <a:r>
              <a:rPr b="0" dirty="0" smtClean="0">
                <a:ln>
                  <a:noFill/>
                </a:ln>
                <a:solidFill>
                  <a:schemeClr val="accent1">
                    <a:lumMod val="50000"/>
                  </a:schemeClr>
                </a:solidFill>
                <a:ea typeface="ＭＳ Ｐゴシック" pitchFamily="34" charset="-128"/>
              </a:rPr>
              <a:t>Economics of One Unit</a:t>
            </a:r>
            <a:endParaRPr sz="1400" b="0" i="1" dirty="0" smtClean="0">
              <a:ln>
                <a:noFill/>
              </a:ln>
              <a:solidFill>
                <a:schemeClr val="accent1">
                  <a:lumMod val="50000"/>
                </a:schemeClr>
              </a:solidFill>
              <a:latin typeface="Myriad Web Pro"/>
              <a:ea typeface="ＭＳ Ｐゴシック" pitchFamily="34" charset="-128"/>
              <a:cs typeface="Arial" pitchFamily="34" charset="0"/>
            </a:endParaRPr>
          </a:p>
        </p:txBody>
      </p:sp>
      <p:pic>
        <p:nvPicPr>
          <p:cNvPr id="22531"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graphicFrame>
        <p:nvGraphicFramePr>
          <p:cNvPr id="2" name="Table 1"/>
          <p:cNvGraphicFramePr>
            <a:graphicFrameLocks noGrp="1"/>
          </p:cNvGraphicFramePr>
          <p:nvPr/>
        </p:nvGraphicFramePr>
        <p:xfrm>
          <a:off x="228600" y="2209800"/>
          <a:ext cx="7696200" cy="3733798"/>
        </p:xfrm>
        <a:graphic>
          <a:graphicData uri="http://schemas.openxmlformats.org/drawingml/2006/table">
            <a:tbl>
              <a:tblPr firstRow="1" bandRow="1">
                <a:tableStyleId>{5C22544A-7EE6-4342-B048-85BDC9FD1C3A}</a:tableStyleId>
              </a:tblPr>
              <a:tblGrid>
                <a:gridCol w="5267701"/>
                <a:gridCol w="2428499"/>
              </a:tblGrid>
              <a:tr h="708312">
                <a:tc>
                  <a:txBody>
                    <a:bodyPr/>
                    <a:lstStyle/>
                    <a:p>
                      <a:pPr marL="0" indent="0"/>
                      <a:r>
                        <a:rPr lang="en-US" sz="2000" b="1" dirty="0" smtClean="0">
                          <a:solidFill>
                            <a:schemeClr val="tx2">
                              <a:lumMod val="75000"/>
                            </a:schemeClr>
                          </a:solidFill>
                          <a:latin typeface="Arial" pitchFamily="34" charset="0"/>
                          <a:cs typeface="Arial" pitchFamily="34" charset="0"/>
                        </a:rPr>
                        <a:t>Selling Price (per Unit)</a:t>
                      </a:r>
                      <a:endParaRPr lang="en-US" sz="2000" b="1" dirty="0">
                        <a:solidFill>
                          <a:schemeClr val="tx2">
                            <a:lumMod val="75000"/>
                          </a:schemeClr>
                        </a:solidFill>
                        <a:latin typeface="Arial" pitchFamily="34" charset="0"/>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tabLst>
                          <a:tab pos="2174875" algn="r"/>
                        </a:tabLst>
                      </a:pPr>
                      <a:r>
                        <a:rPr lang="en-US" sz="2000" b="1" dirty="0" smtClean="0">
                          <a:solidFill>
                            <a:schemeClr val="bg2">
                              <a:lumMod val="50000"/>
                            </a:schemeClr>
                          </a:solidFill>
                          <a:latin typeface="Georgia" pitchFamily="18" charset="0"/>
                          <a:cs typeface="Arial" pitchFamily="34" charset="0"/>
                        </a:rPr>
                        <a:t>	$10.00</a:t>
                      </a:r>
                      <a:endParaRPr lang="en-US" sz="2000" b="1" dirty="0">
                        <a:solidFill>
                          <a:schemeClr val="bg2">
                            <a:lumMod val="50000"/>
                          </a:schemeClr>
                        </a:solidFill>
                        <a:latin typeface="Georgia" pitchFamily="18" charset="0"/>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r>
              <a:tr h="708312">
                <a:tc>
                  <a:txBody>
                    <a:bodyPr/>
                    <a:lstStyle/>
                    <a:p>
                      <a:r>
                        <a:rPr lang="en-US" sz="2000" b="1" dirty="0" smtClean="0">
                          <a:latin typeface="Arial" pitchFamily="34" charset="0"/>
                          <a:cs typeface="Arial" pitchFamily="34" charset="0"/>
                        </a:rPr>
                        <a:t>COGS (per Unit)</a:t>
                      </a:r>
                      <a:endParaRPr lang="en-US" sz="2000" b="1" dirty="0">
                        <a:latin typeface="Arial" pitchFamily="34" charset="0"/>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l">
                        <a:tabLst>
                          <a:tab pos="2174875" algn="r"/>
                        </a:tabLst>
                      </a:pPr>
                      <a:r>
                        <a:rPr lang="en-US" sz="2000" b="1" dirty="0" smtClean="0">
                          <a:solidFill>
                            <a:schemeClr val="bg2">
                              <a:lumMod val="50000"/>
                            </a:schemeClr>
                          </a:solidFill>
                          <a:latin typeface="Georgia" pitchFamily="18" charset="0"/>
                          <a:cs typeface="Arial" pitchFamily="34" charset="0"/>
                        </a:rPr>
                        <a:t>	$1.45</a:t>
                      </a:r>
                      <a:endParaRPr lang="en-US" sz="2000" b="1" dirty="0">
                        <a:solidFill>
                          <a:schemeClr val="bg2">
                            <a:lumMod val="50000"/>
                          </a:schemeClr>
                        </a:solidFill>
                        <a:latin typeface="Georgia" pitchFamily="18" charset="0"/>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819604">
                <a:tc>
                  <a:txBody>
                    <a:bodyPr/>
                    <a:lstStyle/>
                    <a:p>
                      <a:r>
                        <a:rPr lang="en-US" sz="2000" b="1" dirty="0" smtClean="0">
                          <a:latin typeface="Arial" pitchFamily="34" charset="0"/>
                          <a:cs typeface="Arial" pitchFamily="34" charset="0"/>
                        </a:rPr>
                        <a:t>Other Variable Expenses (shipping)</a:t>
                      </a:r>
                      <a:endParaRPr lang="en-US" sz="2000" b="1" dirty="0">
                        <a:latin typeface="Arial" pitchFamily="34" charset="0"/>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tabLst>
                          <a:tab pos="2174875" algn="r"/>
                        </a:tabLst>
                      </a:pPr>
                      <a:r>
                        <a:rPr lang="en-US" sz="2000" b="1" dirty="0" smtClean="0">
                          <a:solidFill>
                            <a:schemeClr val="bg2">
                              <a:lumMod val="50000"/>
                            </a:schemeClr>
                          </a:solidFill>
                          <a:latin typeface="Georgia" pitchFamily="18" charset="0"/>
                          <a:cs typeface="Arial" pitchFamily="34" charset="0"/>
                        </a:rPr>
                        <a:t>	$0.50</a:t>
                      </a:r>
                      <a:endParaRPr lang="en-US" sz="2000" b="1" dirty="0">
                        <a:solidFill>
                          <a:schemeClr val="bg2">
                            <a:lumMod val="50000"/>
                          </a:schemeClr>
                        </a:solidFill>
                        <a:latin typeface="Georgia" pitchFamily="18" charset="0"/>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r>
              <a:tr h="789258">
                <a:tc>
                  <a:txBody>
                    <a:bodyPr/>
                    <a:lstStyle/>
                    <a:p>
                      <a:r>
                        <a:rPr lang="en-US" sz="2000" b="1" dirty="0" smtClean="0">
                          <a:latin typeface="Arial" pitchFamily="34" charset="0"/>
                          <a:cs typeface="Arial" pitchFamily="34" charset="0"/>
                        </a:rPr>
                        <a:t>Total Variable Expenses (per Unit)</a:t>
                      </a:r>
                      <a:endParaRPr lang="en-US" sz="2000" b="1" dirty="0">
                        <a:latin typeface="Arial" pitchFamily="34" charset="0"/>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l">
                        <a:tabLst>
                          <a:tab pos="2174875" algn="r"/>
                        </a:tabLst>
                      </a:pPr>
                      <a:r>
                        <a:rPr lang="en-US" sz="2000" b="1" dirty="0" smtClean="0">
                          <a:solidFill>
                            <a:schemeClr val="bg2">
                              <a:lumMod val="50000"/>
                            </a:schemeClr>
                          </a:solidFill>
                          <a:latin typeface="Georgia" pitchFamily="18" charset="0"/>
                          <a:cs typeface="Arial" pitchFamily="34" charset="0"/>
                        </a:rPr>
                        <a:t>	$1.95</a:t>
                      </a:r>
                      <a:endParaRPr lang="en-US" sz="2000" b="1" dirty="0">
                        <a:solidFill>
                          <a:schemeClr val="bg2">
                            <a:lumMod val="50000"/>
                          </a:schemeClr>
                        </a:solidFill>
                        <a:latin typeface="Georgia" pitchFamily="18" charset="0"/>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708312">
                <a:tc>
                  <a:txBody>
                    <a:bodyPr/>
                    <a:lstStyle/>
                    <a:p>
                      <a:r>
                        <a:rPr lang="en-US" sz="2000" b="1" dirty="0" smtClean="0">
                          <a:latin typeface="Arial" pitchFamily="34" charset="0"/>
                          <a:cs typeface="Arial" pitchFamily="34" charset="0"/>
                        </a:rPr>
                        <a:t>Contribution Margin (per Unit)</a:t>
                      </a:r>
                      <a:endParaRPr lang="en-US" sz="2000" b="1" dirty="0">
                        <a:latin typeface="Arial" pitchFamily="34" charset="0"/>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tabLst>
                          <a:tab pos="2174875" algn="r"/>
                        </a:tabLst>
                      </a:pPr>
                      <a:r>
                        <a:rPr lang="en-US" sz="2000" b="1" dirty="0" smtClean="0">
                          <a:solidFill>
                            <a:schemeClr val="bg2">
                              <a:lumMod val="50000"/>
                            </a:schemeClr>
                          </a:solidFill>
                          <a:latin typeface="Georgia" pitchFamily="18" charset="0"/>
                          <a:cs typeface="Arial" pitchFamily="34" charset="0"/>
                        </a:rPr>
                        <a:t>	$8.05</a:t>
                      </a:r>
                      <a:endParaRPr lang="en-US" sz="2000" b="1" dirty="0">
                        <a:solidFill>
                          <a:schemeClr val="bg2">
                            <a:lumMod val="50000"/>
                          </a:schemeClr>
                        </a:solidFill>
                        <a:latin typeface="Georgia" pitchFamily="18" charset="0"/>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r>
            </a:tbl>
          </a:graphicData>
        </a:graphic>
      </p:graphicFrame>
      <p:sp>
        <p:nvSpPr>
          <p:cNvPr id="22552" name="Rectangle 2"/>
          <p:cNvSpPr>
            <a:spLocks noChangeArrowheads="1"/>
          </p:cNvSpPr>
          <p:nvPr/>
        </p:nvSpPr>
        <p:spPr bwMode="auto">
          <a:xfrm>
            <a:off x="849313" y="1249363"/>
            <a:ext cx="2579687" cy="647700"/>
          </a:xfrm>
          <a:prstGeom prst="rect">
            <a:avLst/>
          </a:prstGeom>
          <a:noFill/>
          <a:ln w="9525">
            <a:noFill/>
            <a:miter lim="800000"/>
            <a:headEnd/>
            <a:tailEnd/>
          </a:ln>
        </p:spPr>
        <p:txBody>
          <a:bodyPr>
            <a:spAutoFit/>
          </a:bodyPr>
          <a:lstStyle/>
          <a:p>
            <a:pPr>
              <a:spcBef>
                <a:spcPts val="600"/>
              </a:spcBef>
            </a:pPr>
            <a:r>
              <a:rPr lang="en-US" b="1">
                <a:solidFill>
                  <a:schemeClr val="bg1"/>
                </a:solidFill>
                <a:ea typeface="ＭＳ Ｐゴシック" pitchFamily="34" charset="-128"/>
              </a:rPr>
              <a:t>Description of One Unit of Sale:</a:t>
            </a:r>
          </a:p>
        </p:txBody>
      </p:sp>
      <p:sp>
        <p:nvSpPr>
          <p:cNvPr id="7" name="Text Box 274"/>
          <p:cNvSpPr txBox="1">
            <a:spLocks noChangeArrowheads="1"/>
          </p:cNvSpPr>
          <p:nvPr/>
        </p:nvSpPr>
        <p:spPr bwMode="auto">
          <a:xfrm>
            <a:off x="228600" y="1219200"/>
            <a:ext cx="6553200" cy="923330"/>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spcBef>
                <a:spcPct val="50000"/>
              </a:spcBef>
              <a:defRPr/>
            </a:pPr>
            <a:r>
              <a:rPr lang="en-US" b="1" dirty="0" smtClean="0">
                <a:solidFill>
                  <a:schemeClr val="bg2">
                    <a:lumMod val="50000"/>
                  </a:schemeClr>
                </a:solidFill>
                <a:latin typeface="Georgia" pitchFamily="18" charset="0"/>
                <a:cs typeface="Arial" pitchFamily="34" charset="0"/>
              </a:rPr>
              <a:t>Describe </a:t>
            </a:r>
            <a:r>
              <a:rPr lang="en-US" b="1" dirty="0">
                <a:solidFill>
                  <a:schemeClr val="bg2">
                    <a:lumMod val="50000"/>
                  </a:schemeClr>
                </a:solidFill>
                <a:latin typeface="Georgia" pitchFamily="18" charset="0"/>
                <a:cs typeface="Arial" pitchFamily="34" charset="0"/>
              </a:rPr>
              <a:t>a unit of </a:t>
            </a:r>
            <a:r>
              <a:rPr lang="en-US" b="1" dirty="0" smtClean="0">
                <a:solidFill>
                  <a:schemeClr val="bg2">
                    <a:lumMod val="50000"/>
                  </a:schemeClr>
                </a:solidFill>
                <a:latin typeface="Georgia" pitchFamily="18" charset="0"/>
                <a:cs typeface="Arial" pitchFamily="34" charset="0"/>
              </a:rPr>
              <a:t>sale:  A box of </a:t>
            </a:r>
            <a:r>
              <a:rPr lang="en-US" b="1" smtClean="0">
                <a:solidFill>
                  <a:schemeClr val="bg2">
                    <a:lumMod val="50000"/>
                  </a:schemeClr>
                </a:solidFill>
                <a:latin typeface="Georgia" pitchFamily="18" charset="0"/>
                <a:cs typeface="Arial" pitchFamily="34" charset="0"/>
              </a:rPr>
              <a:t>2 pairs of recycled </a:t>
            </a:r>
            <a:r>
              <a:rPr lang="en-US" b="1" dirty="0" smtClean="0">
                <a:solidFill>
                  <a:schemeClr val="bg2">
                    <a:lumMod val="50000"/>
                  </a:schemeClr>
                </a:solidFill>
                <a:latin typeface="Georgia" pitchFamily="18" charset="0"/>
                <a:cs typeface="Arial" pitchFamily="34" charset="0"/>
              </a:rPr>
              <a:t>paper butterfly wings  and gems for your eyes with eyelash glue.</a:t>
            </a:r>
            <a:endParaRPr lang="en-US" b="1" dirty="0">
              <a:solidFill>
                <a:schemeClr val="bg1"/>
              </a:solidFill>
              <a:latin typeface="Georgia" pitchFamily="18" charset="0"/>
              <a:cs typeface="Arial" pitchFamily="34" charset="0"/>
            </a:endParaRPr>
          </a:p>
        </p:txBody>
      </p:sp>
      <p:pic>
        <p:nvPicPr>
          <p:cNvPr id="8" name="Content Placeholder 9" descr="eyewings.jpg"/>
          <p:cNvPicPr>
            <a:picLocks noChangeAspect="1"/>
          </p:cNvPicPr>
          <p:nvPr/>
        </p:nvPicPr>
        <p:blipFill>
          <a:blip r:embed="rId4" cstate="print"/>
          <a:stretch>
            <a:fillRect/>
          </a:stretch>
        </p:blipFill>
        <p:spPr>
          <a:xfrm>
            <a:off x="6781800" y="0"/>
            <a:ext cx="1371600" cy="882933"/>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a:normAutofit fontScale="90000"/>
          </a:bodyPr>
          <a:lstStyle/>
          <a:p>
            <a:pPr eaLnBrk="1" hangingPunct="1"/>
            <a:r>
              <a:rPr sz="4400" b="0" dirty="0" smtClean="0">
                <a:ln>
                  <a:noFill/>
                </a:ln>
                <a:solidFill>
                  <a:schemeClr val="accent1">
                    <a:lumMod val="50000"/>
                  </a:schemeClr>
                </a:solidFill>
                <a:ea typeface="ＭＳ Ｐゴシック" pitchFamily="34" charset="-128"/>
              </a:rPr>
              <a:t>Average Monthly Fixed Expenses</a:t>
            </a:r>
            <a:endParaRPr sz="1400" b="0" i="1" dirty="0" smtClean="0">
              <a:ln>
                <a:noFill/>
              </a:ln>
              <a:solidFill>
                <a:schemeClr val="accent1">
                  <a:lumMod val="50000"/>
                </a:schemeClr>
              </a:solidFill>
              <a:latin typeface="Myriad Web Pro"/>
              <a:ea typeface="ＭＳ Ｐゴシック" pitchFamily="34" charset="-128"/>
            </a:endParaRPr>
          </a:p>
        </p:txBody>
      </p:sp>
      <p:graphicFrame>
        <p:nvGraphicFramePr>
          <p:cNvPr id="23942" name="Group 390"/>
          <p:cNvGraphicFramePr>
            <a:graphicFrameLocks noGrp="1"/>
          </p:cNvGraphicFramePr>
          <p:nvPr>
            <p:ph idx="4294967295"/>
          </p:nvPr>
        </p:nvGraphicFramePr>
        <p:xfrm>
          <a:off x="228600" y="1524000"/>
          <a:ext cx="8229600" cy="4244973"/>
        </p:xfrm>
        <a:graphic>
          <a:graphicData uri="http://schemas.openxmlformats.org/drawingml/2006/table">
            <a:tbl>
              <a:tblPr/>
              <a:tblGrid>
                <a:gridCol w="4572000"/>
                <a:gridCol w="3657600"/>
              </a:tblGrid>
              <a:tr h="510675">
                <a:tc>
                  <a:txBody>
                    <a:bodyPr/>
                    <a:lstStyle/>
                    <a:p>
                      <a:pPr marL="0" marR="0" lvl="0" indent="0" algn="ctr" defTabSz="914400" rtl="0" eaLnBrk="1" fontAlgn="base" latinLnBrk="0" hangingPunct="1">
                        <a:lnSpc>
                          <a:spcPct val="100000"/>
                        </a:lnSpc>
                        <a:spcBef>
                          <a:spcPts val="675"/>
                        </a:spcBef>
                        <a:spcAft>
                          <a:spcPct val="0"/>
                        </a:spcAft>
                        <a:buClrTx/>
                        <a:buSzTx/>
                        <a:buFontTx/>
                        <a:buNone/>
                        <a:tabLst/>
                      </a:pPr>
                      <a:r>
                        <a:rPr kumimoji="0" lang="en-US" sz="2000" b="1" kern="1200" dirty="0" smtClean="0">
                          <a:solidFill>
                            <a:schemeClr val="tx1"/>
                          </a:solidFill>
                          <a:latin typeface="Arial" pitchFamily="34" charset="0"/>
                          <a:ea typeface="ＭＳ Ｐゴシック" pitchFamily="-112" charset="-128"/>
                          <a:cs typeface="Arial" pitchFamily="34" charset="0"/>
                        </a:rPr>
                        <a:t>Fixed Expense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pPr>
                      <a:r>
                        <a:rPr kumimoji="0" lang="en-US" sz="2000" b="1" kern="1200" dirty="0" smtClean="0">
                          <a:solidFill>
                            <a:schemeClr val="tx1"/>
                          </a:solidFill>
                          <a:latin typeface="Arial" pitchFamily="34" charset="0"/>
                          <a:ea typeface="ＭＳ Ｐゴシック" pitchFamily="-112" charset="-128"/>
                          <a:cs typeface="Arial" pitchFamily="34" charset="0"/>
                        </a:rPr>
                        <a:t>Average Monthly Expense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bg2">
                              <a:lumMod val="50000"/>
                            </a:schemeClr>
                          </a:solidFill>
                          <a:effectLst/>
                          <a:latin typeface="Arial" pitchFamily="34" charset="0"/>
                          <a:ea typeface="ＭＳ Ｐゴシック" pitchFamily="-112" charset="-128"/>
                          <a:cs typeface="Arial" pitchFamily="34" charset="0"/>
                        </a:rPr>
                        <a:t>Insurance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1800" b="1" i="0" u="none" strike="noStrike" cap="none" normalizeH="0" baseline="0" dirty="0" smtClean="0">
                          <a:ln>
                            <a:noFill/>
                          </a:ln>
                          <a:solidFill>
                            <a:schemeClr val="accent1">
                              <a:lumMod val="50000"/>
                            </a:schemeClr>
                          </a:solidFill>
                          <a:effectLst/>
                          <a:latin typeface="Georgia" pitchFamily="18" charset="0"/>
                          <a:ea typeface="ＭＳ Ｐゴシック" pitchFamily="-112" charset="-128"/>
                          <a:cs typeface="Arial" pitchFamily="34" charset="0"/>
                        </a:rPr>
                        <a:t>	$30.00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bg2">
                              <a:lumMod val="50000"/>
                            </a:schemeClr>
                          </a:solidFill>
                          <a:effectLst/>
                          <a:latin typeface="Arial" pitchFamily="34" charset="0"/>
                          <a:ea typeface="ＭＳ Ｐゴシック" pitchFamily="-112" charset="-128"/>
                          <a:cs typeface="Arial" pitchFamily="34" charset="0"/>
                        </a:rPr>
                        <a:t>Salaries of Employees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1800" b="1" i="0" u="none" strike="noStrike" cap="none" normalizeH="0" baseline="0" dirty="0" smtClean="0">
                          <a:ln>
                            <a:noFill/>
                          </a:ln>
                          <a:solidFill>
                            <a:schemeClr val="accent1">
                              <a:lumMod val="50000"/>
                            </a:schemeClr>
                          </a:solidFill>
                          <a:effectLst/>
                          <a:latin typeface="Georgia" pitchFamily="18" charset="0"/>
                          <a:ea typeface="ＭＳ Ｐゴシック" pitchFamily="-112" charset="-128"/>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bg2">
                              <a:lumMod val="50000"/>
                            </a:schemeClr>
                          </a:solidFill>
                          <a:effectLst/>
                          <a:latin typeface="Arial" pitchFamily="34" charset="0"/>
                          <a:ea typeface="ＭＳ Ｐゴシック" pitchFamily="-112" charset="-128"/>
                          <a:cs typeface="Arial" pitchFamily="34" charset="0"/>
                        </a:rPr>
                        <a:t>Advertising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1800" b="1" i="0" u="none" strike="noStrike" cap="none" normalizeH="0" baseline="0" dirty="0" smtClean="0">
                          <a:ln>
                            <a:noFill/>
                          </a:ln>
                          <a:solidFill>
                            <a:schemeClr val="accent1">
                              <a:lumMod val="50000"/>
                            </a:schemeClr>
                          </a:solidFill>
                          <a:effectLst/>
                          <a:latin typeface="Georgia" pitchFamily="18" charset="0"/>
                          <a:ea typeface="ＭＳ Ｐゴシック" pitchFamily="-112" charset="-128"/>
                          <a:cs typeface="Arial" pitchFamily="34" charset="0"/>
                        </a:rPr>
                        <a:t>	$80.00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bg2">
                              <a:lumMod val="50000"/>
                            </a:schemeClr>
                          </a:solidFill>
                          <a:effectLst/>
                          <a:latin typeface="Arial" pitchFamily="34" charset="0"/>
                          <a:ea typeface="ＭＳ Ｐゴシック" pitchFamily="-112" charset="-128"/>
                          <a:cs typeface="Arial" pitchFamily="34" charset="0"/>
                        </a:rPr>
                        <a:t>Interest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1800" b="1" i="0" u="none" strike="noStrike" cap="none" normalizeH="0" baseline="0" dirty="0" smtClean="0">
                          <a:ln>
                            <a:noFill/>
                          </a:ln>
                          <a:solidFill>
                            <a:schemeClr val="accent1">
                              <a:lumMod val="50000"/>
                            </a:schemeClr>
                          </a:solidFill>
                          <a:effectLst/>
                          <a:latin typeface="Georgia" pitchFamily="18" charset="0"/>
                          <a:ea typeface="ＭＳ Ｐゴシック" pitchFamily="-112" charset="-128"/>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bg2">
                              <a:lumMod val="50000"/>
                            </a:schemeClr>
                          </a:solidFill>
                          <a:effectLst/>
                          <a:latin typeface="Arial" pitchFamily="34" charset="0"/>
                          <a:ea typeface="ＭＳ Ｐゴシック" pitchFamily="-112" charset="-128"/>
                          <a:cs typeface="Arial" pitchFamily="34" charset="0"/>
                        </a:rPr>
                        <a:t>Depreciation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1800" b="1" i="0" u="none" strike="noStrike" cap="none" normalizeH="0" baseline="0" dirty="0" smtClean="0">
                          <a:ln>
                            <a:noFill/>
                          </a:ln>
                          <a:solidFill>
                            <a:schemeClr val="accent1">
                              <a:lumMod val="50000"/>
                            </a:schemeClr>
                          </a:solidFill>
                          <a:effectLst/>
                          <a:latin typeface="Georgia" pitchFamily="18" charset="0"/>
                          <a:ea typeface="ＭＳ Ｐゴシック" pitchFamily="-112" charset="-128"/>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bg2">
                              <a:lumMod val="50000"/>
                            </a:schemeClr>
                          </a:solidFill>
                          <a:effectLst/>
                          <a:latin typeface="Arial" pitchFamily="34" charset="0"/>
                          <a:ea typeface="ＭＳ Ｐゴシック" pitchFamily="-112" charset="-128"/>
                          <a:cs typeface="Arial" pitchFamily="34" charset="0"/>
                        </a:rPr>
                        <a:t>Utilities </a:t>
                      </a:r>
                      <a:r>
                        <a:rPr kumimoji="0" lang="en-US" sz="1400" b="1" i="0" u="none" strike="noStrike" cap="none" normalizeH="0" baseline="0" dirty="0" smtClean="0">
                          <a:ln>
                            <a:noFill/>
                          </a:ln>
                          <a:solidFill>
                            <a:schemeClr val="bg2">
                              <a:lumMod val="50000"/>
                            </a:schemeClr>
                          </a:solidFill>
                          <a:effectLst/>
                          <a:latin typeface="Arial" pitchFamily="34" charset="0"/>
                          <a:ea typeface="ＭＳ Ｐゴシック" pitchFamily="-112" charset="-128"/>
                          <a:cs typeface="Arial" pitchFamily="34" charset="0"/>
                        </a:rPr>
                        <a:t>(Gas, Electric, Telephone)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ts val="475"/>
                        </a:spcBef>
                        <a:spcAft>
                          <a:spcPct val="0"/>
                        </a:spcAft>
                        <a:buClrTx/>
                        <a:buSzTx/>
                        <a:buFontTx/>
                        <a:buNone/>
                        <a:tabLst>
                          <a:tab pos="3427413" algn="r"/>
                        </a:tabLst>
                      </a:pPr>
                      <a:r>
                        <a:rPr kumimoji="0" lang="en-US" sz="1800" b="1" i="0" u="none" strike="noStrike" cap="none" normalizeH="0" baseline="0" dirty="0" smtClean="0">
                          <a:ln>
                            <a:noFill/>
                          </a:ln>
                          <a:solidFill>
                            <a:schemeClr val="accent1">
                              <a:lumMod val="50000"/>
                            </a:schemeClr>
                          </a:solidFill>
                          <a:effectLst/>
                          <a:latin typeface="Georgia" pitchFamily="18" charset="0"/>
                          <a:ea typeface="ＭＳ Ｐゴシック" pitchFamily="-112" charset="-128"/>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bg2">
                              <a:lumMod val="50000"/>
                            </a:schemeClr>
                          </a:solidFill>
                          <a:effectLst/>
                          <a:latin typeface="Arial" pitchFamily="34" charset="0"/>
                          <a:ea typeface="ＭＳ Ｐゴシック" pitchFamily="-112" charset="-128"/>
                          <a:cs typeface="Arial" pitchFamily="34" charset="0"/>
                        </a:rPr>
                        <a:t>Rent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1800" b="1" i="0" u="none" strike="noStrike" cap="none" normalizeH="0" baseline="0" dirty="0" smtClean="0">
                          <a:ln>
                            <a:noFill/>
                          </a:ln>
                          <a:solidFill>
                            <a:schemeClr val="accent1">
                              <a:lumMod val="50000"/>
                            </a:schemeClr>
                          </a:solidFill>
                          <a:effectLst/>
                          <a:latin typeface="Georgia" pitchFamily="18" charset="0"/>
                          <a:ea typeface="ＭＳ Ｐゴシック" pitchFamily="-112" charset="-128"/>
                          <a:cs typeface="Arial" pitchFamily="34" charset="0"/>
                        </a:rPr>
                        <a:t>	$20.00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bg2">
                              <a:lumMod val="50000"/>
                            </a:schemeClr>
                          </a:solidFill>
                          <a:effectLst/>
                          <a:latin typeface="Arial" pitchFamily="34" charset="0"/>
                          <a:ea typeface="ＭＳ Ｐゴシック" pitchFamily="-112" charset="-128"/>
                          <a:cs typeface="Arial" pitchFamily="34" charset="0"/>
                        </a:rPr>
                        <a:t>Other Fixed Expenses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1800" b="1" i="0" u="none" strike="noStrike" cap="none" normalizeH="0" baseline="0" dirty="0" smtClean="0">
                          <a:ln>
                            <a:noFill/>
                          </a:ln>
                          <a:solidFill>
                            <a:schemeClr val="accent1">
                              <a:lumMod val="50000"/>
                            </a:schemeClr>
                          </a:solidFill>
                          <a:effectLst/>
                          <a:latin typeface="Georgia" pitchFamily="18" charset="0"/>
                          <a:ea typeface="ＭＳ Ｐゴシック" pitchFamily="-112" charset="-128"/>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bg2">
                              <a:lumMod val="50000"/>
                            </a:schemeClr>
                          </a:solidFill>
                          <a:effectLst/>
                          <a:latin typeface="Arial" pitchFamily="34" charset="0"/>
                          <a:ea typeface="ＭＳ Ｐゴシック" pitchFamily="-112" charset="-128"/>
                          <a:cs typeface="Arial" pitchFamily="34" charset="0"/>
                        </a:rPr>
                        <a:t>Total Average Monthly Fixed Expenses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1800" b="1" i="0" u="none" strike="noStrike" cap="none" normalizeH="0" baseline="0" dirty="0" smtClean="0">
                          <a:ln>
                            <a:noFill/>
                          </a:ln>
                          <a:solidFill>
                            <a:schemeClr val="accent1">
                              <a:lumMod val="50000"/>
                            </a:schemeClr>
                          </a:solidFill>
                          <a:effectLst/>
                          <a:latin typeface="Georgia" pitchFamily="18" charset="0"/>
                          <a:ea typeface="ＭＳ Ｐゴシック" pitchFamily="-112" charset="-128"/>
                          <a:cs typeface="Arial" pitchFamily="34" charset="0"/>
                        </a:rPr>
                        <a:t>	$130.00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bl>
          </a:graphicData>
        </a:graphic>
      </p:graphicFrame>
      <p:pic>
        <p:nvPicPr>
          <p:cNvPr id="23590"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pic>
        <p:nvPicPr>
          <p:cNvPr id="5" name="Content Placeholder 9" descr="eyewings.jpg"/>
          <p:cNvPicPr>
            <a:picLocks noChangeAspect="1"/>
          </p:cNvPicPr>
          <p:nvPr/>
        </p:nvPicPr>
        <p:blipFill>
          <a:blip r:embed="rId4" cstate="print"/>
          <a:stretch>
            <a:fillRect/>
          </a:stretch>
        </p:blipFill>
        <p:spPr>
          <a:xfrm>
            <a:off x="6781800" y="0"/>
            <a:ext cx="1371600" cy="882933"/>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457200" y="274638"/>
            <a:ext cx="8229600" cy="1325562"/>
          </a:xfrm>
        </p:spPr>
        <p:txBody>
          <a:bodyPr/>
          <a:lstStyle/>
          <a:p>
            <a:pPr eaLnBrk="1" hangingPunct="1"/>
            <a:r>
              <a:rPr b="0" dirty="0" smtClean="0">
                <a:ln>
                  <a:noFill/>
                </a:ln>
                <a:solidFill>
                  <a:schemeClr val="accent1">
                    <a:lumMod val="50000"/>
                  </a:schemeClr>
                </a:solidFill>
                <a:ea typeface="ＭＳ Ｐゴシック" pitchFamily="34" charset="-128"/>
              </a:rPr>
              <a:t>Time-Management Plan</a:t>
            </a:r>
            <a:br>
              <a:rPr b="0" dirty="0" smtClean="0">
                <a:ln>
                  <a:noFill/>
                </a:ln>
                <a:solidFill>
                  <a:schemeClr val="accent1">
                    <a:lumMod val="50000"/>
                  </a:schemeClr>
                </a:solidFill>
                <a:ea typeface="ＭＳ Ｐゴシック" pitchFamily="34" charset="-128"/>
              </a:rPr>
            </a:br>
            <a:r>
              <a:rPr sz="2800" b="0" i="1" dirty="0" smtClean="0">
                <a:ln>
                  <a:noFill/>
                </a:ln>
                <a:solidFill>
                  <a:schemeClr val="accent1">
                    <a:lumMod val="50000"/>
                  </a:schemeClr>
                </a:solidFill>
                <a:ea typeface="ＭＳ Ｐゴシック" pitchFamily="34" charset="-128"/>
              </a:rPr>
              <a:t>Schedule for a Typical Week</a:t>
            </a:r>
            <a:r>
              <a:rPr sz="1400" i="1" dirty="0" smtClean="0">
                <a:ln>
                  <a:noFill/>
                </a:ln>
                <a:solidFill>
                  <a:srgbClr val="008000"/>
                </a:solidFill>
                <a:ea typeface="ＭＳ Ｐゴシック" pitchFamily="34" charset="-128"/>
              </a:rPr>
              <a:t/>
            </a:r>
            <a:br>
              <a:rPr sz="1400" i="1" dirty="0" smtClean="0">
                <a:ln>
                  <a:noFill/>
                </a:ln>
                <a:solidFill>
                  <a:srgbClr val="008000"/>
                </a:solidFill>
                <a:ea typeface="ＭＳ Ｐゴシック" pitchFamily="34" charset="-128"/>
              </a:rPr>
            </a:br>
            <a:endParaRPr sz="1400" i="1" dirty="0" smtClean="0">
              <a:ln>
                <a:noFill/>
              </a:ln>
              <a:solidFill>
                <a:srgbClr val="008000"/>
              </a:solidFill>
              <a:latin typeface="Myriad Web Pro"/>
              <a:ea typeface="ＭＳ Ｐゴシック" pitchFamily="34" charset="-128"/>
            </a:endParaRPr>
          </a:p>
        </p:txBody>
      </p:sp>
      <p:pic>
        <p:nvPicPr>
          <p:cNvPr id="21507"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
        <p:nvSpPr>
          <p:cNvPr id="21508" name="TextBox 1"/>
          <p:cNvSpPr txBox="1">
            <a:spLocks noChangeArrowheads="1"/>
          </p:cNvSpPr>
          <p:nvPr/>
        </p:nvSpPr>
        <p:spPr bwMode="auto">
          <a:xfrm>
            <a:off x="1981200" y="1524000"/>
            <a:ext cx="5029200" cy="369888"/>
          </a:xfrm>
          <a:prstGeom prst="rect">
            <a:avLst/>
          </a:prstGeom>
          <a:noFill/>
          <a:ln w="9525">
            <a:noFill/>
            <a:miter lim="800000"/>
            <a:headEnd/>
            <a:tailEnd/>
          </a:ln>
        </p:spPr>
        <p:txBody>
          <a:bodyPr>
            <a:spAutoFit/>
          </a:bodyPr>
          <a:lstStyle/>
          <a:p>
            <a:pPr algn="ctr"/>
            <a:r>
              <a:rPr lang="en-US" b="1">
                <a:solidFill>
                  <a:schemeClr val="bg1"/>
                </a:solidFill>
              </a:rPr>
              <a:t>Total Hours in a Week = 168</a:t>
            </a:r>
          </a:p>
        </p:txBody>
      </p:sp>
      <p:graphicFrame>
        <p:nvGraphicFramePr>
          <p:cNvPr id="2" name="Chart 1"/>
          <p:cNvGraphicFramePr/>
          <p:nvPr/>
        </p:nvGraphicFramePr>
        <p:xfrm>
          <a:off x="1295400" y="1905000"/>
          <a:ext cx="6705600" cy="4114800"/>
        </p:xfrm>
        <a:graphic>
          <a:graphicData uri="http://schemas.openxmlformats.org/drawingml/2006/chart">
            <c:chart xmlns:c="http://schemas.openxmlformats.org/drawingml/2006/chart" xmlns:r="http://schemas.openxmlformats.org/officeDocument/2006/relationships" r:id="rId4"/>
          </a:graphicData>
        </a:graphic>
      </p:graphicFrame>
      <p:pic>
        <p:nvPicPr>
          <p:cNvPr id="6" name="Content Placeholder 9" descr="eyewings.jpg"/>
          <p:cNvPicPr>
            <a:picLocks noChangeAspect="1"/>
          </p:cNvPicPr>
          <p:nvPr/>
        </p:nvPicPr>
        <p:blipFill>
          <a:blip r:embed="rId5" cstate="print"/>
          <a:stretch>
            <a:fillRect/>
          </a:stretch>
        </p:blipFill>
        <p:spPr>
          <a:xfrm>
            <a:off x="6781800" y="0"/>
            <a:ext cx="1371600" cy="882933"/>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p:txBody>
          <a:bodyPr/>
          <a:lstStyle/>
          <a:p>
            <a:pPr eaLnBrk="1" hangingPunct="1"/>
            <a:r>
              <a:rPr b="0" dirty="0" smtClean="0">
                <a:ln>
                  <a:noFill/>
                </a:ln>
                <a:solidFill>
                  <a:schemeClr val="accent1">
                    <a:lumMod val="50000"/>
                  </a:schemeClr>
                </a:solidFill>
                <a:ea typeface="ＭＳ Ｐゴシック" pitchFamily="34" charset="-128"/>
              </a:rPr>
              <a:t>Monthly Sales Projections</a:t>
            </a:r>
            <a:br>
              <a:rPr b="0" dirty="0" smtClean="0">
                <a:ln>
                  <a:noFill/>
                </a:ln>
                <a:solidFill>
                  <a:schemeClr val="accent1">
                    <a:lumMod val="50000"/>
                  </a:schemeClr>
                </a:solidFill>
                <a:ea typeface="ＭＳ Ｐゴシック" pitchFamily="34" charset="-128"/>
              </a:rPr>
            </a:br>
            <a:r>
              <a:rPr sz="2800" b="0" i="1" dirty="0" smtClean="0">
                <a:ln>
                  <a:noFill/>
                </a:ln>
                <a:solidFill>
                  <a:schemeClr val="accent1">
                    <a:lumMod val="50000"/>
                  </a:schemeClr>
                </a:solidFill>
                <a:ea typeface="ＭＳ Ｐゴシック" pitchFamily="34" charset="-128"/>
              </a:rPr>
              <a:t>First Year </a:t>
            </a:r>
            <a:endParaRPr sz="2000" b="0" i="1" dirty="0" smtClean="0">
              <a:ln>
                <a:noFill/>
              </a:ln>
              <a:solidFill>
                <a:schemeClr val="accent1">
                  <a:lumMod val="50000"/>
                </a:schemeClr>
              </a:solidFill>
              <a:latin typeface="Myriad Web Pro"/>
              <a:ea typeface="ＭＳ Ｐゴシック" pitchFamily="34" charset="-128"/>
            </a:endParaRPr>
          </a:p>
        </p:txBody>
      </p:sp>
      <p:graphicFrame>
        <p:nvGraphicFramePr>
          <p:cNvPr id="25603" name="Object 79"/>
          <p:cNvGraphicFramePr>
            <a:graphicFrameLocks noGrp="1" noChangeAspect="1"/>
          </p:cNvGraphicFramePr>
          <p:nvPr>
            <p:ph idx="4294967295"/>
          </p:nvPr>
        </p:nvGraphicFramePr>
        <p:xfrm>
          <a:off x="877888" y="3051175"/>
          <a:ext cx="6318250" cy="2595563"/>
        </p:xfrm>
        <a:graphic>
          <a:graphicData uri="http://schemas.openxmlformats.org/presentationml/2006/ole">
            <p:oleObj spid="_x0000_s1026" name="Worksheet" r:id="rId4" imgW="6724580" imgH="2762340" progId="Excel.Sheet.8">
              <p:embed/>
            </p:oleObj>
          </a:graphicData>
        </a:graphic>
      </p:graphicFrame>
      <p:sp>
        <p:nvSpPr>
          <p:cNvPr id="21515" name="Text Box 11"/>
          <p:cNvSpPr txBox="1">
            <a:spLocks noChangeArrowheads="1"/>
          </p:cNvSpPr>
          <p:nvPr/>
        </p:nvSpPr>
        <p:spPr bwMode="auto">
          <a:xfrm>
            <a:off x="6695715" y="1421082"/>
            <a:ext cx="1762486" cy="147732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n-US" b="1" dirty="0">
                <a:solidFill>
                  <a:schemeClr val="bg1">
                    <a:lumMod val="50000"/>
                  </a:schemeClr>
                </a:solidFill>
                <a:latin typeface="Arial" pitchFamily="34" charset="0"/>
                <a:ea typeface="ＭＳ Ｐゴシック" pitchFamily="-112" charset="-128"/>
                <a:cs typeface="Arial" pitchFamily="34" charset="0"/>
              </a:rPr>
              <a:t>Total Units Sold</a:t>
            </a:r>
          </a:p>
          <a:p>
            <a:pPr>
              <a:defRPr/>
            </a:pPr>
            <a:endParaRPr lang="en-US" b="1" dirty="0">
              <a:solidFill>
                <a:schemeClr val="bg1"/>
              </a:solidFill>
              <a:latin typeface="Myriad Web Pro" pitchFamily="34" charset="0"/>
              <a:ea typeface="ＭＳ Ｐゴシック" pitchFamily="-112" charset="-128"/>
            </a:endParaRPr>
          </a:p>
          <a:p>
            <a:pPr>
              <a:defRPr/>
            </a:pPr>
            <a:endParaRPr lang="en-US" b="1" dirty="0">
              <a:solidFill>
                <a:schemeClr val="bg1"/>
              </a:solidFill>
              <a:latin typeface="Myriad Web Pro" pitchFamily="34" charset="0"/>
              <a:ea typeface="ＭＳ Ｐゴシック" pitchFamily="-112" charset="-128"/>
            </a:endParaRPr>
          </a:p>
          <a:p>
            <a:pPr>
              <a:defRPr/>
            </a:pPr>
            <a:endParaRPr lang="en-US" dirty="0">
              <a:solidFill>
                <a:srgbClr val="FFFFFF"/>
              </a:solidFill>
            </a:endParaRPr>
          </a:p>
        </p:txBody>
      </p:sp>
      <p:pic>
        <p:nvPicPr>
          <p:cNvPr id="25607" name="Picture 13" descr="NFTE_SmallTagLock_PantoneC.eps"/>
          <p:cNvPicPr>
            <a:picLocks noChangeAspect="1"/>
          </p:cNvPicPr>
          <p:nvPr/>
        </p:nvPicPr>
        <p:blipFill>
          <a:blip r:embed="rId5" cstate="print"/>
          <a:srcRect/>
          <a:stretch>
            <a:fillRect/>
          </a:stretch>
        </p:blipFill>
        <p:spPr bwMode="auto">
          <a:xfrm>
            <a:off x="33338" y="6019800"/>
            <a:ext cx="1609725" cy="804863"/>
          </a:xfrm>
          <a:prstGeom prst="rect">
            <a:avLst/>
          </a:prstGeom>
          <a:noFill/>
          <a:ln w="9525">
            <a:noFill/>
            <a:miter lim="800000"/>
            <a:headEnd/>
            <a:tailEnd/>
          </a:ln>
        </p:spPr>
      </p:pic>
      <p:sp>
        <p:nvSpPr>
          <p:cNvPr id="7" name="TextBox 6"/>
          <p:cNvSpPr txBox="1"/>
          <p:nvPr/>
        </p:nvSpPr>
        <p:spPr>
          <a:xfrm>
            <a:off x="7042150" y="2159000"/>
            <a:ext cx="1143000" cy="36933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b="1" dirty="0" smtClean="0">
                <a:solidFill>
                  <a:schemeClr val="bg1">
                    <a:lumMod val="50000"/>
                  </a:schemeClr>
                </a:solidFill>
                <a:latin typeface="Georgia" pitchFamily="18" charset="0"/>
              </a:rPr>
              <a:t>1673</a:t>
            </a:r>
            <a:endParaRPr lang="en-US" b="1" dirty="0">
              <a:solidFill>
                <a:schemeClr val="bg1">
                  <a:lumMod val="50000"/>
                </a:schemeClr>
              </a:solidFill>
              <a:latin typeface="Georgia" pitchFamily="18" charset="0"/>
            </a:endParaRPr>
          </a:p>
        </p:txBody>
      </p:sp>
      <p:pic>
        <p:nvPicPr>
          <p:cNvPr id="8" name="Content Placeholder 9" descr="eyewings.jpg"/>
          <p:cNvPicPr>
            <a:picLocks noChangeAspect="1"/>
          </p:cNvPicPr>
          <p:nvPr/>
        </p:nvPicPr>
        <p:blipFill>
          <a:blip r:embed="rId6" cstate="print"/>
          <a:stretch>
            <a:fillRect/>
          </a:stretch>
        </p:blipFill>
        <p:spPr>
          <a:xfrm>
            <a:off x="6705600" y="5975067"/>
            <a:ext cx="1371600" cy="882933"/>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b="0" dirty="0">
                <a:solidFill>
                  <a:schemeClr val="tx2">
                    <a:lumMod val="50000"/>
                  </a:schemeClr>
                </a:solidFill>
              </a:rPr>
              <a:t>Monthly Break-Even Units</a:t>
            </a:r>
            <a:endParaRPr sz="1400" b="0" i="1" dirty="0">
              <a:ln>
                <a:noFill/>
              </a:ln>
              <a:solidFill>
                <a:schemeClr val="tx2">
                  <a:lumMod val="50000"/>
                </a:schemeClr>
              </a:solidFill>
              <a:latin typeface="Myriad Web Pro"/>
              <a:ea typeface="ＭＳ Ｐゴシック" pitchFamily="-112" charset="-128"/>
            </a:endParaRPr>
          </a:p>
        </p:txBody>
      </p:sp>
      <p:pic>
        <p:nvPicPr>
          <p:cNvPr id="26627"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
        <p:nvSpPr>
          <p:cNvPr id="26628" name="TextBox 3"/>
          <p:cNvSpPr txBox="1">
            <a:spLocks noChangeArrowheads="1"/>
          </p:cNvSpPr>
          <p:nvPr/>
        </p:nvSpPr>
        <p:spPr bwMode="auto">
          <a:xfrm>
            <a:off x="609600" y="3352800"/>
            <a:ext cx="7467600" cy="954107"/>
          </a:xfrm>
          <a:prstGeom prst="rect">
            <a:avLst/>
          </a:prstGeom>
          <a:noFill/>
          <a:ln w="9525">
            <a:noFill/>
            <a:miter lim="800000"/>
            <a:headEnd/>
            <a:tailEnd/>
          </a:ln>
        </p:spPr>
        <p:txBody>
          <a:bodyPr>
            <a:spAutoFit/>
          </a:bodyPr>
          <a:lstStyle/>
          <a:p>
            <a:r>
              <a:rPr lang="en-US" sz="2800" dirty="0">
                <a:solidFill>
                  <a:schemeClr val="tx1">
                    <a:lumMod val="75000"/>
                  </a:schemeClr>
                </a:solidFill>
              </a:rPr>
              <a:t>In an average month, the company will begin to make a profit after selling </a:t>
            </a:r>
            <a:r>
              <a:rPr lang="en-US" sz="2800" dirty="0" smtClean="0">
                <a:solidFill>
                  <a:schemeClr val="tx1">
                    <a:lumMod val="75000"/>
                  </a:schemeClr>
                </a:solidFill>
              </a:rPr>
              <a:t> 16   units</a:t>
            </a:r>
            <a:r>
              <a:rPr lang="en-US" sz="2800" dirty="0">
                <a:solidFill>
                  <a:schemeClr val="tx1">
                    <a:lumMod val="75000"/>
                  </a:schemeClr>
                </a:solidFill>
              </a:rPr>
              <a:t>.</a:t>
            </a:r>
          </a:p>
        </p:txBody>
      </p:sp>
      <p:cxnSp>
        <p:nvCxnSpPr>
          <p:cNvPr id="6" name="Straight Connector 5"/>
          <p:cNvCxnSpPr/>
          <p:nvPr/>
        </p:nvCxnSpPr>
        <p:spPr>
          <a:xfrm>
            <a:off x="914400" y="2090738"/>
            <a:ext cx="3429000" cy="0"/>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38200" y="2157413"/>
            <a:ext cx="3533775" cy="339725"/>
          </a:xfrm>
          <a:prstGeom prst="rect">
            <a:avLst/>
          </a:prstGeom>
          <a:noFill/>
        </p:spPr>
        <p:txBody>
          <a:bodyPr>
            <a:spAutoFit/>
          </a:bodyPr>
          <a:lstStyle/>
          <a:p>
            <a:pPr algn="ctr">
              <a:defRPr/>
            </a:pPr>
            <a:r>
              <a:rPr lang="en-US" sz="1600" b="1" i="1" dirty="0" smtClean="0">
                <a:solidFill>
                  <a:schemeClr val="bg2">
                    <a:lumMod val="50000"/>
                  </a:schemeClr>
                </a:solidFill>
                <a:latin typeface="Georgia" pitchFamily="18" charset="0"/>
                <a:cs typeface="Arial" charset="0"/>
              </a:rPr>
              <a:t>$8.05</a:t>
            </a:r>
            <a:endParaRPr lang="en-US" sz="1600" b="1" i="1" dirty="0">
              <a:solidFill>
                <a:schemeClr val="bg2">
                  <a:lumMod val="50000"/>
                </a:schemeClr>
              </a:solidFill>
              <a:latin typeface="Georgia" pitchFamily="18" charset="0"/>
              <a:cs typeface="Arial" charset="0"/>
            </a:endParaRPr>
          </a:p>
        </p:txBody>
      </p:sp>
      <p:sp>
        <p:nvSpPr>
          <p:cNvPr id="14" name="TextBox 13"/>
          <p:cNvSpPr txBox="1"/>
          <p:nvPr/>
        </p:nvSpPr>
        <p:spPr>
          <a:xfrm>
            <a:off x="4495800" y="1922463"/>
            <a:ext cx="457200" cy="338137"/>
          </a:xfrm>
          <a:prstGeom prst="rect">
            <a:avLst/>
          </a:prstGeom>
          <a:noFill/>
        </p:spPr>
        <p:txBody>
          <a:bodyPr>
            <a:spAutoFit/>
          </a:bodyPr>
          <a:lstStyle/>
          <a:p>
            <a:pPr algn="ctr">
              <a:defRPr/>
            </a:pPr>
            <a:r>
              <a:rPr lang="en-US" sz="1600" b="1" i="1" dirty="0">
                <a:solidFill>
                  <a:schemeClr val="bg2">
                    <a:lumMod val="50000"/>
                  </a:schemeClr>
                </a:solidFill>
                <a:latin typeface="Georgia" pitchFamily="18" charset="0"/>
                <a:cs typeface="Arial" charset="0"/>
              </a:rPr>
              <a:t>=</a:t>
            </a:r>
          </a:p>
        </p:txBody>
      </p:sp>
      <p:sp>
        <p:nvSpPr>
          <p:cNvPr id="15" name="TextBox 14"/>
          <p:cNvSpPr txBox="1"/>
          <p:nvPr/>
        </p:nvSpPr>
        <p:spPr>
          <a:xfrm>
            <a:off x="4964113" y="1922463"/>
            <a:ext cx="3321050" cy="338137"/>
          </a:xfrm>
          <a:prstGeom prst="rect">
            <a:avLst/>
          </a:prstGeom>
          <a:noFill/>
        </p:spPr>
        <p:txBody>
          <a:bodyPr>
            <a:spAutoFit/>
          </a:bodyPr>
          <a:lstStyle/>
          <a:p>
            <a:pPr>
              <a:defRPr/>
            </a:pPr>
            <a:r>
              <a:rPr lang="en-US" sz="1600" b="1" i="1" dirty="0" smtClean="0">
                <a:solidFill>
                  <a:schemeClr val="bg2">
                    <a:lumMod val="50000"/>
                  </a:schemeClr>
                </a:solidFill>
                <a:latin typeface="Georgia" pitchFamily="18" charset="0"/>
                <a:cs typeface="Arial" charset="0"/>
              </a:rPr>
              <a:t>16.14</a:t>
            </a:r>
            <a:endParaRPr lang="en-US" sz="1600" b="1" i="1" dirty="0">
              <a:solidFill>
                <a:schemeClr val="bg2">
                  <a:lumMod val="50000"/>
                </a:schemeClr>
              </a:solidFill>
              <a:latin typeface="Georgia" pitchFamily="18" charset="0"/>
              <a:cs typeface="Arial" charset="0"/>
            </a:endParaRPr>
          </a:p>
        </p:txBody>
      </p:sp>
      <p:sp>
        <p:nvSpPr>
          <p:cNvPr id="13" name="Rectangle 12"/>
          <p:cNvSpPr/>
          <p:nvPr/>
        </p:nvSpPr>
        <p:spPr>
          <a:xfrm>
            <a:off x="1828800" y="1676400"/>
            <a:ext cx="1151277" cy="369332"/>
          </a:xfrm>
          <a:prstGeom prst="rect">
            <a:avLst/>
          </a:prstGeom>
        </p:spPr>
        <p:txBody>
          <a:bodyPr wrap="none">
            <a:spAutoFit/>
          </a:bodyPr>
          <a:lstStyle/>
          <a:p>
            <a:r>
              <a:rPr lang="en-US" b="1" dirty="0" smtClean="0">
                <a:solidFill>
                  <a:schemeClr val="bg2">
                    <a:lumMod val="50000"/>
                  </a:schemeClr>
                </a:solidFill>
                <a:latin typeface="Georgia" pitchFamily="18" charset="0"/>
              </a:rPr>
              <a:t>$130.00</a:t>
            </a:r>
            <a:endParaRPr lang="en-US" b="1" dirty="0">
              <a:solidFill>
                <a:schemeClr val="bg2">
                  <a:lumMod val="50000"/>
                </a:schemeClr>
              </a:solidFill>
              <a:latin typeface="Georgia" pitchFamily="18" charset="0"/>
            </a:endParaRPr>
          </a:p>
        </p:txBody>
      </p:sp>
      <p:pic>
        <p:nvPicPr>
          <p:cNvPr id="16" name="Content Placeholder 9" descr="eyewings.jpg"/>
          <p:cNvPicPr>
            <a:picLocks noChangeAspect="1"/>
          </p:cNvPicPr>
          <p:nvPr/>
        </p:nvPicPr>
        <p:blipFill>
          <a:blip r:embed="rId4" cstate="print"/>
          <a:stretch>
            <a:fillRect/>
          </a:stretch>
        </p:blipFill>
        <p:spPr>
          <a:xfrm>
            <a:off x="6705600" y="5975067"/>
            <a:ext cx="1371600" cy="882933"/>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0" y="381000"/>
            <a:ext cx="8229600" cy="1143000"/>
          </a:xfrm>
        </p:spPr>
        <p:txBody>
          <a:bodyPr>
            <a:normAutofit fontScale="90000"/>
          </a:bodyPr>
          <a:lstStyle/>
          <a:p>
            <a:pPr eaLnBrk="1" hangingPunct="1"/>
            <a:r>
              <a:rPr sz="4100" b="0" dirty="0" smtClean="0">
                <a:ln>
                  <a:noFill/>
                </a:ln>
                <a:solidFill>
                  <a:schemeClr val="tx2">
                    <a:lumMod val="50000"/>
                  </a:schemeClr>
                </a:solidFill>
                <a:ea typeface="ＭＳ Ｐゴシック" pitchFamily="34" charset="-128"/>
              </a:rPr>
              <a:t>Projected Yearly Income Statement</a:t>
            </a:r>
            <a:br>
              <a:rPr sz="4100" b="0" dirty="0" smtClean="0">
                <a:ln>
                  <a:noFill/>
                </a:ln>
                <a:solidFill>
                  <a:schemeClr val="tx2">
                    <a:lumMod val="50000"/>
                  </a:schemeClr>
                </a:solidFill>
                <a:ea typeface="ＭＳ Ｐゴシック" pitchFamily="34" charset="-128"/>
              </a:rPr>
            </a:br>
            <a:r>
              <a:rPr sz="2800" b="0" i="1" dirty="0" smtClean="0">
                <a:ln>
                  <a:noFill/>
                </a:ln>
                <a:solidFill>
                  <a:schemeClr val="tx2">
                    <a:lumMod val="50000"/>
                  </a:schemeClr>
                </a:solidFill>
                <a:ea typeface="ＭＳ Ｐゴシック" pitchFamily="34" charset="-128"/>
              </a:rPr>
              <a:t>First Year</a:t>
            </a:r>
            <a:endParaRPr sz="1400" b="0" i="1" dirty="0" smtClean="0">
              <a:ln>
                <a:noFill/>
              </a:ln>
              <a:solidFill>
                <a:schemeClr val="tx2">
                  <a:lumMod val="50000"/>
                </a:schemeClr>
              </a:solidFill>
              <a:latin typeface="Myriad Web Pro"/>
              <a:ea typeface="ＭＳ Ｐゴシック" pitchFamily="34" charset="-128"/>
            </a:endParaRPr>
          </a:p>
        </p:txBody>
      </p:sp>
      <p:pic>
        <p:nvPicPr>
          <p:cNvPr id="27651"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graphicFrame>
        <p:nvGraphicFramePr>
          <p:cNvPr id="3" name="Table 2"/>
          <p:cNvGraphicFramePr>
            <a:graphicFrameLocks noGrp="1"/>
          </p:cNvGraphicFramePr>
          <p:nvPr/>
        </p:nvGraphicFramePr>
        <p:xfrm>
          <a:off x="228600" y="1600200"/>
          <a:ext cx="7848600" cy="4111623"/>
        </p:xfrm>
        <a:graphic>
          <a:graphicData uri="http://schemas.openxmlformats.org/drawingml/2006/table">
            <a:tbl>
              <a:tblPr/>
              <a:tblGrid>
                <a:gridCol w="768929"/>
                <a:gridCol w="3079171"/>
                <a:gridCol w="2324100"/>
                <a:gridCol w="1676400"/>
              </a:tblGrid>
              <a:tr h="4491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A</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2">
                              <a:lumMod val="50000"/>
                            </a:schemeClr>
                          </a:solidFill>
                          <a:effectLst/>
                          <a:latin typeface="Arial" pitchFamily="34" charset="0"/>
                          <a:ea typeface="ＭＳ Ｐゴシック" pitchFamily="34" charset="-128"/>
                          <a:cs typeface="Arial" pitchFamily="34" charset="0"/>
                        </a:rPr>
                        <a:t>Selling Price per Unit</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060575" algn="r"/>
                        </a:tabLst>
                      </a:pPr>
                      <a:r>
                        <a:rPr kumimoji="0" lang="en-US" sz="1600" b="1" i="0" u="none"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rPr>
                        <a:t>	$10</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kern="1200"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r>
              <a:tr h="4491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B</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2">
                              <a:lumMod val="50000"/>
                            </a:schemeClr>
                          </a:solidFill>
                          <a:effectLst/>
                          <a:latin typeface="Arial" pitchFamily="34" charset="0"/>
                          <a:ea typeface="ＭＳ Ｐゴシック" pitchFamily="34" charset="-128"/>
                          <a:cs typeface="Arial" pitchFamily="34" charset="0"/>
                        </a:rPr>
                        <a:t>Number of Units Sold</a:t>
                      </a:r>
                    </a:p>
                  </a:txBody>
                  <a:tcPr marL="68580" marR="68580"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060575" algn="r"/>
                        </a:tabLst>
                        <a:defRPr/>
                      </a:pPr>
                      <a:r>
                        <a:rPr kumimoji="0" lang="en-US" sz="1600" b="1" i="0" u="none"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rPr>
                        <a:t>	</a:t>
                      </a:r>
                      <a:r>
                        <a:rPr lang="en-US" sz="1600" b="1" dirty="0" smtClean="0">
                          <a:solidFill>
                            <a:schemeClr val="bg1">
                              <a:lumMod val="50000"/>
                            </a:schemeClr>
                          </a:solidFill>
                          <a:latin typeface="Georgia" pitchFamily="18" charset="0"/>
                        </a:rPr>
                        <a:t>1673</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kern="1200"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r>
              <a:tr h="4491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C</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2">
                              <a:lumMod val="50000"/>
                            </a:schemeClr>
                          </a:solidFill>
                          <a:effectLst/>
                          <a:latin typeface="Arial" pitchFamily="34" charset="0"/>
                          <a:ea typeface="ＭＳ Ｐゴシック" pitchFamily="34" charset="-128"/>
                          <a:cs typeface="Arial" pitchFamily="34" charset="0"/>
                        </a:rPr>
                        <a:t>Total Sales </a:t>
                      </a:r>
                    </a:p>
                  </a:txBody>
                  <a:tcPr marL="68580" marR="68580"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1376363" algn="r"/>
                        </a:tabLst>
                      </a:pPr>
                      <a:r>
                        <a:rPr kumimoji="0" lang="en-US" sz="1600" b="1" i="0" u="none" strike="noStrike" kern="1200" cap="none" normalizeH="0" baseline="0" dirty="0" smtClean="0">
                          <a:ln>
                            <a:noFill/>
                          </a:ln>
                          <a:solidFill>
                            <a:schemeClr val="bg2">
                              <a:lumMod val="50000"/>
                            </a:schemeClr>
                          </a:solidFill>
                          <a:effectLst/>
                          <a:latin typeface="Georgia" pitchFamily="18" charset="0"/>
                          <a:ea typeface="ＭＳ Ｐゴシック" pitchFamily="34" charset="-128"/>
                          <a:cs typeface="Arial" pitchFamily="34" charset="0"/>
                        </a:rPr>
                        <a:t>$16,730.00</a:t>
                      </a:r>
                      <a:r>
                        <a:rPr kumimoji="0" lang="en-US" sz="1600" b="1" i="0" u="none" strike="noStrike" kern="1200" cap="none" normalizeH="0" baseline="0" dirty="0" smtClean="0">
                          <a:ln>
                            <a:noFill/>
                          </a:ln>
                          <a:solidFill>
                            <a:srgbClr val="FF0000"/>
                          </a:solidFill>
                          <a:effectLst/>
                          <a:latin typeface="Georgia" pitchFamily="18" charset="0"/>
                          <a:ea typeface="ＭＳ Ｐゴシック" pitchFamily="34" charset="-128"/>
                          <a:cs typeface="Arial" pitchFamily="34" charset="0"/>
                        </a:rPr>
                        <a:t>	</a:t>
                      </a:r>
                      <a:endParaRPr kumimoji="0" lang="en-US" sz="1600" b="1" i="0" u="none" strike="noStrike" kern="1200" cap="none" normalizeH="0" baseline="0" dirty="0" smtClean="0">
                        <a:ln>
                          <a:noFill/>
                        </a:ln>
                        <a:solidFill>
                          <a:schemeClr val="bg2">
                            <a:lumMod val="50000"/>
                          </a:schemeClr>
                        </a:solidFill>
                        <a:effectLst/>
                        <a:latin typeface="Georgia" pitchFamily="18" charset="0"/>
                        <a:ea typeface="ＭＳ Ｐゴシック" pitchFamily="34" charset="-128"/>
                        <a:cs typeface="Arial" pitchFamily="34"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51814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D</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tab pos="231775" algn="l"/>
                        </a:tabLst>
                      </a:pPr>
                      <a:r>
                        <a:rPr kumimoji="0" lang="en-US" sz="1400" b="1" i="0" u="none" strike="noStrike" cap="none" normalizeH="0" baseline="0" dirty="0" smtClean="0">
                          <a:ln>
                            <a:noFill/>
                          </a:ln>
                          <a:solidFill>
                            <a:schemeClr val="bg2">
                              <a:lumMod val="50000"/>
                            </a:schemeClr>
                          </a:solidFill>
                          <a:effectLst/>
                          <a:latin typeface="Arial" pitchFamily="34" charset="0"/>
                          <a:ea typeface="ＭＳ Ｐゴシック" pitchFamily="34" charset="-128"/>
                          <a:cs typeface="Arial" pitchFamily="34" charset="0"/>
                        </a:rPr>
                        <a:t>	Variable Expenses</a:t>
                      </a:r>
                    </a:p>
                  </a:txBody>
                  <a:tcPr marL="68580" marR="68580"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2060575" algn="r"/>
                        </a:tabLst>
                      </a:pPr>
                      <a:r>
                        <a:rPr kumimoji="0" lang="en-US" sz="1600" b="1" i="0" u="none" strike="noStrike" kern="1200" cap="none" normalizeH="0" baseline="0" dirty="0" smtClean="0">
                          <a:ln>
                            <a:noFill/>
                          </a:ln>
                          <a:solidFill>
                            <a:srgbClr val="FF0000"/>
                          </a:solidFill>
                          <a:effectLst/>
                          <a:latin typeface="Georgia" pitchFamily="18" charset="0"/>
                          <a:ea typeface="ＭＳ Ｐゴシック" pitchFamily="34" charset="-128"/>
                          <a:cs typeface="Arial" pitchFamily="34" charset="0"/>
                        </a:rPr>
                        <a:t>	</a:t>
                      </a:r>
                      <a:r>
                        <a:rPr kumimoji="0" lang="en-US" sz="1600" b="1" i="0" u="none" strike="noStrike" kern="1200" cap="none" normalizeH="0" baseline="0" dirty="0" smtClean="0">
                          <a:ln>
                            <a:noFill/>
                          </a:ln>
                          <a:solidFill>
                            <a:schemeClr val="bg2">
                              <a:lumMod val="50000"/>
                            </a:schemeClr>
                          </a:solidFill>
                          <a:effectLst/>
                          <a:latin typeface="Georgia" pitchFamily="18" charset="0"/>
                          <a:ea typeface="ＭＳ Ｐゴシック" pitchFamily="34" charset="-128"/>
                          <a:cs typeface="Arial" pitchFamily="34" charset="0"/>
                        </a:rPr>
                        <a:t>$3262.35</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r>
              <a:tr h="4491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E</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2">
                              <a:lumMod val="50000"/>
                            </a:schemeClr>
                          </a:solidFill>
                          <a:effectLst/>
                          <a:latin typeface="Arial" pitchFamily="34" charset="0"/>
                          <a:ea typeface="ＭＳ Ｐゴシック" pitchFamily="34" charset="-128"/>
                          <a:cs typeface="Arial" pitchFamily="34" charset="0"/>
                        </a:rPr>
                        <a:t>Contribution Margin</a:t>
                      </a:r>
                    </a:p>
                  </a:txBody>
                  <a:tcPr marL="68580" marR="68580"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376363" algn="r"/>
                        </a:tabLst>
                      </a:pPr>
                      <a:r>
                        <a:rPr kumimoji="0" lang="en-US" sz="1600" b="1" i="0" u="none" strike="noStrike" kern="1200" cap="none" normalizeH="0" baseline="0" dirty="0" smtClean="0">
                          <a:ln>
                            <a:noFill/>
                          </a:ln>
                          <a:solidFill>
                            <a:schemeClr val="bg2">
                              <a:lumMod val="50000"/>
                            </a:schemeClr>
                          </a:solidFill>
                          <a:effectLst/>
                          <a:latin typeface="Georgia" pitchFamily="18" charset="0"/>
                          <a:ea typeface="ＭＳ Ｐゴシック" pitchFamily="34" charset="-128"/>
                          <a:cs typeface="Arial" pitchFamily="34" charset="0"/>
                        </a:rPr>
                        <a:t>$13,467.65</a:t>
                      </a:r>
                      <a:r>
                        <a:rPr kumimoji="0" lang="en-US" sz="1600" b="1" i="0" u="none" strike="noStrike" kern="1200" cap="none" normalizeH="0" baseline="0" dirty="0" smtClean="0">
                          <a:ln>
                            <a:noFill/>
                          </a:ln>
                          <a:solidFill>
                            <a:srgbClr val="FF0000"/>
                          </a:solidFill>
                          <a:effectLst/>
                          <a:latin typeface="Georgia" pitchFamily="18" charset="0"/>
                          <a:ea typeface="ＭＳ Ｐゴシック" pitchFamily="34" charset="-128"/>
                          <a:cs typeface="Arial" pitchFamily="34" charset="0"/>
                        </a:rPr>
                        <a:t>	</a:t>
                      </a:r>
                      <a:endParaRPr kumimoji="0" lang="en-US" sz="1600" b="1" i="0" u="none" strike="noStrike" kern="1200" cap="none" normalizeH="0" baseline="0" dirty="0" smtClean="0">
                        <a:ln>
                          <a:noFill/>
                        </a:ln>
                        <a:solidFill>
                          <a:schemeClr val="bg2">
                            <a:lumMod val="50000"/>
                          </a:schemeClr>
                        </a:solidFill>
                        <a:effectLst/>
                        <a:latin typeface="Georgia" pitchFamily="18" charset="0"/>
                        <a:ea typeface="ＭＳ Ｐゴシック" pitchFamily="34" charset="-128"/>
                        <a:cs typeface="Arial" pitchFamily="34"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4491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F</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tab pos="231775" algn="l"/>
                        </a:tabLst>
                      </a:pPr>
                      <a:r>
                        <a:rPr kumimoji="0" lang="en-US" sz="1400" b="1" i="0" u="none" strike="noStrike" cap="none" normalizeH="0" baseline="0" dirty="0" smtClean="0">
                          <a:ln>
                            <a:noFill/>
                          </a:ln>
                          <a:solidFill>
                            <a:schemeClr val="bg2">
                              <a:lumMod val="50000"/>
                            </a:schemeClr>
                          </a:solidFill>
                          <a:effectLst/>
                          <a:latin typeface="Arial" pitchFamily="34" charset="0"/>
                          <a:ea typeface="ＭＳ Ｐゴシック" pitchFamily="34" charset="-128"/>
                          <a:cs typeface="Arial" pitchFamily="34" charset="0"/>
                        </a:rPr>
                        <a:t>	Fixed Operating Expenses</a:t>
                      </a:r>
                    </a:p>
                  </a:txBody>
                  <a:tcPr marL="68580" marR="68580"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060575" algn="r"/>
                        </a:tabLst>
                      </a:pPr>
                      <a:r>
                        <a:rPr kumimoji="0" lang="en-US" sz="1600" b="1" i="0" u="none" strike="noStrike" kern="1200" cap="none" normalizeH="0" baseline="0" dirty="0" smtClean="0">
                          <a:ln>
                            <a:noFill/>
                          </a:ln>
                          <a:solidFill>
                            <a:srgbClr val="FF0000"/>
                          </a:solidFill>
                          <a:effectLst/>
                          <a:latin typeface="Georgia" pitchFamily="18" charset="0"/>
                          <a:ea typeface="ＭＳ Ｐゴシック" pitchFamily="34" charset="-128"/>
                          <a:cs typeface="Arial" pitchFamily="34" charset="0"/>
                        </a:rPr>
                        <a:t>	</a:t>
                      </a:r>
                      <a:r>
                        <a:rPr kumimoji="0" lang="en-US" sz="1600" b="1" i="0" u="none" strike="noStrike" kern="1200" cap="none" normalizeH="0" baseline="0" dirty="0" smtClean="0">
                          <a:ln>
                            <a:noFill/>
                          </a:ln>
                          <a:solidFill>
                            <a:schemeClr val="bg2">
                              <a:lumMod val="50000"/>
                            </a:schemeClr>
                          </a:solidFill>
                          <a:effectLst/>
                          <a:latin typeface="Georgia" pitchFamily="18" charset="0"/>
                          <a:ea typeface="ＭＳ Ｐゴシック" pitchFamily="34" charset="-128"/>
                          <a:cs typeface="Arial" pitchFamily="34" charset="0"/>
                        </a:rPr>
                        <a:t>$1,560.00</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sng"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r>
              <a:tr h="4491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G</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2">
                              <a:lumMod val="50000"/>
                            </a:schemeClr>
                          </a:solidFill>
                          <a:effectLst/>
                          <a:latin typeface="Arial" pitchFamily="34" charset="0"/>
                          <a:ea typeface="ＭＳ Ｐゴシック" pitchFamily="34" charset="-128"/>
                          <a:cs typeface="Arial" pitchFamily="34" charset="0"/>
                        </a:rPr>
                        <a:t>Pre-Tax Profit </a:t>
                      </a:r>
                    </a:p>
                  </a:txBody>
                  <a:tcPr marL="68580" marR="68580"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sng"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376363" algn="r"/>
                        </a:tabLst>
                      </a:pPr>
                      <a:r>
                        <a:rPr kumimoji="0" lang="en-US" sz="1600" b="1" i="0" u="none" strike="noStrike" kern="1200" cap="none" normalizeH="0" baseline="0" dirty="0" smtClean="0">
                          <a:ln>
                            <a:noFill/>
                          </a:ln>
                          <a:solidFill>
                            <a:schemeClr val="bg2">
                              <a:lumMod val="50000"/>
                            </a:schemeClr>
                          </a:solidFill>
                          <a:effectLst/>
                          <a:latin typeface="Georgia" pitchFamily="18" charset="0"/>
                          <a:ea typeface="ＭＳ Ｐゴシック" pitchFamily="34" charset="-128"/>
                          <a:cs typeface="Arial" pitchFamily="34" charset="0"/>
                        </a:rPr>
                        <a:t>$11,907.65</a:t>
                      </a:r>
                      <a:r>
                        <a:rPr kumimoji="0" lang="en-US" sz="1600" b="1" i="0" u="none" strike="noStrike" kern="1200" cap="none" normalizeH="0" baseline="0" dirty="0" smtClean="0">
                          <a:ln>
                            <a:noFill/>
                          </a:ln>
                          <a:solidFill>
                            <a:srgbClr val="FF0000"/>
                          </a:solidFill>
                          <a:effectLst/>
                          <a:latin typeface="Georgia" pitchFamily="18" charset="0"/>
                          <a:ea typeface="ＭＳ Ｐゴシック" pitchFamily="34" charset="-128"/>
                          <a:cs typeface="Arial" pitchFamily="34" charset="0"/>
                        </a:rPr>
                        <a:t>	</a:t>
                      </a:r>
                      <a:endParaRPr kumimoji="0" lang="en-US" sz="1600" b="1" i="0" u="none" strike="noStrike" kern="1200" cap="none" normalizeH="0" baseline="0" dirty="0" smtClean="0">
                        <a:ln>
                          <a:noFill/>
                        </a:ln>
                        <a:solidFill>
                          <a:schemeClr val="bg2">
                            <a:lumMod val="50000"/>
                          </a:schemeClr>
                        </a:solidFill>
                        <a:effectLst/>
                        <a:latin typeface="Georgia" pitchFamily="18" charset="0"/>
                        <a:ea typeface="ＭＳ Ｐゴシック" pitchFamily="34" charset="-128"/>
                        <a:cs typeface="Arial" pitchFamily="34"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4491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H</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tab pos="231775" algn="l"/>
                        </a:tabLst>
                      </a:pPr>
                      <a:r>
                        <a:rPr kumimoji="0" lang="en-US" sz="1400" b="1" i="0" u="none" strike="noStrike" cap="none" normalizeH="0" baseline="0" dirty="0" smtClean="0">
                          <a:ln>
                            <a:noFill/>
                          </a:ln>
                          <a:solidFill>
                            <a:schemeClr val="bg2">
                              <a:lumMod val="50000"/>
                            </a:schemeClr>
                          </a:solidFill>
                          <a:effectLst/>
                          <a:latin typeface="Arial" pitchFamily="34" charset="0"/>
                          <a:ea typeface="ＭＳ Ｐゴシック" pitchFamily="34" charset="-128"/>
                          <a:cs typeface="Arial" pitchFamily="34" charset="0"/>
                        </a:rPr>
                        <a:t>	Taxes @ 15% </a:t>
                      </a:r>
                    </a:p>
                  </a:txBody>
                  <a:tcPr marL="68580" marR="68580"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2060575" algn="r"/>
                        </a:tabLst>
                      </a:pPr>
                      <a:r>
                        <a:rPr kumimoji="0" lang="en-US" sz="1600" b="1" i="0" u="none" strike="noStrike" kern="1200" cap="none" normalizeH="0" baseline="0" dirty="0" smtClean="0">
                          <a:ln>
                            <a:noFill/>
                          </a:ln>
                          <a:solidFill>
                            <a:srgbClr val="FF0000"/>
                          </a:solidFill>
                          <a:effectLst/>
                          <a:latin typeface="Georgia" pitchFamily="18" charset="0"/>
                          <a:ea typeface="ＭＳ Ｐゴシック" pitchFamily="34" charset="-128"/>
                          <a:cs typeface="Arial" pitchFamily="34" charset="0"/>
                        </a:rPr>
                        <a:t>	</a:t>
                      </a:r>
                      <a:r>
                        <a:rPr kumimoji="0" lang="en-US" sz="1600" b="1" i="0" u="none" strike="noStrike" kern="1200" cap="none" normalizeH="0" baseline="0" dirty="0" smtClean="0">
                          <a:ln>
                            <a:noFill/>
                          </a:ln>
                          <a:solidFill>
                            <a:schemeClr val="bg2">
                              <a:lumMod val="50000"/>
                            </a:schemeClr>
                          </a:solidFill>
                          <a:effectLst/>
                          <a:latin typeface="Georgia" pitchFamily="18" charset="0"/>
                          <a:ea typeface="ＭＳ Ｐゴシック" pitchFamily="34" charset="-128"/>
                          <a:cs typeface="Arial" pitchFamily="34" charset="0"/>
                        </a:rPr>
                        <a:t>$1786.05</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r>
              <a:tr h="4491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I</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tab pos="231775" algn="l"/>
                        </a:tabLst>
                      </a:pPr>
                      <a:r>
                        <a:rPr kumimoji="0" lang="en-US" sz="1400" b="1" i="0" u="none" strike="noStrike" cap="none" normalizeH="0" baseline="0" dirty="0" smtClean="0">
                          <a:ln>
                            <a:noFill/>
                          </a:ln>
                          <a:solidFill>
                            <a:schemeClr val="bg2">
                              <a:lumMod val="50000"/>
                            </a:schemeClr>
                          </a:solidFill>
                          <a:effectLst/>
                          <a:latin typeface="Arial" pitchFamily="34" charset="0"/>
                          <a:ea typeface="ＭＳ Ｐゴシック" pitchFamily="34" charset="-128"/>
                          <a:cs typeface="Arial" pitchFamily="34" charset="0"/>
                        </a:rPr>
                        <a:t>Net Profit</a:t>
                      </a:r>
                    </a:p>
                  </a:txBody>
                  <a:tcPr marL="68580" marR="68580"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1376363" algn="r"/>
                        </a:tabLst>
                      </a:pPr>
                      <a:r>
                        <a:rPr kumimoji="0" lang="en-US" sz="1600" b="1" i="0" u="none" strike="noStrike" kern="1200" cap="none" normalizeH="0" baseline="0" dirty="0" smtClean="0">
                          <a:ln>
                            <a:noFill/>
                          </a:ln>
                          <a:solidFill>
                            <a:schemeClr val="bg2">
                              <a:lumMod val="50000"/>
                            </a:schemeClr>
                          </a:solidFill>
                          <a:effectLst/>
                          <a:latin typeface="Georgia" pitchFamily="18" charset="0"/>
                          <a:ea typeface="ＭＳ Ｐゴシック" pitchFamily="34" charset="-128"/>
                          <a:cs typeface="Arial" pitchFamily="34" charset="0"/>
                        </a:rPr>
                        <a:t>$10,121.60	</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bl>
          </a:graphicData>
        </a:graphic>
      </p:graphicFrame>
      <p:pic>
        <p:nvPicPr>
          <p:cNvPr id="5" name="Content Placeholder 9" descr="eyewings.jpg"/>
          <p:cNvPicPr>
            <a:picLocks noChangeAspect="1"/>
          </p:cNvPicPr>
          <p:nvPr/>
        </p:nvPicPr>
        <p:blipFill>
          <a:blip r:embed="rId4" cstate="print"/>
          <a:stretch>
            <a:fillRect/>
          </a:stretch>
        </p:blipFill>
        <p:spPr>
          <a:xfrm>
            <a:off x="6705600" y="5975067"/>
            <a:ext cx="1371600" cy="882933"/>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p:cNvSpPr>
          <p:nvPr/>
        </p:nvSpPr>
        <p:spPr bwMode="auto">
          <a:xfrm>
            <a:off x="457200" y="114300"/>
            <a:ext cx="8229600" cy="800100"/>
          </a:xfrm>
          <a:prstGeom prst="rect">
            <a:avLst/>
          </a:prstGeom>
          <a:noFill/>
          <a:ln w="9525">
            <a:noFill/>
            <a:miter lim="800000"/>
            <a:headEnd/>
            <a:tailEnd/>
          </a:ln>
        </p:spPr>
        <p:txBody>
          <a:bodyPr anchor="ctr"/>
          <a:lstStyle/>
          <a:p>
            <a:pPr algn="ctr"/>
            <a:r>
              <a:rPr lang="en-US" sz="4800" dirty="0">
                <a:solidFill>
                  <a:schemeClr val="accent2">
                    <a:lumMod val="75000"/>
                  </a:schemeClr>
                </a:solidFill>
                <a:latin typeface="Corbel" pitchFamily="34" charset="0"/>
                <a:ea typeface="ＭＳ Ｐゴシック" pitchFamily="34" charset="-128"/>
              </a:rPr>
              <a:t>Start-Up Investment</a:t>
            </a:r>
            <a:endParaRPr lang="en-US" sz="1400" i="1" dirty="0">
              <a:solidFill>
                <a:schemeClr val="accent2">
                  <a:lumMod val="75000"/>
                </a:schemeClr>
              </a:solidFill>
              <a:latin typeface="Myriad Web Pro"/>
              <a:ea typeface="ＭＳ Ｐゴシック" pitchFamily="34" charset="-128"/>
            </a:endParaRPr>
          </a:p>
        </p:txBody>
      </p:sp>
      <p:pic>
        <p:nvPicPr>
          <p:cNvPr id="28675" name="Picture 13" descr="NFTE_SmallTagLock_PantoneC.eps"/>
          <p:cNvPicPr>
            <a:picLocks noChangeAspect="1"/>
          </p:cNvPicPr>
          <p:nvPr/>
        </p:nvPicPr>
        <p:blipFill>
          <a:blip r:embed="rId3" cstate="print"/>
          <a:srcRect/>
          <a:stretch>
            <a:fillRect/>
          </a:stretch>
        </p:blipFill>
        <p:spPr bwMode="auto">
          <a:xfrm>
            <a:off x="33338" y="6081713"/>
            <a:ext cx="1484312" cy="742950"/>
          </a:xfrm>
          <a:prstGeom prst="rect">
            <a:avLst/>
          </a:prstGeom>
          <a:noFill/>
          <a:ln w="9525">
            <a:noFill/>
            <a:miter lim="800000"/>
            <a:headEnd/>
            <a:tailEnd/>
          </a:ln>
        </p:spPr>
      </p:pic>
      <p:graphicFrame>
        <p:nvGraphicFramePr>
          <p:cNvPr id="2" name="Table 1"/>
          <p:cNvGraphicFramePr>
            <a:graphicFrameLocks noGrp="1"/>
          </p:cNvGraphicFramePr>
          <p:nvPr/>
        </p:nvGraphicFramePr>
        <p:xfrm>
          <a:off x="1524000" y="1143000"/>
          <a:ext cx="6096000" cy="2767104"/>
        </p:xfrm>
        <a:graphic>
          <a:graphicData uri="http://schemas.openxmlformats.org/drawingml/2006/table">
            <a:tbl>
              <a:tblPr firstRow="1" bandRow="1">
                <a:tableStyleId>{5C22544A-7EE6-4342-B048-85BDC9FD1C3A}</a:tableStyleId>
              </a:tblPr>
              <a:tblGrid>
                <a:gridCol w="2032000"/>
                <a:gridCol w="2616200"/>
                <a:gridCol w="1447800"/>
              </a:tblGrid>
              <a:tr h="370568">
                <a:tc gridSpan="3">
                  <a:txBody>
                    <a:bodyPr/>
                    <a:lstStyle/>
                    <a:p>
                      <a:pPr algn="l"/>
                      <a:r>
                        <a:rPr kumimoji="0" lang="en-US" sz="2000" b="1" kern="1200" dirty="0" smtClean="0">
                          <a:solidFill>
                            <a:schemeClr val="bg2">
                              <a:lumMod val="50000"/>
                            </a:schemeClr>
                          </a:solidFill>
                          <a:latin typeface="Arial" pitchFamily="34" charset="0"/>
                          <a:ea typeface="+mn-ea"/>
                          <a:cs typeface="Arial" pitchFamily="34" charset="0"/>
                        </a:rPr>
                        <a:t>Start-Up Expenditures</a:t>
                      </a:r>
                      <a:endParaRPr lang="en-US" sz="1600" b="1" dirty="0">
                        <a:solidFill>
                          <a:schemeClr val="bg2">
                            <a:lumMod val="50000"/>
                          </a:schemeClr>
                        </a:solidFill>
                        <a:latin typeface="Arial" pitchFamily="34" charset="0"/>
                        <a:cs typeface="Arial" pitchFamily="34" charset="0"/>
                      </a:endParaRPr>
                    </a:p>
                  </a:txBody>
                  <a:tcPr marT="45686" marB="45686"/>
                </a:tc>
                <a:tc hMerge="1">
                  <a:txBody>
                    <a:bodyPr/>
                    <a:lstStyle/>
                    <a:p>
                      <a:pPr algn="ctr"/>
                      <a:endParaRPr lang="en-US" sz="1400" b="1" dirty="0">
                        <a:latin typeface="Myriad Web Pro"/>
                      </a:endParaRPr>
                    </a:p>
                  </a:txBody>
                  <a:tcPr marT="45686" marB="45686"/>
                </a:tc>
                <a:tc hMerge="1">
                  <a:txBody>
                    <a:bodyPr/>
                    <a:lstStyle/>
                    <a:p>
                      <a:pPr algn="ctr"/>
                      <a:endParaRPr lang="en-US" sz="1400" b="1" dirty="0">
                        <a:latin typeface="Myriad Web Pro"/>
                      </a:endParaRPr>
                    </a:p>
                  </a:txBody>
                  <a:tcPr marT="45686" marB="45686"/>
                </a:tc>
              </a:tr>
              <a:tr h="370568">
                <a:tc>
                  <a:txBody>
                    <a:bodyPr/>
                    <a:lstStyle/>
                    <a:p>
                      <a:pPr algn="ctr"/>
                      <a:r>
                        <a:rPr lang="en-US" sz="1400" b="1" dirty="0" smtClean="0">
                          <a:latin typeface="Arial" pitchFamily="34" charset="0"/>
                          <a:cs typeface="Arial" pitchFamily="34" charset="0"/>
                        </a:rPr>
                        <a:t>Item</a:t>
                      </a:r>
                      <a:endParaRPr lang="en-US" sz="1400" b="1" dirty="0">
                        <a:latin typeface="Arial" pitchFamily="34" charset="0"/>
                        <a:cs typeface="Arial" pitchFamily="34" charset="0"/>
                      </a:endParaRPr>
                    </a:p>
                  </a:txBody>
                  <a:tcPr marT="45686" marB="45686"/>
                </a:tc>
                <a:tc>
                  <a:txBody>
                    <a:bodyPr/>
                    <a:lstStyle/>
                    <a:p>
                      <a:pPr algn="ctr"/>
                      <a:r>
                        <a:rPr lang="en-US" sz="1400" b="1" dirty="0" smtClean="0">
                          <a:latin typeface="Arial" pitchFamily="34" charset="0"/>
                          <a:cs typeface="Arial" pitchFamily="34" charset="0"/>
                        </a:rPr>
                        <a:t>Where Will I Buy This?</a:t>
                      </a:r>
                      <a:endParaRPr lang="en-US" sz="1400" b="1" dirty="0">
                        <a:latin typeface="Arial" pitchFamily="34" charset="0"/>
                        <a:cs typeface="Arial" pitchFamily="34" charset="0"/>
                      </a:endParaRPr>
                    </a:p>
                  </a:txBody>
                  <a:tcPr marT="45686" marB="45686"/>
                </a:tc>
                <a:tc>
                  <a:txBody>
                    <a:bodyPr/>
                    <a:lstStyle/>
                    <a:p>
                      <a:pPr algn="ctr"/>
                      <a:r>
                        <a:rPr lang="en-US" sz="1400" b="1" dirty="0" smtClean="0">
                          <a:latin typeface="Arial" pitchFamily="34" charset="0"/>
                          <a:cs typeface="Arial" pitchFamily="34" charset="0"/>
                        </a:rPr>
                        <a:t>Cost</a:t>
                      </a:r>
                      <a:endParaRPr lang="en-US" sz="1400" b="1" dirty="0">
                        <a:latin typeface="Arial" pitchFamily="34" charset="0"/>
                        <a:cs typeface="Arial" pitchFamily="34" charset="0"/>
                      </a:endParaRPr>
                    </a:p>
                  </a:txBody>
                  <a:tcPr marT="45686" marB="45686"/>
                </a:tc>
              </a:tr>
              <a:tr h="370568">
                <a:tc>
                  <a:txBody>
                    <a:bodyPr/>
                    <a:lstStyle/>
                    <a:p>
                      <a:pPr algn="ctr"/>
                      <a:r>
                        <a:rPr lang="en-US" sz="1400" b="1" dirty="0" smtClean="0">
                          <a:solidFill>
                            <a:schemeClr val="bg2">
                              <a:lumMod val="50000"/>
                            </a:schemeClr>
                          </a:solidFill>
                          <a:latin typeface="Georgia" pitchFamily="18" charset="0"/>
                          <a:cs typeface="Arial" pitchFamily="34" charset="0"/>
                        </a:rPr>
                        <a:t>tools</a:t>
                      </a:r>
                      <a:endParaRPr lang="en-US" sz="1400" b="1" dirty="0">
                        <a:solidFill>
                          <a:schemeClr val="bg2">
                            <a:lumMod val="50000"/>
                          </a:schemeClr>
                        </a:solidFill>
                        <a:latin typeface="Georgia" pitchFamily="18" charset="0"/>
                        <a:cs typeface="Arial" pitchFamily="34" charset="0"/>
                      </a:endParaRPr>
                    </a:p>
                  </a:txBody>
                  <a:tcPr marT="45686" marB="45686"/>
                </a:tc>
                <a:tc>
                  <a:txBody>
                    <a:bodyPr/>
                    <a:lstStyle/>
                    <a:p>
                      <a:pPr algn="ctr"/>
                      <a:r>
                        <a:rPr lang="en-US" sz="1400" b="1" dirty="0" smtClean="0">
                          <a:solidFill>
                            <a:schemeClr val="bg2">
                              <a:lumMod val="50000"/>
                            </a:schemeClr>
                          </a:solidFill>
                          <a:latin typeface="Georgia" pitchFamily="18" charset="0"/>
                          <a:cs typeface="Arial" pitchFamily="34" charset="0"/>
                        </a:rPr>
                        <a:t>online</a:t>
                      </a:r>
                      <a:endParaRPr lang="en-US" sz="1400" b="1" dirty="0">
                        <a:solidFill>
                          <a:schemeClr val="bg2">
                            <a:lumMod val="50000"/>
                          </a:schemeClr>
                        </a:solidFill>
                        <a:latin typeface="Georgia" pitchFamily="18" charset="0"/>
                        <a:cs typeface="Arial" pitchFamily="34" charset="0"/>
                      </a:endParaRPr>
                    </a:p>
                  </a:txBody>
                  <a:tcPr marT="45686" marB="45686"/>
                </a:tc>
                <a:tc>
                  <a:txBody>
                    <a:bodyPr/>
                    <a:lstStyle/>
                    <a:p>
                      <a:pPr algn="l">
                        <a:tabLst>
                          <a:tab pos="1147763" algn="r"/>
                        </a:tabLst>
                      </a:pPr>
                      <a:r>
                        <a:rPr lang="en-US" sz="1400" b="1" dirty="0" smtClean="0">
                          <a:solidFill>
                            <a:schemeClr val="bg2">
                              <a:lumMod val="50000"/>
                            </a:schemeClr>
                          </a:solidFill>
                          <a:latin typeface="Georgia" pitchFamily="18" charset="0"/>
                          <a:cs typeface="Arial" pitchFamily="34" charset="0"/>
                        </a:rPr>
                        <a:t>$20.00	</a:t>
                      </a:r>
                      <a:endParaRPr lang="en-US" sz="1400" b="1" dirty="0">
                        <a:solidFill>
                          <a:schemeClr val="bg2">
                            <a:lumMod val="50000"/>
                          </a:schemeClr>
                        </a:solidFill>
                        <a:latin typeface="Georgia" pitchFamily="18" charset="0"/>
                        <a:cs typeface="Arial" pitchFamily="34" charset="0"/>
                      </a:endParaRPr>
                    </a:p>
                  </a:txBody>
                  <a:tcPr marT="45686" marB="45686"/>
                </a:tc>
              </a:tr>
              <a:tr h="3705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2">
                              <a:lumMod val="50000"/>
                            </a:schemeClr>
                          </a:solidFill>
                          <a:latin typeface="Georgia" pitchFamily="18" charset="0"/>
                          <a:cs typeface="Arial" pitchFamily="34" charset="0"/>
                        </a:rPr>
                        <a:t>Recycled</a:t>
                      </a:r>
                      <a:r>
                        <a:rPr lang="en-US" sz="1400" b="1" baseline="0" dirty="0" smtClean="0">
                          <a:solidFill>
                            <a:schemeClr val="bg2">
                              <a:lumMod val="50000"/>
                            </a:schemeClr>
                          </a:solidFill>
                          <a:latin typeface="Georgia" pitchFamily="18" charset="0"/>
                          <a:cs typeface="Arial" pitchFamily="34" charset="0"/>
                        </a:rPr>
                        <a:t> paper (case)</a:t>
                      </a:r>
                      <a:endParaRPr lang="en-US" sz="1400" b="1" dirty="0" smtClean="0">
                        <a:solidFill>
                          <a:schemeClr val="bg2">
                            <a:lumMod val="50000"/>
                          </a:schemeClr>
                        </a:solidFill>
                        <a:latin typeface="Georgia" pitchFamily="18" charset="0"/>
                        <a:cs typeface="Arial" pitchFamily="34" charset="0"/>
                      </a:endParaRPr>
                    </a:p>
                  </a:txBody>
                  <a:tcPr marT="45686" marB="4568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2">
                              <a:lumMod val="50000"/>
                            </a:schemeClr>
                          </a:solidFill>
                          <a:latin typeface="Georgia" pitchFamily="18" charset="0"/>
                          <a:cs typeface="Arial" pitchFamily="34" charset="0"/>
                        </a:rPr>
                        <a:t>online</a:t>
                      </a:r>
                    </a:p>
                  </a:txBody>
                  <a:tcPr marT="45686" marB="45686"/>
                </a:tc>
                <a:tc>
                  <a:txBody>
                    <a:bodyPr/>
                    <a:lstStyle/>
                    <a:p>
                      <a:pPr algn="l">
                        <a:tabLst>
                          <a:tab pos="1147763" algn="r"/>
                        </a:tabLst>
                      </a:pPr>
                      <a:r>
                        <a:rPr lang="en-US" sz="1400" b="1" dirty="0" smtClean="0">
                          <a:solidFill>
                            <a:schemeClr val="bg2">
                              <a:lumMod val="50000"/>
                            </a:schemeClr>
                          </a:solidFill>
                          <a:latin typeface="Georgia" pitchFamily="18" charset="0"/>
                          <a:cs typeface="Arial" pitchFamily="34" charset="0"/>
                        </a:rPr>
                        <a:t>$35.00	</a:t>
                      </a:r>
                      <a:endParaRPr lang="en-US" sz="1400" b="1" dirty="0">
                        <a:solidFill>
                          <a:schemeClr val="bg2">
                            <a:lumMod val="50000"/>
                          </a:schemeClr>
                        </a:solidFill>
                        <a:latin typeface="Georgia" pitchFamily="18" charset="0"/>
                        <a:cs typeface="Arial" pitchFamily="34" charset="0"/>
                      </a:endParaRPr>
                    </a:p>
                  </a:txBody>
                  <a:tcPr marT="45686" marB="45686"/>
                </a:tc>
              </a:tr>
              <a:tr h="3705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2">
                              <a:lumMod val="50000"/>
                            </a:schemeClr>
                          </a:solidFill>
                          <a:latin typeface="Georgia" pitchFamily="18" charset="0"/>
                          <a:cs typeface="Arial" pitchFamily="34" charset="0"/>
                        </a:rPr>
                        <a:t>computer</a:t>
                      </a:r>
                    </a:p>
                  </a:txBody>
                  <a:tcPr marT="45686" marB="4568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2">
                              <a:lumMod val="50000"/>
                            </a:schemeClr>
                          </a:solidFill>
                          <a:latin typeface="Georgia" pitchFamily="18" charset="0"/>
                          <a:cs typeface="Arial" pitchFamily="34" charset="0"/>
                        </a:rPr>
                        <a:t>Best</a:t>
                      </a:r>
                      <a:r>
                        <a:rPr lang="en-US" sz="1400" b="1" baseline="0" dirty="0" smtClean="0">
                          <a:solidFill>
                            <a:schemeClr val="bg2">
                              <a:lumMod val="50000"/>
                            </a:schemeClr>
                          </a:solidFill>
                          <a:latin typeface="Georgia" pitchFamily="18" charset="0"/>
                          <a:cs typeface="Arial" pitchFamily="34" charset="0"/>
                        </a:rPr>
                        <a:t> Buy</a:t>
                      </a:r>
                      <a:endParaRPr lang="en-US" sz="1400" b="1" dirty="0" smtClean="0">
                        <a:solidFill>
                          <a:schemeClr val="bg2">
                            <a:lumMod val="50000"/>
                          </a:schemeClr>
                        </a:solidFill>
                        <a:latin typeface="Georgia" pitchFamily="18" charset="0"/>
                        <a:cs typeface="Arial" pitchFamily="34" charset="0"/>
                      </a:endParaRPr>
                    </a:p>
                  </a:txBody>
                  <a:tcPr marT="45686" marB="45686"/>
                </a:tc>
                <a:tc>
                  <a:txBody>
                    <a:bodyPr/>
                    <a:lstStyle/>
                    <a:p>
                      <a:pPr algn="l">
                        <a:tabLst>
                          <a:tab pos="1147763" algn="r"/>
                        </a:tabLst>
                      </a:pPr>
                      <a:r>
                        <a:rPr lang="en-US" sz="1400" b="1" dirty="0" smtClean="0">
                          <a:solidFill>
                            <a:schemeClr val="bg2">
                              <a:lumMod val="50000"/>
                            </a:schemeClr>
                          </a:solidFill>
                          <a:latin typeface="Georgia" pitchFamily="18" charset="0"/>
                          <a:cs typeface="Arial" pitchFamily="34" charset="0"/>
                        </a:rPr>
                        <a:t>$400.00</a:t>
                      </a:r>
                      <a:endParaRPr lang="en-US" sz="1400" b="1" dirty="0">
                        <a:solidFill>
                          <a:schemeClr val="bg2">
                            <a:lumMod val="50000"/>
                          </a:schemeClr>
                        </a:solidFill>
                        <a:latin typeface="Georgia" pitchFamily="18" charset="0"/>
                        <a:cs typeface="Arial" pitchFamily="34" charset="0"/>
                      </a:endParaRPr>
                    </a:p>
                  </a:txBody>
                  <a:tcPr marT="45686" marB="45686"/>
                </a:tc>
              </a:tr>
              <a:tr h="3705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2">
                              <a:lumMod val="50000"/>
                            </a:schemeClr>
                          </a:solidFill>
                          <a:latin typeface="Georgia" pitchFamily="18" charset="0"/>
                          <a:cs typeface="Arial" pitchFamily="34" charset="0"/>
                        </a:rPr>
                        <a:t>printer</a:t>
                      </a:r>
                    </a:p>
                  </a:txBody>
                  <a:tcPr marT="45686" marB="4568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2">
                              <a:lumMod val="50000"/>
                            </a:schemeClr>
                          </a:solidFill>
                          <a:latin typeface="Georgia" pitchFamily="18" charset="0"/>
                          <a:cs typeface="Arial" pitchFamily="34" charset="0"/>
                        </a:rPr>
                        <a:t>Best Buy</a:t>
                      </a:r>
                    </a:p>
                  </a:txBody>
                  <a:tcPr marT="45686" marB="45686"/>
                </a:tc>
                <a:tc>
                  <a:txBody>
                    <a:bodyPr/>
                    <a:lstStyle/>
                    <a:p>
                      <a:pPr algn="l">
                        <a:tabLst>
                          <a:tab pos="1147763" algn="r"/>
                        </a:tabLst>
                      </a:pPr>
                      <a:r>
                        <a:rPr lang="en-US" sz="1400" b="1" dirty="0" smtClean="0">
                          <a:solidFill>
                            <a:schemeClr val="bg2">
                              <a:lumMod val="50000"/>
                            </a:schemeClr>
                          </a:solidFill>
                          <a:latin typeface="Georgia" pitchFamily="18" charset="0"/>
                          <a:cs typeface="Arial" pitchFamily="34" charset="0"/>
                        </a:rPr>
                        <a:t>$140.00</a:t>
                      </a:r>
                      <a:endParaRPr lang="en-US" sz="1400" b="1" dirty="0">
                        <a:solidFill>
                          <a:schemeClr val="bg2">
                            <a:lumMod val="50000"/>
                          </a:schemeClr>
                        </a:solidFill>
                        <a:latin typeface="Georgia" pitchFamily="18" charset="0"/>
                        <a:cs typeface="Arial" pitchFamily="34" charset="0"/>
                      </a:endParaRPr>
                    </a:p>
                  </a:txBody>
                  <a:tcPr marT="45686" marB="45686"/>
                </a:tc>
              </a:tr>
              <a:tr h="370568">
                <a:tc gridSpan="2">
                  <a:txBody>
                    <a:bodyPr/>
                    <a:lstStyle/>
                    <a:p>
                      <a:pPr algn="r"/>
                      <a:r>
                        <a:rPr lang="en-US" sz="1400" b="1" dirty="0" smtClean="0">
                          <a:latin typeface="Arial" pitchFamily="34" charset="0"/>
                          <a:cs typeface="Arial" pitchFamily="34" charset="0"/>
                        </a:rPr>
                        <a:t>Total Start-Up Expenditures</a:t>
                      </a:r>
                      <a:endParaRPr lang="en-US" sz="1400" b="1" dirty="0">
                        <a:latin typeface="Arial" pitchFamily="34" charset="0"/>
                        <a:cs typeface="Arial" pitchFamily="34" charset="0"/>
                      </a:endParaRPr>
                    </a:p>
                  </a:txBody>
                  <a:tcPr marT="45686" marB="45686"/>
                </a:tc>
                <a:tc hMerge="1">
                  <a:txBody>
                    <a:bodyPr/>
                    <a:lstStyle/>
                    <a:p>
                      <a:endParaRPr lang="en-US" sz="1400" b="1" dirty="0">
                        <a:latin typeface="Myriad Web Pro"/>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1147763" algn="r"/>
                        </a:tabLst>
                        <a:defRPr/>
                      </a:pPr>
                      <a:r>
                        <a:rPr lang="en-US" sz="1400" b="1" dirty="0" smtClean="0">
                          <a:solidFill>
                            <a:schemeClr val="bg2">
                              <a:lumMod val="50000"/>
                            </a:schemeClr>
                          </a:solidFill>
                          <a:latin typeface="Georgia" pitchFamily="18" charset="0"/>
                          <a:cs typeface="Arial" pitchFamily="34" charset="0"/>
                        </a:rPr>
                        <a:t>	$595.00</a:t>
                      </a:r>
                    </a:p>
                  </a:txBody>
                  <a:tcPr marT="45686" marB="45686"/>
                </a:tc>
              </a:tr>
            </a:tbl>
          </a:graphicData>
        </a:graphic>
      </p:graphicFrame>
      <p:graphicFrame>
        <p:nvGraphicFramePr>
          <p:cNvPr id="3" name="Table 2"/>
          <p:cNvGraphicFramePr>
            <a:graphicFrameLocks noGrp="1"/>
          </p:cNvGraphicFramePr>
          <p:nvPr/>
        </p:nvGraphicFramePr>
        <p:xfrm>
          <a:off x="1495425" y="4343400"/>
          <a:ext cx="6096000" cy="1138239"/>
        </p:xfrm>
        <a:graphic>
          <a:graphicData uri="http://schemas.openxmlformats.org/drawingml/2006/table">
            <a:tbl>
              <a:tblPr firstRow="1" bandRow="1">
                <a:tableStyleId>{5C22544A-7EE6-4342-B048-85BDC9FD1C3A}</a:tableStyleId>
              </a:tblPr>
              <a:tblGrid>
                <a:gridCol w="4064000"/>
                <a:gridCol w="2032000"/>
              </a:tblGrid>
              <a:tr h="396351">
                <a:tc gridSpan="2">
                  <a:txBody>
                    <a:bodyPr/>
                    <a:lstStyle/>
                    <a:p>
                      <a:pPr marL="0" algn="l" rtl="0" eaLnBrk="1" latinLnBrk="0" hangingPunct="1"/>
                      <a:r>
                        <a:rPr kumimoji="0" lang="en-US" sz="2000" b="1" kern="1200" dirty="0" smtClean="0">
                          <a:solidFill>
                            <a:schemeClr val="bg2">
                              <a:lumMod val="50000"/>
                            </a:schemeClr>
                          </a:solidFill>
                          <a:latin typeface="Arial" pitchFamily="34" charset="0"/>
                          <a:ea typeface="+mn-ea"/>
                          <a:cs typeface="Arial" pitchFamily="34" charset="0"/>
                        </a:rPr>
                        <a:t>Cash Reserves</a:t>
                      </a:r>
                      <a:endParaRPr kumimoji="0" lang="en-US" sz="2000" b="1" kern="1200" dirty="0">
                        <a:solidFill>
                          <a:schemeClr val="bg2">
                            <a:lumMod val="50000"/>
                          </a:schemeClr>
                        </a:solidFill>
                        <a:latin typeface="Arial" pitchFamily="34" charset="0"/>
                        <a:ea typeface="+mn-ea"/>
                        <a:cs typeface="Arial" pitchFamily="34" charset="0"/>
                      </a:endParaRPr>
                    </a:p>
                  </a:txBody>
                  <a:tcPr marT="45733" marB="45733"/>
                </a:tc>
                <a:tc hMerge="1">
                  <a:txBody>
                    <a:bodyPr/>
                    <a:lstStyle/>
                    <a:p>
                      <a:endParaRPr lang="en-US" dirty="0"/>
                    </a:p>
                  </a:txBody>
                  <a:tcPr/>
                </a:tc>
              </a:tr>
              <a:tr h="370944">
                <a:tc>
                  <a:txBody>
                    <a:bodyPr/>
                    <a:lstStyle/>
                    <a:p>
                      <a:r>
                        <a:rPr lang="en-US" sz="1400" b="1" dirty="0" smtClean="0">
                          <a:latin typeface="Arial" pitchFamily="34" charset="0"/>
                          <a:cs typeface="Arial" pitchFamily="34" charset="0"/>
                        </a:rPr>
                        <a:t>Emergency</a:t>
                      </a:r>
                      <a:r>
                        <a:rPr lang="en-US" sz="1400" b="1" baseline="0" dirty="0" smtClean="0">
                          <a:latin typeface="Arial" pitchFamily="34" charset="0"/>
                          <a:cs typeface="Arial" pitchFamily="34" charset="0"/>
                        </a:rPr>
                        <a:t> Fund</a:t>
                      </a:r>
                      <a:endParaRPr lang="en-US" sz="1400" b="1" dirty="0">
                        <a:solidFill>
                          <a:srgbClr val="FF0000"/>
                        </a:solidFill>
                        <a:latin typeface="Arial" pitchFamily="34" charset="0"/>
                        <a:cs typeface="Arial" pitchFamily="34" charset="0"/>
                      </a:endParaRPr>
                    </a:p>
                  </a:txBody>
                  <a:tcPr marT="45733" marB="45733"/>
                </a:tc>
                <a:tc>
                  <a:txBody>
                    <a:bodyPr/>
                    <a:lstStyle/>
                    <a:p>
                      <a:pPr algn="ctr"/>
                      <a:r>
                        <a:rPr lang="en-US" sz="1400" b="1" dirty="0" smtClean="0">
                          <a:solidFill>
                            <a:schemeClr val="bg2">
                              <a:lumMod val="50000"/>
                            </a:schemeClr>
                          </a:solidFill>
                          <a:latin typeface="Georgia" pitchFamily="18" charset="0"/>
                          <a:cs typeface="Arial" pitchFamily="34" charset="0"/>
                        </a:rPr>
                        <a:t>$100.00</a:t>
                      </a:r>
                      <a:endParaRPr lang="en-US" sz="1400" b="1" dirty="0">
                        <a:solidFill>
                          <a:schemeClr val="bg2">
                            <a:lumMod val="50000"/>
                          </a:schemeClr>
                        </a:solidFill>
                        <a:latin typeface="Georgia" pitchFamily="18" charset="0"/>
                        <a:cs typeface="Arial" pitchFamily="34" charset="0"/>
                      </a:endParaRPr>
                    </a:p>
                  </a:txBody>
                  <a:tcPr marT="45733" marB="45733"/>
                </a:tc>
              </a:tr>
              <a:tr h="370944">
                <a:tc>
                  <a:txBody>
                    <a:bodyPr/>
                    <a:lstStyle/>
                    <a:p>
                      <a:r>
                        <a:rPr lang="en-US" sz="1400" b="1" dirty="0" smtClean="0">
                          <a:latin typeface="Arial" pitchFamily="34" charset="0"/>
                          <a:cs typeface="Arial" pitchFamily="34" charset="0"/>
                        </a:rPr>
                        <a:t>Reserve for Fixed Expenses</a:t>
                      </a:r>
                      <a:endParaRPr lang="en-US" sz="1400" b="1" dirty="0">
                        <a:solidFill>
                          <a:srgbClr val="FF0000"/>
                        </a:solidFill>
                        <a:latin typeface="Arial" pitchFamily="34" charset="0"/>
                        <a:cs typeface="Arial" pitchFamily="34" charset="0"/>
                      </a:endParaRPr>
                    </a:p>
                  </a:txBody>
                  <a:tcPr marT="45733" marB="45733"/>
                </a:tc>
                <a:tc>
                  <a:txBody>
                    <a:bodyPr/>
                    <a:lstStyle/>
                    <a:p>
                      <a:pPr algn="ctr"/>
                      <a:r>
                        <a:rPr lang="en-US" sz="1400" b="1" dirty="0" smtClean="0">
                          <a:solidFill>
                            <a:schemeClr val="bg2">
                              <a:lumMod val="50000"/>
                            </a:schemeClr>
                          </a:solidFill>
                          <a:latin typeface="Georgia" pitchFamily="18" charset="0"/>
                          <a:cs typeface="Arial" pitchFamily="34" charset="0"/>
                        </a:rPr>
                        <a:t>$400.00</a:t>
                      </a:r>
                      <a:r>
                        <a:rPr lang="en-US" sz="1400" b="1" dirty="0" smtClean="0">
                          <a:latin typeface="Arial" pitchFamily="34" charset="0"/>
                          <a:cs typeface="Arial" pitchFamily="34" charset="0"/>
                        </a:rPr>
                        <a:t> </a:t>
                      </a:r>
                      <a:endParaRPr lang="en-US" sz="1400" b="1" dirty="0">
                        <a:solidFill>
                          <a:schemeClr val="bg2">
                            <a:lumMod val="50000"/>
                          </a:schemeClr>
                        </a:solidFill>
                        <a:latin typeface="Georgia" pitchFamily="18" charset="0"/>
                        <a:cs typeface="Arial" pitchFamily="34" charset="0"/>
                      </a:endParaRPr>
                    </a:p>
                  </a:txBody>
                  <a:tcPr marT="45733" marB="45733"/>
                </a:tc>
              </a:tr>
            </a:tbl>
          </a:graphicData>
        </a:graphic>
      </p:graphicFrame>
      <p:sp>
        <p:nvSpPr>
          <p:cNvPr id="13" name="Text Box 274"/>
          <p:cNvSpPr txBox="1">
            <a:spLocks noChangeArrowheads="1"/>
          </p:cNvSpPr>
          <p:nvPr/>
        </p:nvSpPr>
        <p:spPr bwMode="auto">
          <a:xfrm>
            <a:off x="5561013" y="5592763"/>
            <a:ext cx="20320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spcBef>
                <a:spcPct val="50000"/>
              </a:spcBef>
              <a:defRPr/>
            </a:pPr>
            <a:r>
              <a:rPr lang="en-US" b="1" dirty="0" smtClean="0">
                <a:solidFill>
                  <a:srgbClr val="FF0000"/>
                </a:solidFill>
                <a:latin typeface="Georgia" pitchFamily="18" charset="0"/>
                <a:ea typeface="Microsoft YaHei" pitchFamily="34" charset="-122"/>
                <a:cs typeface="Arial" pitchFamily="34" charset="0"/>
              </a:rPr>
              <a:t>$1,095.00</a:t>
            </a:r>
            <a:endParaRPr lang="en-US" b="1" dirty="0">
              <a:solidFill>
                <a:srgbClr val="FF0000"/>
              </a:solidFill>
              <a:latin typeface="Georgia" pitchFamily="18" charset="0"/>
              <a:ea typeface="Microsoft YaHei" pitchFamily="34" charset="-122"/>
              <a:cs typeface="Arial" pitchFamily="34" charset="0"/>
            </a:endParaRPr>
          </a:p>
        </p:txBody>
      </p:sp>
      <p:sp>
        <p:nvSpPr>
          <p:cNvPr id="29748" name="TextBox 3"/>
          <p:cNvSpPr txBox="1">
            <a:spLocks noChangeArrowheads="1"/>
          </p:cNvSpPr>
          <p:nvPr/>
        </p:nvSpPr>
        <p:spPr bwMode="auto">
          <a:xfrm>
            <a:off x="1463675" y="5562600"/>
            <a:ext cx="4038600" cy="400050"/>
          </a:xfrm>
          <a:prstGeom prst="rect">
            <a:avLst/>
          </a:prstGeom>
          <a:solidFill>
            <a:srgbClr val="6699FF"/>
          </a:solidFill>
          <a:ln/>
          <a:effectLst/>
          <a:extLst/>
        </p:spPr>
        <p:style>
          <a:lnRef idx="3">
            <a:schemeClr val="lt1"/>
          </a:lnRef>
          <a:fillRef idx="1">
            <a:schemeClr val="accent1"/>
          </a:fillRef>
          <a:effectRef idx="1">
            <a:schemeClr val="accent1"/>
          </a:effectRef>
          <a:fontRef idx="minor">
            <a:schemeClr val="lt1"/>
          </a:fontRef>
        </p:style>
        <p:txBody>
          <a:bodyPr>
            <a:spAutoFit/>
          </a:bodyPr>
          <a:lstStyle>
            <a:defPPr>
              <a:defRPr lang="en-US"/>
            </a:defPPr>
            <a:lvl1pPr eaLnBrk="1" hangingPunct="1">
              <a:spcBef>
                <a:spcPts val="600"/>
              </a:spcBef>
              <a:defRPr sz="2000" b="1">
                <a:solidFill>
                  <a:schemeClr val="bg1"/>
                </a:solidFill>
                <a:latin typeface="Arial" pitchFamily="34" charset="0"/>
                <a:ea typeface="Microsoft YaHei" pitchFamily="34" charset="-122"/>
                <a:cs typeface="Arial" pitchFamily="34"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en-US" dirty="0"/>
              <a:t>Total Start-Up Investment</a:t>
            </a:r>
          </a:p>
        </p:txBody>
      </p:sp>
      <p:sp>
        <p:nvSpPr>
          <p:cNvPr id="28726" name="Rectangle 16"/>
          <p:cNvSpPr>
            <a:spLocks noChangeArrowheads="1"/>
          </p:cNvSpPr>
          <p:nvPr/>
        </p:nvSpPr>
        <p:spPr bwMode="auto">
          <a:xfrm>
            <a:off x="6735763" y="4735513"/>
            <a:ext cx="184731" cy="369332"/>
          </a:xfrm>
          <a:prstGeom prst="rect">
            <a:avLst/>
          </a:prstGeom>
          <a:noFill/>
          <a:ln w="9525">
            <a:noFill/>
            <a:miter lim="800000"/>
            <a:headEnd/>
            <a:tailEnd/>
          </a:ln>
        </p:spPr>
        <p:txBody>
          <a:bodyPr wrap="none">
            <a:spAutoFit/>
          </a:bodyPr>
          <a:lstStyle/>
          <a:p>
            <a:endParaRPr lang="en-US" dirty="0"/>
          </a:p>
        </p:txBody>
      </p:sp>
      <p:sp>
        <p:nvSpPr>
          <p:cNvPr id="28728" name="Rectangle 16"/>
          <p:cNvSpPr>
            <a:spLocks noChangeArrowheads="1"/>
          </p:cNvSpPr>
          <p:nvPr/>
        </p:nvSpPr>
        <p:spPr bwMode="auto">
          <a:xfrm>
            <a:off x="6735763" y="5087938"/>
            <a:ext cx="184731" cy="369332"/>
          </a:xfrm>
          <a:prstGeom prst="rect">
            <a:avLst/>
          </a:prstGeom>
          <a:noFill/>
          <a:ln w="9525">
            <a:noFill/>
            <a:miter lim="800000"/>
            <a:headEnd/>
            <a:tailEnd/>
          </a:ln>
        </p:spPr>
        <p:txBody>
          <a:bodyPr wrap="none">
            <a:spAutoFit/>
          </a:bodyPr>
          <a:lstStyle/>
          <a:p>
            <a:endParaRPr lang="en-US" dirty="0"/>
          </a:p>
        </p:txBody>
      </p:sp>
      <p:pic>
        <p:nvPicPr>
          <p:cNvPr id="12" name="Content Placeholder 9" descr="eyewings.jpg"/>
          <p:cNvPicPr>
            <a:picLocks noChangeAspect="1"/>
          </p:cNvPicPr>
          <p:nvPr/>
        </p:nvPicPr>
        <p:blipFill>
          <a:blip r:embed="rId4" cstate="print"/>
          <a:stretch>
            <a:fillRect/>
          </a:stretch>
        </p:blipFill>
        <p:spPr>
          <a:xfrm>
            <a:off x="6705600" y="5975067"/>
            <a:ext cx="1371600" cy="882933"/>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pPr>
              <a:defRPr/>
            </a:pPr>
            <a:r>
              <a:rPr b="0" dirty="0">
                <a:ln>
                  <a:noFill/>
                </a:ln>
                <a:solidFill>
                  <a:schemeClr val="accent2">
                    <a:lumMod val="75000"/>
                  </a:schemeClr>
                </a:solidFill>
                <a:ea typeface="ＭＳ Ｐゴシック"/>
              </a:rPr>
              <a:t>ROS &amp; ROI</a:t>
            </a:r>
            <a:endParaRPr b="0" dirty="0">
              <a:solidFill>
                <a:schemeClr val="accent2">
                  <a:lumMod val="75000"/>
                </a:schemeClr>
              </a:solidFill>
            </a:endParaRPr>
          </a:p>
        </p:txBody>
      </p:sp>
      <p:graphicFrame>
        <p:nvGraphicFramePr>
          <p:cNvPr id="5" name="Content Placeholder 4"/>
          <p:cNvGraphicFramePr>
            <a:graphicFrameLocks noGrp="1"/>
          </p:cNvGraphicFramePr>
          <p:nvPr>
            <p:ph idx="1"/>
          </p:nvPr>
        </p:nvGraphicFramePr>
        <p:xfrm>
          <a:off x="457200" y="990599"/>
          <a:ext cx="7696200" cy="2193471"/>
        </p:xfrm>
        <a:graphic>
          <a:graphicData uri="http://schemas.openxmlformats.org/drawingml/2006/table">
            <a:tbl>
              <a:tblPr firstRow="1" bandRow="1">
                <a:tableStyleId>{5C22544A-7EE6-4342-B048-85BDC9FD1C3A}</a:tableStyleId>
              </a:tblPr>
              <a:tblGrid>
                <a:gridCol w="5690708"/>
                <a:gridCol w="2005492"/>
              </a:tblGrid>
              <a:tr h="549878">
                <a:tc gridSpan="2">
                  <a:txBody>
                    <a:bodyPr/>
                    <a:lstStyle/>
                    <a:p>
                      <a:pPr marL="0" algn="ctr" rtl="0" eaLnBrk="1" latinLnBrk="0" hangingPunct="1"/>
                      <a:r>
                        <a:rPr kumimoji="0" lang="en-US" sz="2000" b="1" kern="1200" dirty="0" smtClean="0">
                          <a:solidFill>
                            <a:schemeClr val="accent2">
                              <a:lumMod val="75000"/>
                            </a:schemeClr>
                          </a:solidFill>
                          <a:latin typeface="Arial" pitchFamily="34" charset="0"/>
                          <a:ea typeface="+mn-ea"/>
                          <a:cs typeface="Arial" pitchFamily="34" charset="0"/>
                        </a:rPr>
                        <a:t>ROS: Return on Sales</a:t>
                      </a:r>
                      <a:endParaRPr kumimoji="0" lang="en-US" sz="2000" b="1" kern="1200" dirty="0">
                        <a:solidFill>
                          <a:schemeClr val="accent2">
                            <a:lumMod val="75000"/>
                          </a:schemeClr>
                        </a:solidFill>
                        <a:latin typeface="Arial" pitchFamily="34" charset="0"/>
                        <a:ea typeface="+mn-ea"/>
                        <a:cs typeface="Arial" pitchFamily="34" charset="0"/>
                      </a:endParaRPr>
                    </a:p>
                  </a:txBody>
                  <a:tcPr anchor="ctr"/>
                </a:tc>
                <a:tc hMerge="1">
                  <a:txBody>
                    <a:bodyPr/>
                    <a:lstStyle/>
                    <a:p>
                      <a:pPr marL="0" algn="ctr" rtl="0" eaLnBrk="1" latinLnBrk="0" hangingPunct="1"/>
                      <a:endParaRPr kumimoji="0" lang="en-US" sz="2000" b="1" kern="1200" dirty="0">
                        <a:solidFill>
                          <a:schemeClr val="lt1"/>
                        </a:solidFill>
                        <a:latin typeface="Arial" pitchFamily="34" charset="0"/>
                        <a:ea typeface="+mn-ea"/>
                        <a:cs typeface="Arial" pitchFamily="34" charset="0"/>
                      </a:endParaRPr>
                    </a:p>
                  </a:txBody>
                  <a:tcPr/>
                </a:tc>
              </a:tr>
              <a:tr h="839925">
                <a:tc gridSpan="2">
                  <a:txBody>
                    <a:bodyPr/>
                    <a:lstStyle/>
                    <a:p>
                      <a:endParaRPr lang="en-US" dirty="0"/>
                    </a:p>
                  </a:txBody>
                  <a:tcPr anchor="ctr">
                    <a:blipFill rotWithShape="1">
                      <a:blip r:embed="rId3"/>
                      <a:stretch>
                        <a:fillRect t="-65217" b="-96377"/>
                      </a:stretch>
                    </a:blipFill>
                  </a:tcPr>
                </a:tc>
                <a:tc hMerge="1">
                  <a:txBody>
                    <a:bodyPr/>
                    <a:lstStyle/>
                    <a:p>
                      <a:endParaRPr lang="en-US" dirty="0"/>
                    </a:p>
                  </a:txBody>
                  <a:tcPr/>
                </a:tc>
              </a:tr>
              <a:tr h="803668">
                <a:tc>
                  <a:txBody>
                    <a:bodyPr/>
                    <a:lstStyle/>
                    <a:p>
                      <a:r>
                        <a:rPr lang="en-US" sz="1700" b="1" i="0" dirty="0" smtClean="0">
                          <a:latin typeface="Arial" pitchFamily="34" charset="0"/>
                          <a:cs typeface="Arial" pitchFamily="34" charset="0"/>
                        </a:rPr>
                        <a:t>For My Business:</a:t>
                      </a:r>
                      <a:endParaRPr lang="en-US" sz="2000" i="0" dirty="0" smtClean="0">
                        <a:latin typeface="Arial" pitchFamily="34" charset="0"/>
                        <a:cs typeface="Arial" pitchFamily="34" charset="0"/>
                      </a:endParaRPr>
                    </a:p>
                  </a:txBody>
                  <a:tcPr anchor="ctr"/>
                </a:tc>
                <a:tc>
                  <a:txBody>
                    <a:bodyPr/>
                    <a:lstStyle/>
                    <a:p>
                      <a:r>
                        <a:rPr lang="en-US" sz="1400" dirty="0" smtClean="0">
                          <a:solidFill>
                            <a:schemeClr val="bg2">
                              <a:lumMod val="50000"/>
                            </a:schemeClr>
                          </a:solidFill>
                          <a:latin typeface="Arial" pitchFamily="34" charset="0"/>
                          <a:cs typeface="Arial" pitchFamily="34" charset="0"/>
                        </a:rPr>
                        <a:t>Dollar</a:t>
                      </a:r>
                    </a:p>
                    <a:p>
                      <a:r>
                        <a:rPr lang="en-US" sz="1400" dirty="0" smtClean="0">
                          <a:solidFill>
                            <a:schemeClr val="bg2">
                              <a:lumMod val="50000"/>
                            </a:schemeClr>
                          </a:solidFill>
                          <a:latin typeface="Arial" pitchFamily="34" charset="0"/>
                          <a:cs typeface="Arial" pitchFamily="34" charset="0"/>
                        </a:rPr>
                        <a:t>Equivalent =</a:t>
                      </a:r>
                      <a:r>
                        <a:rPr lang="en-US" sz="1600" dirty="0" smtClean="0">
                          <a:solidFill>
                            <a:schemeClr val="bg2">
                              <a:lumMod val="50000"/>
                            </a:schemeClr>
                          </a:solidFill>
                          <a:latin typeface="Arial" pitchFamily="34" charset="0"/>
                          <a:cs typeface="Arial" pitchFamily="34" charset="0"/>
                        </a:rPr>
                        <a:t> </a:t>
                      </a:r>
                      <a:endParaRPr lang="en-US" sz="1600" b="0" dirty="0" smtClean="0">
                        <a:solidFill>
                          <a:schemeClr val="bg2">
                            <a:lumMod val="50000"/>
                          </a:schemeClr>
                        </a:solidFill>
                        <a:latin typeface="Arial" pitchFamily="34" charset="0"/>
                        <a:cs typeface="Arial" pitchFamily="34" charset="0"/>
                      </a:endParaRPr>
                    </a:p>
                  </a:txBody>
                  <a:tcPr anchor="ctr"/>
                </a:tc>
              </a:tr>
            </a:tbl>
          </a:graphicData>
        </a:graphic>
      </p:graphicFrame>
      <p:graphicFrame>
        <p:nvGraphicFramePr>
          <p:cNvPr id="7" name="Content Placeholder 4"/>
          <p:cNvGraphicFramePr>
            <a:graphicFrameLocks/>
          </p:cNvGraphicFramePr>
          <p:nvPr/>
        </p:nvGraphicFramePr>
        <p:xfrm>
          <a:off x="457200" y="3429000"/>
          <a:ext cx="7696200" cy="2273484"/>
        </p:xfrm>
        <a:graphic>
          <a:graphicData uri="http://schemas.openxmlformats.org/drawingml/2006/table">
            <a:tbl>
              <a:tblPr firstRow="1" bandRow="1">
                <a:tableStyleId>{5C22544A-7EE6-4342-B048-85BDC9FD1C3A}</a:tableStyleId>
              </a:tblPr>
              <a:tblGrid>
                <a:gridCol w="5690708"/>
                <a:gridCol w="2005492"/>
              </a:tblGrid>
              <a:tr h="564941">
                <a:tc gridSpan="2">
                  <a:txBody>
                    <a:bodyPr/>
                    <a:lstStyle/>
                    <a:p>
                      <a:pPr marL="0" algn="ctr" rtl="0" eaLnBrk="1" latinLnBrk="0" hangingPunct="1"/>
                      <a:r>
                        <a:rPr kumimoji="0" lang="en-US" sz="2000" b="1" kern="1200" dirty="0" smtClean="0">
                          <a:solidFill>
                            <a:schemeClr val="lt1"/>
                          </a:solidFill>
                          <a:latin typeface="Arial" pitchFamily="34" charset="0"/>
                          <a:ea typeface="+mn-ea"/>
                          <a:cs typeface="Arial" pitchFamily="34" charset="0"/>
                        </a:rPr>
                        <a:t>ROI: Return on Investment</a:t>
                      </a:r>
                      <a:endParaRPr kumimoji="0" lang="en-US" sz="2000" b="1" kern="1200" dirty="0">
                        <a:solidFill>
                          <a:schemeClr val="lt1"/>
                        </a:solidFill>
                        <a:latin typeface="Arial" pitchFamily="34" charset="0"/>
                        <a:ea typeface="+mn-ea"/>
                        <a:cs typeface="Arial" pitchFamily="34" charset="0"/>
                      </a:endParaRPr>
                    </a:p>
                  </a:txBody>
                  <a:tcPr anchor="ctr">
                    <a:solidFill>
                      <a:schemeClr val="accent3">
                        <a:lumMod val="75000"/>
                      </a:schemeClr>
                    </a:solidFill>
                  </a:tcPr>
                </a:tc>
                <a:tc hMerge="1">
                  <a:txBody>
                    <a:bodyPr/>
                    <a:lstStyle/>
                    <a:p>
                      <a:pPr marL="0" algn="ctr" rtl="0" eaLnBrk="1" latinLnBrk="0" hangingPunct="1"/>
                      <a:endParaRPr kumimoji="0" lang="en-US" sz="2000" b="1" kern="1200" dirty="0">
                        <a:solidFill>
                          <a:schemeClr val="lt1"/>
                        </a:solidFill>
                        <a:latin typeface="Arial" pitchFamily="34" charset="0"/>
                        <a:ea typeface="+mn-ea"/>
                        <a:cs typeface="Arial" pitchFamily="34" charset="0"/>
                      </a:endParaRPr>
                    </a:p>
                  </a:txBody>
                  <a:tcPr/>
                </a:tc>
              </a:tr>
              <a:tr h="882859">
                <a:tc gridSpan="2">
                  <a:txBody>
                    <a:bodyPr/>
                    <a:lstStyle/>
                    <a:p>
                      <a:endParaRPr lang="en-US" dirty="0"/>
                    </a:p>
                  </a:txBody>
                  <a:tcPr anchor="ctr">
                    <a:blipFill rotWithShape="1">
                      <a:blip r:embed="rId4"/>
                      <a:stretch>
                        <a:fillRect t="-64138" b="-93793"/>
                      </a:stretch>
                    </a:blipFill>
                  </a:tcPr>
                </a:tc>
                <a:tc hMerge="1">
                  <a:txBody>
                    <a:bodyPr/>
                    <a:lstStyle/>
                    <a:p>
                      <a:endParaRPr lang="en-US" dirty="0"/>
                    </a:p>
                  </a:txBody>
                  <a:tcPr/>
                </a:tc>
              </a:tr>
              <a:tr h="825684">
                <a:tc>
                  <a:txBody>
                    <a:bodyPr/>
                    <a:lstStyle/>
                    <a:p>
                      <a:pPr marL="0" algn="l" rtl="0" eaLnBrk="1" latinLnBrk="0" hangingPunct="1"/>
                      <a:r>
                        <a:rPr lang="en-US" sz="1700" b="1" dirty="0" smtClean="0">
                          <a:latin typeface="Arial" pitchFamily="34" charset="0"/>
                          <a:cs typeface="Arial" pitchFamily="34" charset="0"/>
                        </a:rPr>
                        <a:t>For My Business:</a:t>
                      </a:r>
                      <a:endParaRPr kumimoji="0" lang="en-US" sz="1800" i="0" kern="1200" dirty="0" smtClean="0">
                        <a:solidFill>
                          <a:srgbClr val="FF0000"/>
                        </a:solidFill>
                        <a:latin typeface="Cambria Math"/>
                        <a:ea typeface="+mn-ea"/>
                        <a:cs typeface="Arial" pitchFamily="34" charset="0"/>
                      </a:endParaRPr>
                    </a:p>
                  </a:txBody>
                  <a:tcPr anchor="ctr">
                    <a:solidFill>
                      <a:schemeClr val="accent3">
                        <a:lumMod val="20000"/>
                        <a:lumOff val="80000"/>
                      </a:schemeClr>
                    </a:solidFill>
                  </a:tcPr>
                </a:tc>
                <a:tc>
                  <a:txBody>
                    <a:bodyPr/>
                    <a:lstStyle/>
                    <a:p>
                      <a:r>
                        <a:rPr lang="en-US" sz="1400" dirty="0" smtClean="0">
                          <a:solidFill>
                            <a:schemeClr val="bg2">
                              <a:lumMod val="50000"/>
                            </a:schemeClr>
                          </a:solidFill>
                          <a:latin typeface="Arial" pitchFamily="34" charset="0"/>
                          <a:cs typeface="Arial" pitchFamily="34" charset="0"/>
                        </a:rPr>
                        <a:t>Dollar</a:t>
                      </a:r>
                    </a:p>
                    <a:p>
                      <a:r>
                        <a:rPr lang="en-US" sz="1400" dirty="0" smtClean="0">
                          <a:solidFill>
                            <a:schemeClr val="bg2">
                              <a:lumMod val="50000"/>
                            </a:schemeClr>
                          </a:solidFill>
                          <a:latin typeface="Arial" pitchFamily="34" charset="0"/>
                          <a:cs typeface="Arial" pitchFamily="34" charset="0"/>
                        </a:rPr>
                        <a:t>Equivalent =</a:t>
                      </a:r>
                    </a:p>
                  </a:txBody>
                  <a:tcPr anchor="ctr">
                    <a:solidFill>
                      <a:schemeClr val="accent3">
                        <a:lumMod val="20000"/>
                        <a:lumOff val="80000"/>
                      </a:schemeClr>
                    </a:solidFill>
                  </a:tcPr>
                </a:tc>
              </a:tr>
            </a:tbl>
          </a:graphicData>
        </a:graphic>
      </p:graphicFrame>
      <p:pic>
        <p:nvPicPr>
          <p:cNvPr id="29701" name="Picture 13" descr="NFTE_SmallTagLock_PantoneC.eps"/>
          <p:cNvPicPr>
            <a:picLocks noChangeAspect="1"/>
          </p:cNvPicPr>
          <p:nvPr/>
        </p:nvPicPr>
        <p:blipFill>
          <a:blip r:embed="rId5" cstate="print"/>
          <a:srcRect/>
          <a:stretch>
            <a:fillRect/>
          </a:stretch>
        </p:blipFill>
        <p:spPr bwMode="auto">
          <a:xfrm>
            <a:off x="33338" y="6019800"/>
            <a:ext cx="1609725" cy="804863"/>
          </a:xfrm>
          <a:prstGeom prst="rect">
            <a:avLst/>
          </a:prstGeom>
          <a:noFill/>
          <a:ln w="9525">
            <a:noFill/>
            <a:miter lim="800000"/>
            <a:headEnd/>
            <a:tailEnd/>
          </a:ln>
        </p:spPr>
      </p:pic>
      <p:sp>
        <p:nvSpPr>
          <p:cNvPr id="29702" name="TextBox 2"/>
          <p:cNvSpPr txBox="1">
            <a:spLocks noChangeArrowheads="1"/>
          </p:cNvSpPr>
          <p:nvPr/>
        </p:nvSpPr>
        <p:spPr bwMode="auto">
          <a:xfrm>
            <a:off x="2590800" y="2454275"/>
            <a:ext cx="2057400" cy="522288"/>
          </a:xfrm>
          <a:prstGeom prst="rect">
            <a:avLst/>
          </a:prstGeom>
          <a:noFill/>
          <a:ln w="9525">
            <a:noFill/>
            <a:miter lim="800000"/>
            <a:headEnd/>
            <a:tailEnd/>
          </a:ln>
        </p:spPr>
        <p:txBody>
          <a:bodyPr>
            <a:spAutoFit/>
          </a:bodyPr>
          <a:lstStyle/>
          <a:p>
            <a:r>
              <a:rPr lang="en-US" sz="1400" dirty="0" smtClean="0">
                <a:solidFill>
                  <a:srgbClr val="FF0000"/>
                </a:solidFill>
                <a:latin typeface="Georgia" pitchFamily="18" charset="0"/>
              </a:rPr>
              <a:t>         $10,121.60</a:t>
            </a:r>
            <a:endParaRPr lang="en-US" sz="1400" dirty="0">
              <a:solidFill>
                <a:srgbClr val="FF0000"/>
              </a:solidFill>
              <a:latin typeface="Georgia" pitchFamily="18" charset="0"/>
            </a:endParaRPr>
          </a:p>
          <a:p>
            <a:r>
              <a:rPr lang="en-US" sz="1400" dirty="0" smtClean="0">
                <a:solidFill>
                  <a:srgbClr val="FF0000"/>
                </a:solidFill>
                <a:latin typeface="Georgia" pitchFamily="18" charset="0"/>
              </a:rPr>
              <a:t>          16,730.00</a:t>
            </a:r>
            <a:r>
              <a:rPr lang="en-US" sz="1400" dirty="0">
                <a:solidFill>
                  <a:srgbClr val="FF0000"/>
                </a:solidFill>
                <a:latin typeface="Georgia" pitchFamily="18" charset="0"/>
              </a:rPr>
              <a:t>	</a:t>
            </a:r>
          </a:p>
        </p:txBody>
      </p:sp>
      <p:cxnSp>
        <p:nvCxnSpPr>
          <p:cNvPr id="6" name="Straight Connector 5"/>
          <p:cNvCxnSpPr>
            <a:stCxn id="29702" idx="1"/>
          </p:cNvCxnSpPr>
          <p:nvPr/>
        </p:nvCxnSpPr>
        <p:spPr>
          <a:xfrm>
            <a:off x="2590800" y="2714625"/>
            <a:ext cx="1676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9704" name="TextBox 11"/>
          <p:cNvSpPr txBox="1">
            <a:spLocks noChangeArrowheads="1"/>
          </p:cNvSpPr>
          <p:nvPr/>
        </p:nvSpPr>
        <p:spPr bwMode="auto">
          <a:xfrm>
            <a:off x="4343400" y="2574925"/>
            <a:ext cx="1828800" cy="307975"/>
          </a:xfrm>
          <a:prstGeom prst="rect">
            <a:avLst/>
          </a:prstGeom>
          <a:noFill/>
          <a:ln w="9525">
            <a:noFill/>
            <a:miter lim="800000"/>
            <a:headEnd/>
            <a:tailEnd/>
          </a:ln>
        </p:spPr>
        <p:txBody>
          <a:bodyPr>
            <a:spAutoFit/>
          </a:bodyPr>
          <a:lstStyle/>
          <a:p>
            <a:r>
              <a:rPr lang="en-US" sz="1400" dirty="0">
                <a:solidFill>
                  <a:srgbClr val="FF0000"/>
                </a:solidFill>
              </a:rPr>
              <a:t>X</a:t>
            </a:r>
            <a:r>
              <a:rPr lang="en-US" sz="1400" dirty="0">
                <a:solidFill>
                  <a:srgbClr val="FF0000"/>
                </a:solidFill>
                <a:latin typeface="Georgia" pitchFamily="18" charset="0"/>
              </a:rPr>
              <a:t> </a:t>
            </a:r>
            <a:r>
              <a:rPr lang="en-US" sz="1400" dirty="0" smtClean="0">
                <a:solidFill>
                  <a:srgbClr val="FF0000"/>
                </a:solidFill>
                <a:latin typeface="Georgia" pitchFamily="18" charset="0"/>
              </a:rPr>
              <a:t>10o = 60.4 %</a:t>
            </a:r>
            <a:endParaRPr lang="en-US" sz="1400" dirty="0">
              <a:solidFill>
                <a:srgbClr val="FF0000"/>
              </a:solidFill>
              <a:latin typeface="Georgia" pitchFamily="18" charset="0"/>
            </a:endParaRPr>
          </a:p>
        </p:txBody>
      </p:sp>
      <p:sp>
        <p:nvSpPr>
          <p:cNvPr id="29705" name="TextBox 18"/>
          <p:cNvSpPr txBox="1">
            <a:spLocks noChangeArrowheads="1"/>
          </p:cNvSpPr>
          <p:nvPr/>
        </p:nvSpPr>
        <p:spPr bwMode="auto">
          <a:xfrm>
            <a:off x="2438400" y="4953000"/>
            <a:ext cx="2286000" cy="523875"/>
          </a:xfrm>
          <a:prstGeom prst="rect">
            <a:avLst/>
          </a:prstGeom>
          <a:noFill/>
          <a:ln w="9525">
            <a:noFill/>
            <a:miter lim="800000"/>
            <a:headEnd/>
            <a:tailEnd/>
          </a:ln>
        </p:spPr>
        <p:txBody>
          <a:bodyPr>
            <a:spAutoFit/>
          </a:bodyPr>
          <a:lstStyle/>
          <a:p>
            <a:pPr>
              <a:tabLst>
                <a:tab pos="112713" algn="l"/>
              </a:tabLst>
            </a:pPr>
            <a:r>
              <a:rPr lang="en-US" sz="1400" dirty="0" smtClean="0">
                <a:solidFill>
                  <a:srgbClr val="FF0000"/>
                </a:solidFill>
                <a:latin typeface="Georgia" pitchFamily="18" charset="0"/>
              </a:rPr>
              <a:t>          10,121.60</a:t>
            </a:r>
            <a:endParaRPr lang="en-US" sz="1400" dirty="0">
              <a:solidFill>
                <a:srgbClr val="FF0000"/>
              </a:solidFill>
              <a:latin typeface="Georgia" pitchFamily="18" charset="0"/>
            </a:endParaRPr>
          </a:p>
          <a:p>
            <a:pPr>
              <a:tabLst>
                <a:tab pos="112713" algn="l"/>
              </a:tabLst>
            </a:pPr>
            <a:r>
              <a:rPr lang="en-US" sz="1400" dirty="0" smtClean="0">
                <a:solidFill>
                  <a:srgbClr val="FF0000"/>
                </a:solidFill>
                <a:latin typeface="Georgia" pitchFamily="18" charset="0"/>
              </a:rPr>
              <a:t>           1,095.00</a:t>
            </a:r>
            <a:r>
              <a:rPr lang="en-US" sz="1400" dirty="0">
                <a:solidFill>
                  <a:srgbClr val="FF0000"/>
                </a:solidFill>
                <a:latin typeface="Georgia" pitchFamily="18" charset="0"/>
              </a:rPr>
              <a:t>	</a:t>
            </a:r>
          </a:p>
        </p:txBody>
      </p:sp>
      <p:sp>
        <p:nvSpPr>
          <p:cNvPr id="29706" name="TextBox 19"/>
          <p:cNvSpPr txBox="1">
            <a:spLocks noChangeArrowheads="1"/>
          </p:cNvSpPr>
          <p:nvPr/>
        </p:nvSpPr>
        <p:spPr bwMode="auto">
          <a:xfrm>
            <a:off x="4454525" y="5060950"/>
            <a:ext cx="1828800" cy="307975"/>
          </a:xfrm>
          <a:prstGeom prst="rect">
            <a:avLst/>
          </a:prstGeom>
          <a:noFill/>
          <a:ln w="9525">
            <a:noFill/>
            <a:miter lim="800000"/>
            <a:headEnd/>
            <a:tailEnd/>
          </a:ln>
        </p:spPr>
        <p:txBody>
          <a:bodyPr>
            <a:spAutoFit/>
          </a:bodyPr>
          <a:lstStyle/>
          <a:p>
            <a:r>
              <a:rPr lang="en-US" sz="1400" dirty="0">
                <a:solidFill>
                  <a:srgbClr val="FF0000"/>
                </a:solidFill>
              </a:rPr>
              <a:t>X</a:t>
            </a:r>
            <a:r>
              <a:rPr lang="en-US" sz="1400" dirty="0">
                <a:solidFill>
                  <a:srgbClr val="FF0000"/>
                </a:solidFill>
                <a:latin typeface="Georgia" pitchFamily="18" charset="0"/>
              </a:rPr>
              <a:t> 100 </a:t>
            </a:r>
            <a:r>
              <a:rPr lang="en-US" sz="1400" dirty="0" smtClean="0">
                <a:solidFill>
                  <a:srgbClr val="FF0000"/>
                </a:solidFill>
                <a:latin typeface="Georgia" pitchFamily="18" charset="0"/>
              </a:rPr>
              <a:t>= 924%</a:t>
            </a:r>
            <a:endParaRPr lang="en-US" sz="1400" dirty="0">
              <a:solidFill>
                <a:srgbClr val="FF0000"/>
              </a:solidFill>
              <a:latin typeface="Georgia" pitchFamily="18" charset="0"/>
            </a:endParaRPr>
          </a:p>
        </p:txBody>
      </p:sp>
      <p:cxnSp>
        <p:nvCxnSpPr>
          <p:cNvPr id="21" name="Straight Connector 20"/>
          <p:cNvCxnSpPr/>
          <p:nvPr/>
        </p:nvCxnSpPr>
        <p:spPr>
          <a:xfrm>
            <a:off x="2514600" y="5214938"/>
            <a:ext cx="1828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7086600" y="2514600"/>
            <a:ext cx="914400" cy="307975"/>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1400" dirty="0" smtClean="0">
                <a:solidFill>
                  <a:schemeClr val="bg1">
                    <a:lumMod val="95000"/>
                    <a:lumOff val="5000"/>
                  </a:schemeClr>
                </a:solidFill>
                <a:latin typeface="Georgia" pitchFamily="18" charset="0"/>
              </a:rPr>
              <a:t>$</a:t>
            </a:r>
            <a:r>
              <a:rPr lang="en-US" sz="1400" dirty="0" smtClean="0">
                <a:solidFill>
                  <a:schemeClr val="bg2">
                    <a:lumMod val="50000"/>
                  </a:schemeClr>
                </a:solidFill>
                <a:latin typeface="Georgia" pitchFamily="18" charset="0"/>
              </a:rPr>
              <a:t>$0.60</a:t>
            </a:r>
            <a:endParaRPr lang="en-US" sz="1400" dirty="0">
              <a:solidFill>
                <a:schemeClr val="bg2">
                  <a:lumMod val="50000"/>
                </a:schemeClr>
              </a:solidFill>
              <a:latin typeface="Georgia" pitchFamily="18" charset="0"/>
            </a:endParaRPr>
          </a:p>
        </p:txBody>
      </p:sp>
      <p:sp>
        <p:nvSpPr>
          <p:cNvPr id="13" name="TextBox 12"/>
          <p:cNvSpPr txBox="1"/>
          <p:nvPr/>
        </p:nvSpPr>
        <p:spPr>
          <a:xfrm>
            <a:off x="7162800" y="5029200"/>
            <a:ext cx="914400" cy="307975"/>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1400" dirty="0" smtClean="0">
                <a:solidFill>
                  <a:schemeClr val="bg2">
                    <a:lumMod val="50000"/>
                  </a:schemeClr>
                </a:solidFill>
                <a:latin typeface="Georgia" pitchFamily="18" charset="0"/>
              </a:rPr>
              <a:t>$924.00</a:t>
            </a:r>
            <a:endParaRPr lang="en-US" sz="1400" dirty="0">
              <a:solidFill>
                <a:schemeClr val="bg2">
                  <a:lumMod val="50000"/>
                </a:schemeClr>
              </a:solidFill>
              <a:latin typeface="Georgia" pitchFamily="18" charset="0"/>
            </a:endParaRPr>
          </a:p>
        </p:txBody>
      </p:sp>
      <p:pic>
        <p:nvPicPr>
          <p:cNvPr id="14" name="Content Placeholder 9" descr="eyewings.jpg"/>
          <p:cNvPicPr>
            <a:picLocks noChangeAspect="1"/>
          </p:cNvPicPr>
          <p:nvPr/>
        </p:nvPicPr>
        <p:blipFill>
          <a:blip r:embed="rId6" cstate="print"/>
          <a:stretch>
            <a:fillRect/>
          </a:stretch>
        </p:blipFill>
        <p:spPr>
          <a:xfrm>
            <a:off x="6705600" y="5975067"/>
            <a:ext cx="1371600" cy="88293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NFTE_SmallTagLock_PantoneC.eps"/>
          <p:cNvPicPr>
            <a:picLocks noChangeAspect="1"/>
          </p:cNvPicPr>
          <p:nvPr/>
        </p:nvPicPr>
        <p:blipFill>
          <a:blip r:embed="rId2" cstate="print"/>
          <a:srcRect/>
          <a:stretch>
            <a:fillRect/>
          </a:stretch>
        </p:blipFill>
        <p:spPr bwMode="auto">
          <a:xfrm>
            <a:off x="0" y="0"/>
            <a:ext cx="1828800" cy="914401"/>
          </a:xfrm>
          <a:prstGeom prst="rect">
            <a:avLst/>
          </a:prstGeom>
          <a:noFill/>
          <a:ln w="9525">
            <a:noFill/>
            <a:miter lim="800000"/>
            <a:headEnd/>
            <a:tailEnd/>
          </a:ln>
        </p:spPr>
      </p:pic>
      <p:sp>
        <p:nvSpPr>
          <p:cNvPr id="6" name="TextBox 5"/>
          <p:cNvSpPr txBox="1"/>
          <p:nvPr/>
        </p:nvSpPr>
        <p:spPr>
          <a:xfrm>
            <a:off x="4648200" y="4343400"/>
            <a:ext cx="3352800" cy="1938992"/>
          </a:xfrm>
          <a:prstGeom prst="rect">
            <a:avLst/>
          </a:prstGeom>
          <a:noFill/>
        </p:spPr>
        <p:txBody>
          <a:bodyPr wrap="square" rtlCol="0">
            <a:spAutoFit/>
          </a:bodyPr>
          <a:lstStyle/>
          <a:p>
            <a:r>
              <a:rPr lang="en-US" sz="4000" dirty="0" smtClean="0"/>
              <a:t>Alexa Morales</a:t>
            </a:r>
          </a:p>
          <a:p>
            <a:r>
              <a:rPr lang="en-US" sz="4000" dirty="0" smtClean="0"/>
              <a:t>11</a:t>
            </a:r>
            <a:r>
              <a:rPr lang="en-US" sz="4000" baseline="30000" dirty="0" smtClean="0"/>
              <a:t>th</a:t>
            </a:r>
            <a:r>
              <a:rPr lang="en-US" sz="4000" dirty="0" smtClean="0"/>
              <a:t> Grade</a:t>
            </a:r>
          </a:p>
          <a:p>
            <a:r>
              <a:rPr lang="en-US" sz="4000" dirty="0" smtClean="0"/>
              <a:t>Age: 16</a:t>
            </a:r>
            <a:endParaRPr lang="en-US" sz="4000" dirty="0"/>
          </a:p>
        </p:txBody>
      </p:sp>
      <p:pic>
        <p:nvPicPr>
          <p:cNvPr id="12" name="Content Placeholder 11" descr="eyewings.jpg"/>
          <p:cNvPicPr>
            <a:picLocks noGrp="1" noChangeAspect="1"/>
          </p:cNvPicPr>
          <p:nvPr>
            <p:ph idx="1"/>
          </p:nvPr>
        </p:nvPicPr>
        <p:blipFill>
          <a:blip r:embed="rId3" cstate="print"/>
          <a:stretch>
            <a:fillRect/>
          </a:stretch>
        </p:blipFill>
        <p:spPr>
          <a:xfrm>
            <a:off x="3124200" y="533400"/>
            <a:ext cx="4953000" cy="2971799"/>
          </a:xfrm>
        </p:spPr>
      </p:pic>
      <p:pic>
        <p:nvPicPr>
          <p:cNvPr id="13" name="Picture 12" descr="5398499789_8a6fb77af7.jpg"/>
          <p:cNvPicPr>
            <a:picLocks noChangeAspect="1"/>
          </p:cNvPicPr>
          <p:nvPr/>
        </p:nvPicPr>
        <p:blipFill>
          <a:blip r:embed="rId4" cstate="print"/>
          <a:stretch>
            <a:fillRect/>
          </a:stretch>
        </p:blipFill>
        <p:spPr>
          <a:xfrm>
            <a:off x="228600" y="3733800"/>
            <a:ext cx="3352800" cy="2514600"/>
          </a:xfrm>
          <a:prstGeom prst="rect">
            <a:avLst/>
          </a:prstGeom>
        </p:spPr>
      </p:pic>
      <p:pic>
        <p:nvPicPr>
          <p:cNvPr id="23554" name="Picture 2" descr="http://upload.wikimedia.org/wikipedia/commons/thumb/4/44/Recycle001.svg/250px-Recycle001.svg.png"/>
          <p:cNvPicPr>
            <a:picLocks noChangeAspect="1" noChangeArrowheads="1"/>
          </p:cNvPicPr>
          <p:nvPr/>
        </p:nvPicPr>
        <p:blipFill>
          <a:blip r:embed="rId5" cstate="print"/>
          <a:srcRect/>
          <a:stretch>
            <a:fillRect/>
          </a:stretch>
        </p:blipFill>
        <p:spPr bwMode="auto">
          <a:xfrm>
            <a:off x="381000" y="1143000"/>
            <a:ext cx="2381250" cy="224790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533400" y="0"/>
            <a:ext cx="8229600" cy="1066800"/>
          </a:xfrm>
        </p:spPr>
        <p:txBody>
          <a:bodyPr/>
          <a:lstStyle/>
          <a:p>
            <a:pPr eaLnBrk="1" hangingPunct="1"/>
            <a:r>
              <a:rPr b="0" dirty="0" smtClean="0">
                <a:ln>
                  <a:noFill/>
                </a:ln>
                <a:solidFill>
                  <a:schemeClr val="accent2">
                    <a:lumMod val="75000"/>
                  </a:schemeClr>
                </a:solidFill>
                <a:ea typeface="ＭＳ Ｐゴシック" pitchFamily="34" charset="-128"/>
              </a:rPr>
              <a:t>Financing Strategy</a:t>
            </a:r>
            <a:endParaRPr sz="1400" b="0" i="1" dirty="0" smtClean="0">
              <a:ln>
                <a:noFill/>
              </a:ln>
              <a:solidFill>
                <a:schemeClr val="accent2">
                  <a:lumMod val="75000"/>
                </a:schemeClr>
              </a:solidFill>
              <a:latin typeface="Myriad Web Pro"/>
              <a:ea typeface="ＭＳ Ｐゴシック" pitchFamily="34" charset="-128"/>
            </a:endParaRPr>
          </a:p>
        </p:txBody>
      </p:sp>
      <p:graphicFrame>
        <p:nvGraphicFramePr>
          <p:cNvPr id="27922" name="Group 274"/>
          <p:cNvGraphicFramePr>
            <a:graphicFrameLocks noGrp="1"/>
          </p:cNvGraphicFramePr>
          <p:nvPr>
            <p:ph idx="4294967295"/>
          </p:nvPr>
        </p:nvGraphicFramePr>
        <p:xfrm>
          <a:off x="280988" y="1905000"/>
          <a:ext cx="8504238" cy="4008976"/>
        </p:xfrm>
        <a:graphic>
          <a:graphicData uri="http://schemas.openxmlformats.org/drawingml/2006/table">
            <a:tbl>
              <a:tblPr/>
              <a:tblGrid>
                <a:gridCol w="2209800"/>
                <a:gridCol w="1471612"/>
                <a:gridCol w="1530351"/>
                <a:gridCol w="1646237"/>
                <a:gridCol w="1646238"/>
              </a:tblGrid>
              <a:tr h="395223">
                <a:tc>
                  <a:txBody>
                    <a:bodyPr/>
                    <a:lstStyle/>
                    <a:p>
                      <a:pPr marL="0" marR="0" lvl="0" indent="0" algn="ctr" defTabSz="914400" rtl="0" eaLnBrk="1" fontAlgn="base" latinLnBrk="0" hangingPunct="1">
                        <a:lnSpc>
                          <a:spcPct val="100000"/>
                        </a:lnSpc>
                        <a:spcBef>
                          <a:spcPts val="675"/>
                        </a:spcBef>
                        <a:spcAft>
                          <a:spcPct val="0"/>
                        </a:spcAft>
                        <a:buClrTx/>
                        <a:buSzTx/>
                        <a:buFontTx/>
                        <a:buNone/>
                        <a:tabLst/>
                        <a:defRPr/>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Source</a:t>
                      </a:r>
                      <a:endParaRPr kumimoji="0" lang="en-US" sz="1800" b="1" i="1" u="none" strike="noStrike" cap="none" normalizeH="0" baseline="0" dirty="0" smtClean="0">
                        <a:ln>
                          <a:noFill/>
                        </a:ln>
                        <a:solidFill>
                          <a:srgbClr val="009900"/>
                        </a:solidFill>
                        <a:effectLst/>
                        <a:latin typeface="Arial" pitchFamily="34"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Amount</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Debt</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Equity</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Gift</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r>
              <a:tr h="901694">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accent2">
                              <a:lumMod val="75000"/>
                            </a:schemeClr>
                          </a:solidFill>
                          <a:effectLst/>
                          <a:latin typeface="Arial" pitchFamily="34" charset="0"/>
                          <a:ea typeface="ＭＳ Ｐゴシック" pitchFamily="-112" charset="-128"/>
                          <a:cs typeface="Arial" pitchFamily="34" charset="0"/>
                        </a:rPr>
                        <a:t>Personal Savings</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tab pos="1147763" algn="r"/>
                        </a:tabLst>
                      </a:pPr>
                      <a:r>
                        <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rPr>
                        <a:t>$200.00</a:t>
                      </a: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371600" algn="r"/>
                        </a:tabLst>
                      </a:pPr>
                      <a:endParaRPr kumimoji="0" lang="en-US" sz="1400" b="1" i="0" u="none" strike="noStrike" kern="1200"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tab pos="1371600" algn="r"/>
                        </a:tabLst>
                        <a:defRPr/>
                      </a:pPr>
                      <a:r>
                        <a:rPr kumimoji="0" lang="en-US" sz="1800" b="1" i="0" u="none" strike="noStrike" kern="1200"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rPr>
                        <a:t>_</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r>
              <a:tr h="658705">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accent2">
                              <a:lumMod val="75000"/>
                            </a:schemeClr>
                          </a:solidFill>
                          <a:effectLst/>
                          <a:latin typeface="Arial" pitchFamily="34" charset="0"/>
                          <a:ea typeface="ＭＳ Ｐゴシック" pitchFamily="-112" charset="-128"/>
                          <a:cs typeface="Arial" pitchFamily="34" charset="0"/>
                        </a:rPr>
                        <a:t>Relatives/Friends</a:t>
                      </a:r>
                      <a:endParaRPr kumimoji="0" lang="en-US" sz="1800" b="1" i="1" u="none" strike="noStrike" kern="1200" cap="none" normalizeH="0" baseline="0" dirty="0" smtClean="0">
                        <a:ln>
                          <a:noFill/>
                        </a:ln>
                        <a:solidFill>
                          <a:schemeClr val="accent2">
                            <a:lumMod val="75000"/>
                          </a:schemeClr>
                        </a:solidFill>
                        <a:effectLst/>
                        <a:latin typeface="Arial" pitchFamily="34"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tab pos="1147763" algn="r"/>
                        </a:tabLst>
                      </a:pPr>
                      <a:r>
                        <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rPr>
                        <a:t>$1,000.00</a:t>
                      </a: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tab pos="1371600" algn="r"/>
                        </a:tabLst>
                      </a:pPr>
                      <a:r>
                        <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rPr>
                        <a:t>_</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tab pos="1371600" algn="r"/>
                        </a:tabLst>
                      </a:pPr>
                      <a:r>
                        <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rPr>
                        <a:t>_</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tab pos="1371600" algn="r"/>
                        </a:tabLst>
                        <a:defRPr/>
                      </a:pPr>
                      <a:r>
                        <a:rPr lang="en-US" b="1" dirty="0" smtClean="0">
                          <a:solidFill>
                            <a:schemeClr val="bg2">
                              <a:lumMod val="50000"/>
                            </a:schemeClr>
                          </a:solidFill>
                          <a:latin typeface="Georgia" pitchFamily="18" charset="0"/>
                          <a:ea typeface="Microsoft YaHei" pitchFamily="34" charset="-122"/>
                          <a:cs typeface="Arial" pitchFamily="34" charset="0"/>
                        </a:rPr>
                        <a:t>$</a:t>
                      </a:r>
                      <a:r>
                        <a:rPr lang="en-US" b="1" dirty="0" smtClean="0">
                          <a:solidFill>
                            <a:schemeClr val="bg2">
                              <a:lumMod val="50000"/>
                            </a:schemeClr>
                          </a:solidFill>
                          <a:latin typeface="Georgia" pitchFamily="18" charset="0"/>
                          <a:ea typeface="Microsoft YaHei" pitchFamily="34" charset="-122"/>
                          <a:cs typeface="Arial" pitchFamily="34" charset="0"/>
                        </a:rPr>
                        <a:t>1,000.00</a:t>
                      </a:r>
                      <a:endParaRPr lang="en-US" b="1" dirty="0" smtClean="0">
                        <a:solidFill>
                          <a:schemeClr val="bg2">
                            <a:lumMod val="50000"/>
                          </a:schemeClr>
                        </a:solidFill>
                        <a:latin typeface="Georgia" pitchFamily="18" charset="0"/>
                        <a:ea typeface="Microsoft YaHei" pitchFamily="34" charset="-122"/>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665751">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accent2">
                              <a:lumMod val="75000"/>
                            </a:schemeClr>
                          </a:solidFill>
                          <a:effectLst/>
                          <a:latin typeface="Arial" pitchFamily="34" charset="0"/>
                          <a:ea typeface="ＭＳ Ｐゴシック" pitchFamily="-112" charset="-128"/>
                          <a:cs typeface="Arial" pitchFamily="34" charset="0"/>
                        </a:rPr>
                        <a:t>Investor(banks)</a:t>
                      </a:r>
                      <a:endParaRPr kumimoji="0" lang="en-US" sz="1800" b="1" i="1" u="none" strike="noStrike" cap="none" normalizeH="0" baseline="0" dirty="0" smtClean="0">
                        <a:ln>
                          <a:noFill/>
                        </a:ln>
                        <a:solidFill>
                          <a:schemeClr val="accent2">
                            <a:lumMod val="75000"/>
                          </a:schemeClr>
                        </a:solidFill>
                        <a:effectLst/>
                        <a:latin typeface="Arial" pitchFamily="34"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147763" algn="r"/>
                        </a:tabLst>
                      </a:pPr>
                      <a:r>
                        <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rPr>
                        <a:t>_</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defRPr/>
                      </a:pPr>
                      <a:r>
                        <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rPr>
                        <a:t>_</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r>
                        <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rPr>
                        <a:t>_</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r>
              <a:tr h="665751">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accent2">
                              <a:lumMod val="75000"/>
                            </a:schemeClr>
                          </a:solidFill>
                          <a:effectLst/>
                          <a:latin typeface="Arial" pitchFamily="34" charset="0"/>
                          <a:ea typeface="ＭＳ Ｐゴシック" pitchFamily="-112" charset="-128"/>
                          <a:cs typeface="Arial" pitchFamily="34" charset="0"/>
                        </a:rPr>
                        <a:t>Partner(s)</a:t>
                      </a:r>
                      <a:endParaRPr kumimoji="0" lang="en-US" sz="1800" b="1" i="1" u="none" strike="noStrike" cap="none" normalizeH="0" baseline="0" dirty="0" smtClean="0">
                        <a:ln>
                          <a:noFill/>
                        </a:ln>
                        <a:solidFill>
                          <a:schemeClr val="accent2">
                            <a:lumMod val="75000"/>
                          </a:schemeClr>
                        </a:solidFill>
                        <a:effectLst/>
                        <a:latin typeface="Arial" pitchFamily="34"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147763" algn="r"/>
                        </a:tabLst>
                      </a:pPr>
                      <a:r>
                        <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rPr>
                        <a:t>_</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r>
                        <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rPr>
                        <a:t>_</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r>
                        <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rPr>
                        <a:t>_</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r>
              <a:tr h="665751">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kern="1200" cap="none" normalizeH="0" baseline="0" dirty="0" smtClean="0">
                          <a:ln>
                            <a:noFill/>
                          </a:ln>
                          <a:solidFill>
                            <a:schemeClr val="accent2">
                              <a:lumMod val="75000"/>
                            </a:schemeClr>
                          </a:solidFill>
                          <a:effectLst/>
                          <a:latin typeface="Arial" pitchFamily="34" charset="0"/>
                          <a:ea typeface="ＭＳ Ｐゴシック" pitchFamily="-112" charset="-128"/>
                          <a:cs typeface="Arial" pitchFamily="34" charset="0"/>
                        </a:rPr>
                        <a:t>Totals</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147763" algn="r"/>
                        </a:tabLst>
                        <a:defRPr/>
                      </a:pPr>
                      <a:r>
                        <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rPr>
                        <a:t>$</a:t>
                      </a:r>
                      <a:r>
                        <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rPr>
                        <a:t>1,200.00</a:t>
                      </a: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p>
                      <a:pPr marL="0" marR="0" lvl="0" indent="0" algn="l" defTabSz="914400" rtl="0" eaLnBrk="1" fontAlgn="base" latinLnBrk="0" hangingPunct="1">
                        <a:lnSpc>
                          <a:spcPct val="100000"/>
                        </a:lnSpc>
                        <a:spcBef>
                          <a:spcPts val="675"/>
                        </a:spcBef>
                        <a:spcAft>
                          <a:spcPct val="0"/>
                        </a:spcAft>
                        <a:buClrTx/>
                        <a:buSzTx/>
                        <a:buFontTx/>
                        <a:buNone/>
                        <a:tabLst>
                          <a:tab pos="1147763" algn="r"/>
                        </a:tabLst>
                        <a:defRPr/>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defRPr/>
                      </a:pPr>
                      <a:r>
                        <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rPr>
                        <a:t>_</a:t>
                      </a:r>
                    </a:p>
                    <a:p>
                      <a:pPr marL="0" marR="0" lvl="0" indent="0" algn="l" defTabSz="914400" rtl="0" eaLnBrk="1" fontAlgn="base" latinLnBrk="0" hangingPunct="1">
                        <a:lnSpc>
                          <a:spcPct val="100000"/>
                        </a:lnSpc>
                        <a:spcBef>
                          <a:spcPts val="675"/>
                        </a:spcBef>
                        <a:spcAft>
                          <a:spcPct val="0"/>
                        </a:spcAft>
                        <a:buClrTx/>
                        <a:buSzTx/>
                        <a:buFontTx/>
                        <a:buNone/>
                        <a:tabLst>
                          <a:tab pos="1371600" algn="r"/>
                        </a:tabLst>
                        <a:defRPr/>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r>
                        <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rPr>
                        <a:t>_</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r>
                        <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rPr>
                        <a:t>_</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bl>
          </a:graphicData>
        </a:graphic>
      </p:graphicFrame>
      <p:pic>
        <p:nvPicPr>
          <p:cNvPr id="30767"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
        <p:nvSpPr>
          <p:cNvPr id="8" name="Text Box 274"/>
          <p:cNvSpPr txBox="1">
            <a:spLocks noChangeArrowheads="1"/>
          </p:cNvSpPr>
          <p:nvPr/>
        </p:nvSpPr>
        <p:spPr bwMode="auto">
          <a:xfrm>
            <a:off x="4648200" y="1295400"/>
            <a:ext cx="1600200" cy="400110"/>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r">
              <a:spcBef>
                <a:spcPct val="50000"/>
              </a:spcBef>
              <a:defRPr/>
            </a:pPr>
            <a:endParaRPr lang="en-US" sz="2000" b="1" dirty="0" smtClean="0">
              <a:solidFill>
                <a:schemeClr val="bg2">
                  <a:lumMod val="50000"/>
                </a:schemeClr>
              </a:solidFill>
              <a:latin typeface="Georgia" pitchFamily="18" charset="0"/>
            </a:endParaRPr>
          </a:p>
        </p:txBody>
      </p:sp>
      <p:sp>
        <p:nvSpPr>
          <p:cNvPr id="7" name="TextBox 3"/>
          <p:cNvSpPr txBox="1">
            <a:spLocks noChangeArrowheads="1"/>
          </p:cNvSpPr>
          <p:nvPr/>
        </p:nvSpPr>
        <p:spPr bwMode="auto">
          <a:xfrm>
            <a:off x="265113" y="1349375"/>
            <a:ext cx="4038600" cy="400050"/>
          </a:xfrm>
          <a:prstGeom prst="rect">
            <a:avLst/>
          </a:prstGeom>
          <a:solidFill>
            <a:srgbClr val="6699FF"/>
          </a:solidFill>
          <a:ln/>
          <a:effectLst/>
          <a:extLst/>
        </p:spPr>
        <p:style>
          <a:lnRef idx="3">
            <a:schemeClr val="lt1"/>
          </a:lnRef>
          <a:fillRef idx="1">
            <a:schemeClr val="accent1"/>
          </a:fillRef>
          <a:effectRef idx="1">
            <a:schemeClr val="accent1"/>
          </a:effectRef>
          <a:fontRef idx="minor">
            <a:schemeClr val="lt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defRPr/>
            </a:pPr>
            <a:r>
              <a:rPr lang="en-US" sz="2000" b="1" dirty="0">
                <a:solidFill>
                  <a:schemeClr val="bg1"/>
                </a:solidFill>
                <a:latin typeface="Arial" pitchFamily="34" charset="0"/>
                <a:ea typeface="Microsoft YaHei" pitchFamily="34" charset="-122"/>
                <a:cs typeface="Arial" pitchFamily="34" charset="0"/>
              </a:rPr>
              <a:t>Total Start-Up Investment</a:t>
            </a:r>
          </a:p>
        </p:txBody>
      </p:sp>
      <p:pic>
        <p:nvPicPr>
          <p:cNvPr id="9" name="Content Placeholder 9" descr="eyewings.jpg"/>
          <p:cNvPicPr>
            <a:picLocks noChangeAspect="1"/>
          </p:cNvPicPr>
          <p:nvPr/>
        </p:nvPicPr>
        <p:blipFill>
          <a:blip r:embed="rId4" cstate="print"/>
          <a:stretch>
            <a:fillRect/>
          </a:stretch>
        </p:blipFill>
        <p:spPr>
          <a:xfrm>
            <a:off x="6705600" y="5975067"/>
            <a:ext cx="1371600" cy="882933"/>
          </a:xfrm>
          <a:prstGeom prst="rect">
            <a:avLst/>
          </a:prstGeom>
        </p:spPr>
      </p:pic>
      <p:sp>
        <p:nvSpPr>
          <p:cNvPr id="10" name="Rectangle 9"/>
          <p:cNvSpPr/>
          <p:nvPr/>
        </p:nvSpPr>
        <p:spPr>
          <a:xfrm>
            <a:off x="4409983" y="1371600"/>
            <a:ext cx="1388522" cy="369332"/>
          </a:xfrm>
          <a:prstGeom prst="rect">
            <a:avLst/>
          </a:prstGeom>
        </p:spPr>
        <p:txBody>
          <a:bodyPr wrap="none">
            <a:spAutoFit/>
          </a:bodyPr>
          <a:lstStyle/>
          <a:p>
            <a:pPr algn="ctr">
              <a:spcBef>
                <a:spcPct val="50000"/>
              </a:spcBef>
              <a:defRPr/>
            </a:pPr>
            <a:r>
              <a:rPr lang="en-US" b="1" dirty="0" smtClean="0">
                <a:solidFill>
                  <a:srgbClr val="FF0000"/>
                </a:solidFill>
                <a:latin typeface="Georgia" pitchFamily="18" charset="0"/>
                <a:ea typeface="Microsoft YaHei" pitchFamily="34" charset="-122"/>
                <a:cs typeface="Arial" pitchFamily="34" charset="0"/>
              </a:rPr>
              <a:t>$</a:t>
            </a:r>
            <a:r>
              <a:rPr lang="en-US" b="1" dirty="0" smtClean="0">
                <a:solidFill>
                  <a:srgbClr val="FF0000"/>
                </a:solidFill>
                <a:latin typeface="Georgia" pitchFamily="18" charset="0"/>
                <a:ea typeface="Microsoft YaHei" pitchFamily="34" charset="-122"/>
                <a:cs typeface="Arial" pitchFamily="34" charset="0"/>
              </a:rPr>
              <a:t>1,200.00</a:t>
            </a:r>
            <a:endParaRPr lang="en-US" b="1" dirty="0">
              <a:solidFill>
                <a:srgbClr val="FF0000"/>
              </a:solidFill>
              <a:latin typeface="Georgia" pitchFamily="18" charset="0"/>
              <a:ea typeface="Microsoft YaHei" pitchFamily="34" charset="-122"/>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a:xfrm>
            <a:off x="457200" y="274638"/>
            <a:ext cx="8229600" cy="1630362"/>
          </a:xfrm>
        </p:spPr>
        <p:txBody>
          <a:bodyPr/>
          <a:lstStyle/>
          <a:p>
            <a:pPr eaLnBrk="1" hangingPunct="1"/>
            <a:r>
              <a:rPr b="0" dirty="0" smtClean="0">
                <a:ln>
                  <a:noFill/>
                </a:ln>
                <a:solidFill>
                  <a:schemeClr val="accent2">
                    <a:lumMod val="75000"/>
                  </a:schemeClr>
                </a:solidFill>
                <a:ea typeface="ＭＳ Ｐゴシック" pitchFamily="34" charset="-128"/>
              </a:rPr>
              <a:t>Business Responsibility</a:t>
            </a:r>
            <a:br>
              <a:rPr b="0" dirty="0" smtClean="0">
                <a:ln>
                  <a:noFill/>
                </a:ln>
                <a:solidFill>
                  <a:schemeClr val="accent2">
                    <a:lumMod val="75000"/>
                  </a:schemeClr>
                </a:solidFill>
                <a:ea typeface="ＭＳ Ｐゴシック" pitchFamily="34" charset="-128"/>
              </a:rPr>
            </a:br>
            <a:r>
              <a:rPr b="0" dirty="0" smtClean="0">
                <a:ln>
                  <a:noFill/>
                </a:ln>
                <a:solidFill>
                  <a:schemeClr val="accent2">
                    <a:lumMod val="75000"/>
                  </a:schemeClr>
                </a:solidFill>
                <a:ea typeface="ＭＳ Ｐゴシック" pitchFamily="34" charset="-128"/>
              </a:rPr>
              <a:t>&amp; Philanthropy</a:t>
            </a:r>
            <a:endParaRPr sz="1400" b="0" i="1" dirty="0" smtClean="0">
              <a:ln>
                <a:noFill/>
              </a:ln>
              <a:solidFill>
                <a:schemeClr val="accent2">
                  <a:lumMod val="75000"/>
                </a:schemeClr>
              </a:solidFill>
              <a:latin typeface="Myriad Web Pro"/>
              <a:ea typeface="ＭＳ Ｐゴシック" pitchFamily="34" charset="-128"/>
            </a:endParaRPr>
          </a:p>
        </p:txBody>
      </p:sp>
      <p:sp>
        <p:nvSpPr>
          <p:cNvPr id="28675" name="Content Placeholder 2"/>
          <p:cNvSpPr>
            <a:spLocks noGrp="1"/>
          </p:cNvSpPr>
          <p:nvPr>
            <p:ph idx="4294967295"/>
          </p:nvPr>
        </p:nvSpPr>
        <p:spPr>
          <a:xfrm>
            <a:off x="457200" y="1997075"/>
            <a:ext cx="8229600" cy="4022725"/>
          </a:xfrm>
        </p:spPr>
        <p:txBody>
          <a:bodyPr>
            <a:normAutofit/>
          </a:bodyPr>
          <a:lstStyle/>
          <a:p>
            <a:pPr>
              <a:spcBef>
                <a:spcPts val="1200"/>
              </a:spcBef>
              <a:buClr>
                <a:srgbClr val="984807"/>
              </a:buClr>
              <a:buSzPct val="80000"/>
              <a:buFont typeface="Wingdings 2" pitchFamily="18" charset="2"/>
              <a:buChar char=""/>
            </a:pPr>
            <a:r>
              <a:rPr b="1" dirty="0" smtClean="0">
                <a:latin typeface="Arial" pitchFamily="34" charset="0"/>
                <a:ea typeface="ＭＳ Ｐゴシック" pitchFamily="34" charset="-128"/>
                <a:cs typeface="Arial" pitchFamily="34" charset="0"/>
              </a:rPr>
              <a:t>Business Responsibility</a:t>
            </a:r>
            <a:endParaRPr lang="en-US" sz="2000" dirty="0" smtClean="0">
              <a:ea typeface="ＭＳ Ｐゴシック" pitchFamily="34" charset="-128"/>
              <a:cs typeface="Arial" pitchFamily="34" charset="0"/>
            </a:endParaRPr>
          </a:p>
          <a:p>
            <a:pPr lvl="1">
              <a:buClr>
                <a:srgbClr val="C00000"/>
              </a:buClr>
              <a:buFont typeface="Wingdings 2" pitchFamily="18" charset="2"/>
              <a:buChar char=""/>
            </a:pPr>
            <a:r>
              <a:rPr lang="en-US" sz="2000" dirty="0" smtClean="0">
                <a:solidFill>
                  <a:schemeClr val="accent1">
                    <a:lumMod val="10000"/>
                  </a:schemeClr>
                </a:solidFill>
                <a:ea typeface="ＭＳ Ｐゴシック" pitchFamily="34" charset="-128"/>
                <a:cs typeface="Arial" pitchFamily="34" charset="0"/>
              </a:rPr>
              <a:t>Use only recyclable paper </a:t>
            </a:r>
          </a:p>
          <a:p>
            <a:pPr lvl="1">
              <a:buClr>
                <a:srgbClr val="C00000"/>
              </a:buClr>
              <a:buFont typeface="Wingdings 2" pitchFamily="18" charset="2"/>
              <a:buChar char=""/>
            </a:pPr>
            <a:r>
              <a:rPr lang="en-US" sz="2000" dirty="0" smtClean="0">
                <a:solidFill>
                  <a:schemeClr val="accent1">
                    <a:lumMod val="10000"/>
                  </a:schemeClr>
                </a:solidFill>
                <a:ea typeface="ＭＳ Ｐゴシック" pitchFamily="34" charset="-128"/>
                <a:cs typeface="Arial" pitchFamily="34" charset="0"/>
              </a:rPr>
              <a:t>Products will be created with no animal testing.</a:t>
            </a:r>
          </a:p>
          <a:p>
            <a:pPr>
              <a:spcBef>
                <a:spcPts val="1200"/>
              </a:spcBef>
              <a:buClr>
                <a:srgbClr val="984807"/>
              </a:buClr>
              <a:buSzPct val="80000"/>
              <a:buFont typeface="Wingdings 2" pitchFamily="18" charset="2"/>
              <a:buChar char=""/>
            </a:pPr>
            <a:r>
              <a:rPr b="1" dirty="0" smtClean="0">
                <a:latin typeface="Arial" pitchFamily="34" charset="0"/>
                <a:ea typeface="ＭＳ Ｐゴシック" pitchFamily="34" charset="-128"/>
                <a:cs typeface="Arial" pitchFamily="34" charset="0"/>
              </a:rPr>
              <a:t>Philanthropy</a:t>
            </a:r>
          </a:p>
          <a:p>
            <a:pPr lvl="1">
              <a:buClr>
                <a:srgbClr val="C00000"/>
              </a:buClr>
              <a:buFont typeface="Wingdings 2" pitchFamily="18" charset="2"/>
              <a:buChar char=""/>
            </a:pPr>
            <a:r>
              <a:rPr lang="en-US" sz="2000" dirty="0" smtClean="0">
                <a:solidFill>
                  <a:schemeClr val="accent1">
                    <a:lumMod val="10000"/>
                  </a:schemeClr>
                </a:solidFill>
                <a:ea typeface="ＭＳ Ｐゴシック" pitchFamily="34" charset="-128"/>
                <a:cs typeface="Arial" pitchFamily="34" charset="0"/>
              </a:rPr>
              <a:t>Contribute 2% of yearly net profit (after 3 years of business)</a:t>
            </a:r>
          </a:p>
          <a:p>
            <a:pPr lvl="1">
              <a:buClr>
                <a:srgbClr val="C00000"/>
              </a:buClr>
              <a:buNone/>
            </a:pPr>
            <a:r>
              <a:rPr lang="en-US" sz="2000" dirty="0" smtClean="0">
                <a:solidFill>
                  <a:schemeClr val="accent1">
                    <a:lumMod val="10000"/>
                  </a:schemeClr>
                </a:solidFill>
                <a:ea typeface="ＭＳ Ｐゴシック" pitchFamily="34" charset="-128"/>
                <a:cs typeface="Arial" pitchFamily="34" charset="0"/>
              </a:rPr>
              <a:t> to breast cancer research to help find a cure</a:t>
            </a:r>
            <a:r>
              <a:rPr lang="en-US" sz="2000" dirty="0" smtClean="0">
                <a:ea typeface="ＭＳ Ｐゴシック" pitchFamily="34" charset="-128"/>
                <a:cs typeface="Arial" pitchFamily="34" charset="0"/>
              </a:rPr>
              <a:t>.</a:t>
            </a:r>
            <a:endParaRPr lang="en-US" dirty="0" smtClean="0">
              <a:ea typeface="ＭＳ Ｐゴシック" pitchFamily="34" charset="-128"/>
            </a:endParaRPr>
          </a:p>
        </p:txBody>
      </p:sp>
      <p:pic>
        <p:nvPicPr>
          <p:cNvPr id="28676"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pic>
        <p:nvPicPr>
          <p:cNvPr id="5" name="Content Placeholder 9" descr="eyewings.jpg"/>
          <p:cNvPicPr>
            <a:picLocks noChangeAspect="1"/>
          </p:cNvPicPr>
          <p:nvPr/>
        </p:nvPicPr>
        <p:blipFill>
          <a:blip r:embed="rId4" cstate="print"/>
          <a:stretch>
            <a:fillRect/>
          </a:stretch>
        </p:blipFill>
        <p:spPr>
          <a:xfrm>
            <a:off x="6705600" y="5975067"/>
            <a:ext cx="1371600" cy="882933"/>
          </a:xfrm>
          <a:prstGeom prst="rect">
            <a:avLst/>
          </a:prstGeom>
        </p:spPr>
      </p:pic>
      <p:pic>
        <p:nvPicPr>
          <p:cNvPr id="44034" name="Picture 2" descr="http://akiavintage.com/wp-content/uploads/2011/10/breast-cancer-logo-pink-ribbon-pic1.jpg"/>
          <p:cNvPicPr>
            <a:picLocks noChangeAspect="1" noChangeArrowheads="1"/>
          </p:cNvPicPr>
          <p:nvPr/>
        </p:nvPicPr>
        <p:blipFill>
          <a:blip r:embed="rId5" cstate="print"/>
          <a:srcRect/>
          <a:stretch>
            <a:fillRect/>
          </a:stretch>
        </p:blipFill>
        <p:spPr bwMode="auto">
          <a:xfrm>
            <a:off x="3276600" y="4648200"/>
            <a:ext cx="1723644" cy="19812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0" y="-304800"/>
            <a:ext cx="8229600" cy="1046163"/>
          </a:xfrm>
        </p:spPr>
        <p:txBody>
          <a:bodyPr/>
          <a:lstStyle/>
          <a:p>
            <a:pPr eaLnBrk="1" hangingPunct="1"/>
            <a:r>
              <a:rPr sz="4400" b="0" dirty="0" smtClean="0">
                <a:ln>
                  <a:noFill/>
                </a:ln>
                <a:solidFill>
                  <a:schemeClr val="accent2">
                    <a:lumMod val="75000"/>
                  </a:schemeClr>
                </a:solidFill>
                <a:ea typeface="ＭＳ Ｐゴシック" pitchFamily="34" charset="-128"/>
              </a:rPr>
              <a:t>Business &amp; Personal Goals</a:t>
            </a:r>
            <a:endParaRPr sz="4400" b="0" i="1" dirty="0" smtClean="0">
              <a:ln>
                <a:noFill/>
              </a:ln>
              <a:solidFill>
                <a:schemeClr val="accent2">
                  <a:lumMod val="75000"/>
                </a:schemeClr>
              </a:solidFill>
              <a:latin typeface="Myriad Web Pro"/>
              <a:ea typeface="ＭＳ Ｐゴシック" pitchFamily="34" charset="-128"/>
            </a:endParaRPr>
          </a:p>
        </p:txBody>
      </p:sp>
      <p:sp>
        <p:nvSpPr>
          <p:cNvPr id="28691" name="Rectangle 19"/>
          <p:cNvSpPr>
            <a:spLocks noChangeArrowheads="1"/>
          </p:cNvSpPr>
          <p:nvPr/>
        </p:nvSpPr>
        <p:spPr bwMode="auto">
          <a:xfrm>
            <a:off x="762000" y="1219200"/>
            <a:ext cx="3657600" cy="23622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nchorCtr="1"/>
          <a:lstStyle/>
          <a:p>
            <a:pPr marL="228600" lvl="1" indent="-228600" eaLnBrk="0" hangingPunct="0">
              <a:spcBef>
                <a:spcPts val="1200"/>
              </a:spcBef>
              <a:buClr>
                <a:schemeClr val="accent6">
                  <a:lumMod val="50000"/>
                </a:schemeClr>
              </a:buClr>
              <a:buSzPct val="80000"/>
              <a:buFont typeface="Wingdings 2" pitchFamily="18" charset="2"/>
              <a:buChar char=""/>
              <a:defRPr/>
            </a:pPr>
            <a:r>
              <a:rPr lang="en-US" sz="2000" dirty="0" smtClean="0">
                <a:solidFill>
                  <a:schemeClr val="bg2">
                    <a:lumMod val="50000"/>
                  </a:schemeClr>
                </a:solidFill>
                <a:latin typeface="Georgia" pitchFamily="18" charset="0"/>
                <a:ea typeface="+mj-ea"/>
                <a:cs typeface="Arial" pitchFamily="34" charset="0"/>
              </a:rPr>
              <a:t>Have my product sold in any store where you can purchase beauty supplies.</a:t>
            </a:r>
            <a:endParaRPr lang="en-US" sz="2000" dirty="0">
              <a:solidFill>
                <a:schemeClr val="bg2">
                  <a:lumMod val="50000"/>
                </a:schemeClr>
              </a:solidFill>
              <a:latin typeface="Georgia" pitchFamily="18" charset="0"/>
              <a:ea typeface="+mj-ea"/>
              <a:cs typeface="Arial" pitchFamily="34" charset="0"/>
            </a:endParaRPr>
          </a:p>
        </p:txBody>
      </p:sp>
      <p:sp>
        <p:nvSpPr>
          <p:cNvPr id="28692" name="Rectangle 20"/>
          <p:cNvSpPr>
            <a:spLocks noChangeArrowheads="1"/>
          </p:cNvSpPr>
          <p:nvPr/>
        </p:nvSpPr>
        <p:spPr bwMode="auto">
          <a:xfrm>
            <a:off x="4800600" y="1219200"/>
            <a:ext cx="3505200" cy="23622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lstStyle/>
          <a:p>
            <a:pPr marL="228600" lvl="1" indent="-228600" eaLnBrk="0" hangingPunct="0">
              <a:lnSpc>
                <a:spcPct val="80000"/>
              </a:lnSpc>
              <a:spcBef>
                <a:spcPts val="1200"/>
              </a:spcBef>
              <a:buClr>
                <a:schemeClr val="accent6">
                  <a:lumMod val="50000"/>
                </a:schemeClr>
              </a:buClr>
              <a:buSzPct val="80000"/>
              <a:buFont typeface="Wingdings 2" pitchFamily="18" charset="2"/>
              <a:buChar char=""/>
              <a:defRPr/>
            </a:pPr>
            <a:r>
              <a:rPr lang="en-US" sz="2000" dirty="0" smtClean="0">
                <a:solidFill>
                  <a:schemeClr val="bg2">
                    <a:lumMod val="50000"/>
                  </a:schemeClr>
                </a:solidFill>
                <a:latin typeface="Georgia" pitchFamily="18" charset="0"/>
                <a:cs typeface="Arial" pitchFamily="34" charset="0"/>
              </a:rPr>
              <a:t>Locate people in the Northeast who have ideas and knowledge new ideas for </a:t>
            </a:r>
            <a:r>
              <a:rPr lang="en-US" sz="2000" dirty="0" err="1" smtClean="0">
                <a:solidFill>
                  <a:schemeClr val="bg2">
                    <a:lumMod val="50000"/>
                  </a:schemeClr>
                </a:solidFill>
                <a:latin typeface="Georgia" pitchFamily="18" charset="0"/>
                <a:cs typeface="Arial" pitchFamily="34" charset="0"/>
              </a:rPr>
              <a:t>EyeWings</a:t>
            </a:r>
            <a:r>
              <a:rPr lang="en-US" sz="2000" dirty="0" smtClean="0">
                <a:solidFill>
                  <a:schemeClr val="bg2">
                    <a:lumMod val="50000"/>
                  </a:schemeClr>
                </a:solidFill>
                <a:latin typeface="Georgia" pitchFamily="18" charset="0"/>
                <a:cs typeface="Arial" pitchFamily="34" charset="0"/>
              </a:rPr>
              <a:t>. </a:t>
            </a:r>
            <a:endParaRPr lang="en-US" sz="2000" dirty="0" smtClean="0">
              <a:solidFill>
                <a:schemeClr val="bg2">
                  <a:lumMod val="50000"/>
                </a:schemeClr>
              </a:solidFill>
              <a:latin typeface="Georgia" pitchFamily="18" charset="0"/>
              <a:ea typeface="+mj-ea"/>
              <a:cs typeface="Arial" pitchFamily="34" charset="0"/>
            </a:endParaRPr>
          </a:p>
          <a:p>
            <a:pPr marL="228600" lvl="1" indent="-228600" eaLnBrk="0" hangingPunct="0">
              <a:lnSpc>
                <a:spcPct val="80000"/>
              </a:lnSpc>
              <a:spcBef>
                <a:spcPts val="1200"/>
              </a:spcBef>
              <a:buClr>
                <a:schemeClr val="accent6">
                  <a:lumMod val="50000"/>
                </a:schemeClr>
              </a:buClr>
              <a:buSzPct val="80000"/>
              <a:buFont typeface="Wingdings 2" pitchFamily="18" charset="2"/>
              <a:buChar char=""/>
              <a:defRPr/>
            </a:pPr>
            <a:r>
              <a:rPr lang="en-US" sz="2000" dirty="0" smtClean="0">
                <a:solidFill>
                  <a:schemeClr val="bg2">
                    <a:lumMod val="50000"/>
                  </a:schemeClr>
                </a:solidFill>
                <a:latin typeface="Georgia" pitchFamily="18" charset="0"/>
                <a:ea typeface="+mj-ea"/>
                <a:cs typeface="Arial" pitchFamily="34" charset="0"/>
              </a:rPr>
              <a:t>We can be just as popular as wearing false lashes.</a:t>
            </a:r>
          </a:p>
          <a:p>
            <a:pPr marL="228600" lvl="1" indent="-228600" eaLnBrk="0" hangingPunct="0">
              <a:lnSpc>
                <a:spcPct val="80000"/>
              </a:lnSpc>
              <a:spcBef>
                <a:spcPts val="1200"/>
              </a:spcBef>
              <a:buClr>
                <a:schemeClr val="accent6">
                  <a:lumMod val="50000"/>
                </a:schemeClr>
              </a:buClr>
              <a:buSzPct val="80000"/>
              <a:buFont typeface="Wingdings 2" pitchFamily="18" charset="2"/>
              <a:buChar char=""/>
              <a:defRPr/>
            </a:pPr>
            <a:r>
              <a:rPr lang="en-US" sz="2000" smtClean="0">
                <a:solidFill>
                  <a:schemeClr val="bg2">
                    <a:lumMod val="50000"/>
                  </a:schemeClr>
                </a:solidFill>
                <a:latin typeface="Georgia" pitchFamily="18" charset="0"/>
                <a:ea typeface="+mj-ea"/>
                <a:cs typeface="Arial" pitchFamily="34" charset="0"/>
              </a:rPr>
              <a:t>Graduate College</a:t>
            </a:r>
            <a:endParaRPr lang="en-US" sz="2000" dirty="0">
              <a:solidFill>
                <a:schemeClr val="bg2">
                  <a:lumMod val="50000"/>
                </a:schemeClr>
              </a:solidFill>
              <a:latin typeface="Georgia" pitchFamily="18" charset="0"/>
              <a:ea typeface="+mj-ea"/>
              <a:cs typeface="Arial" pitchFamily="34" charset="0"/>
            </a:endParaRPr>
          </a:p>
        </p:txBody>
      </p:sp>
      <p:sp>
        <p:nvSpPr>
          <p:cNvPr id="32773" name="Text Box 21"/>
          <p:cNvSpPr txBox="1">
            <a:spLocks noChangeArrowheads="1"/>
          </p:cNvSpPr>
          <p:nvPr/>
        </p:nvSpPr>
        <p:spPr bwMode="auto">
          <a:xfrm>
            <a:off x="773113" y="687388"/>
            <a:ext cx="3657600" cy="401637"/>
          </a:xfrm>
          <a:prstGeom prst="rect">
            <a:avLst/>
          </a:prstGeom>
          <a:solidFill>
            <a:srgbClr val="6699FF"/>
          </a:solidFill>
          <a:ln/>
          <a:effectLst/>
          <a:extLst/>
        </p:spPr>
        <p:style>
          <a:lnRef idx="3">
            <a:schemeClr val="lt1"/>
          </a:lnRef>
          <a:fillRef idx="1">
            <a:schemeClr val="accent1"/>
          </a:fillRef>
          <a:effectRef idx="1">
            <a:schemeClr val="accent1"/>
          </a:effectRef>
          <a:fontRef idx="minor">
            <a:schemeClr val="lt1"/>
          </a:fontRef>
        </p:style>
        <p:txBody>
          <a:bodyPr>
            <a:spAutoFit/>
          </a:bodyPr>
          <a:lstStyle>
            <a:defPPr>
              <a:defRPr lang="en-US"/>
            </a:defPPr>
            <a:lvl1pPr eaLnBrk="1" hangingPunct="1">
              <a:spcBef>
                <a:spcPts val="600"/>
              </a:spcBef>
              <a:defRPr sz="2000" b="1">
                <a:solidFill>
                  <a:schemeClr val="bg1"/>
                </a:solidFill>
                <a:latin typeface="Arial" pitchFamily="34" charset="0"/>
                <a:ea typeface="Microsoft YaHei" pitchFamily="34" charset="-122"/>
                <a:cs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lgn="ctr">
              <a:defRPr/>
            </a:pPr>
            <a:r>
              <a:rPr lang="en-US" dirty="0"/>
              <a:t>Business</a:t>
            </a:r>
          </a:p>
        </p:txBody>
      </p:sp>
      <p:sp>
        <p:nvSpPr>
          <p:cNvPr id="32774" name="Text Box 22"/>
          <p:cNvSpPr txBox="1">
            <a:spLocks noChangeArrowheads="1"/>
          </p:cNvSpPr>
          <p:nvPr/>
        </p:nvSpPr>
        <p:spPr bwMode="auto">
          <a:xfrm>
            <a:off x="4811713" y="687388"/>
            <a:ext cx="3494087" cy="401637"/>
          </a:xfrm>
          <a:prstGeom prst="rect">
            <a:avLst/>
          </a:prstGeom>
          <a:solidFill>
            <a:srgbClr val="6699FF"/>
          </a:solidFill>
          <a:ln/>
          <a:effectLst/>
          <a:extLst/>
        </p:spPr>
        <p:style>
          <a:lnRef idx="3">
            <a:schemeClr val="lt1"/>
          </a:lnRef>
          <a:fillRef idx="1">
            <a:schemeClr val="accent1"/>
          </a:fillRef>
          <a:effectRef idx="1">
            <a:schemeClr val="accent1"/>
          </a:effectRef>
          <a:fontRef idx="minor">
            <a:schemeClr val="lt1"/>
          </a:fontRef>
        </p:style>
        <p:txBody>
          <a:bodyPr>
            <a:spAutoFit/>
          </a:bodyPr>
          <a:lstStyle>
            <a:defPPr>
              <a:defRPr lang="en-US"/>
            </a:defPPr>
            <a:lvl1pPr algn="ctr" eaLnBrk="1" hangingPunct="1">
              <a:spcBef>
                <a:spcPts val="600"/>
              </a:spcBef>
              <a:defRPr sz="2000" b="1">
                <a:solidFill>
                  <a:schemeClr val="bg1"/>
                </a:solidFill>
                <a:latin typeface="Arial" pitchFamily="34" charset="0"/>
                <a:ea typeface="Microsoft YaHei" pitchFamily="34" charset="-122"/>
                <a:cs typeface="Arial" pitchFamily="34" charset="0"/>
              </a:defRPr>
            </a:lvl1pPr>
            <a:lvl2pPr marL="742950" indent="-285750" eaLnBrk="0" hangingPunct="0">
              <a:defRPr>
                <a:solidFill>
                  <a:schemeClr val="lt1"/>
                </a:solidFill>
                <a:latin typeface="+mn-lt"/>
                <a:cs typeface="+mn-cs"/>
              </a:defRPr>
            </a:lvl2pPr>
            <a:lvl3pPr marL="1143000" indent="-228600" eaLnBrk="0" hangingPunct="0">
              <a:defRPr>
                <a:solidFill>
                  <a:schemeClr val="lt1"/>
                </a:solidFill>
                <a:latin typeface="+mn-lt"/>
                <a:cs typeface="+mn-cs"/>
              </a:defRPr>
            </a:lvl3pPr>
            <a:lvl4pPr marL="1600200" indent="-228600" eaLnBrk="0" hangingPunct="0">
              <a:defRPr>
                <a:solidFill>
                  <a:schemeClr val="lt1"/>
                </a:solidFill>
                <a:latin typeface="+mn-lt"/>
                <a:cs typeface="+mn-cs"/>
              </a:defRPr>
            </a:lvl4pPr>
            <a:lvl5pPr marL="2057400" indent="-228600" eaLnBrk="0" hangingPunct="0">
              <a:defRPr>
                <a:solidFill>
                  <a:schemeClr val="lt1"/>
                </a:solidFill>
                <a:latin typeface="+mn-lt"/>
                <a:cs typeface="+mn-cs"/>
              </a:defRPr>
            </a:lvl5pPr>
            <a:lvl6pPr marL="2514600" indent="-228600" eaLnBrk="0" fontAlgn="base" hangingPunct="0">
              <a:spcBef>
                <a:spcPct val="0"/>
              </a:spcBef>
              <a:spcAft>
                <a:spcPct val="0"/>
              </a:spcAft>
              <a:defRPr>
                <a:solidFill>
                  <a:schemeClr val="lt1"/>
                </a:solidFill>
                <a:latin typeface="+mn-lt"/>
                <a:cs typeface="+mn-cs"/>
              </a:defRPr>
            </a:lvl6pPr>
            <a:lvl7pPr marL="2971800" indent="-228600" eaLnBrk="0" fontAlgn="base" hangingPunct="0">
              <a:spcBef>
                <a:spcPct val="0"/>
              </a:spcBef>
              <a:spcAft>
                <a:spcPct val="0"/>
              </a:spcAft>
              <a:defRPr>
                <a:solidFill>
                  <a:schemeClr val="lt1"/>
                </a:solidFill>
                <a:latin typeface="+mn-lt"/>
                <a:cs typeface="+mn-cs"/>
              </a:defRPr>
            </a:lvl7pPr>
            <a:lvl8pPr marL="3429000" indent="-228600" eaLnBrk="0" fontAlgn="base" hangingPunct="0">
              <a:spcBef>
                <a:spcPct val="0"/>
              </a:spcBef>
              <a:spcAft>
                <a:spcPct val="0"/>
              </a:spcAft>
              <a:defRPr>
                <a:solidFill>
                  <a:schemeClr val="lt1"/>
                </a:solidFill>
                <a:latin typeface="+mn-lt"/>
                <a:cs typeface="+mn-cs"/>
              </a:defRPr>
            </a:lvl8pPr>
            <a:lvl9pPr marL="3886200" indent="-228600" eaLnBrk="0" fontAlgn="base" hangingPunct="0">
              <a:spcBef>
                <a:spcPct val="0"/>
              </a:spcBef>
              <a:spcAft>
                <a:spcPct val="0"/>
              </a:spcAft>
              <a:defRPr>
                <a:solidFill>
                  <a:schemeClr val="lt1"/>
                </a:solidFill>
                <a:latin typeface="+mn-lt"/>
                <a:cs typeface="+mn-cs"/>
              </a:defRPr>
            </a:lvl9pPr>
          </a:lstStyle>
          <a:p>
            <a:pPr>
              <a:defRPr/>
            </a:pPr>
            <a:r>
              <a:rPr lang="en-US" dirty="0"/>
              <a:t>Personal</a:t>
            </a:r>
          </a:p>
        </p:txBody>
      </p:sp>
      <p:sp>
        <p:nvSpPr>
          <p:cNvPr id="28695" name="Rectangle 23"/>
          <p:cNvSpPr>
            <a:spLocks noChangeArrowheads="1"/>
          </p:cNvSpPr>
          <p:nvPr/>
        </p:nvSpPr>
        <p:spPr bwMode="auto">
          <a:xfrm>
            <a:off x="762000" y="3810000"/>
            <a:ext cx="3657600" cy="220662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nchorCtr="1"/>
          <a:lstStyle/>
          <a:p>
            <a:pPr marL="228600" lvl="1" indent="-228600" eaLnBrk="0" hangingPunct="0">
              <a:lnSpc>
                <a:spcPct val="80000"/>
              </a:lnSpc>
              <a:spcBef>
                <a:spcPts val="1200"/>
              </a:spcBef>
              <a:buClr>
                <a:schemeClr val="accent6">
                  <a:lumMod val="50000"/>
                </a:schemeClr>
              </a:buClr>
              <a:buSzPct val="80000"/>
              <a:buFont typeface="Wingdings 2" pitchFamily="18" charset="2"/>
              <a:buChar char=""/>
              <a:defRPr/>
            </a:pPr>
            <a:r>
              <a:rPr lang="en-US" sz="2000" dirty="0" smtClean="0">
                <a:solidFill>
                  <a:schemeClr val="bg2">
                    <a:lumMod val="50000"/>
                  </a:schemeClr>
                </a:solidFill>
                <a:latin typeface="Georgia" pitchFamily="18" charset="0"/>
                <a:cs typeface="Arial" pitchFamily="34" charset="0"/>
              </a:rPr>
              <a:t>By our third year, hire a full-time Director of Marketing.</a:t>
            </a:r>
            <a:endParaRPr lang="en-US" sz="2000" dirty="0" smtClean="0">
              <a:solidFill>
                <a:schemeClr val="bg2">
                  <a:lumMod val="50000"/>
                </a:schemeClr>
              </a:solidFill>
              <a:latin typeface="Georgia" pitchFamily="18" charset="0"/>
              <a:ea typeface="+mj-ea"/>
              <a:cs typeface="Arial" pitchFamily="34" charset="0"/>
            </a:endParaRPr>
          </a:p>
        </p:txBody>
      </p:sp>
      <p:sp>
        <p:nvSpPr>
          <p:cNvPr id="32776" name="Text Box 24"/>
          <p:cNvSpPr txBox="1">
            <a:spLocks noChangeArrowheads="1"/>
          </p:cNvSpPr>
          <p:nvPr/>
        </p:nvSpPr>
        <p:spPr bwMode="auto">
          <a:xfrm rot="-5400000">
            <a:off x="-689768" y="2199481"/>
            <a:ext cx="2362200" cy="401637"/>
          </a:xfrm>
          <a:prstGeom prst="rect">
            <a:avLst/>
          </a:prstGeom>
          <a:solidFill>
            <a:srgbClr val="6699FF"/>
          </a:solidFill>
          <a:ln/>
          <a:effectLst/>
          <a:extLst/>
        </p:spPr>
        <p:style>
          <a:lnRef idx="3">
            <a:schemeClr val="lt1"/>
          </a:lnRef>
          <a:fillRef idx="1">
            <a:schemeClr val="accent1"/>
          </a:fillRef>
          <a:effectRef idx="1">
            <a:schemeClr val="accent1"/>
          </a:effectRef>
          <a:fontRef idx="minor">
            <a:schemeClr val="lt1"/>
          </a:fontRef>
        </p:style>
        <p:txBody>
          <a:bodyPr>
            <a:spAutoFit/>
          </a:bodyPr>
          <a:lstStyle>
            <a:defPPr>
              <a:defRPr lang="en-US"/>
            </a:defPPr>
            <a:lvl1pPr algn="ctr" eaLnBrk="1" hangingPunct="1">
              <a:spcBef>
                <a:spcPts val="600"/>
              </a:spcBef>
              <a:defRPr sz="2000" b="1">
                <a:solidFill>
                  <a:schemeClr val="bg1"/>
                </a:solidFill>
                <a:latin typeface="Arial" pitchFamily="34" charset="0"/>
                <a:ea typeface="Microsoft YaHei" pitchFamily="34" charset="-122"/>
                <a:cs typeface="Arial" pitchFamily="34" charset="0"/>
              </a:defRPr>
            </a:lvl1pPr>
            <a:lvl2pPr marL="742950" indent="-285750" eaLnBrk="0" hangingPunct="0">
              <a:defRPr>
                <a:solidFill>
                  <a:schemeClr val="lt1"/>
                </a:solidFill>
                <a:latin typeface="+mn-lt"/>
                <a:cs typeface="+mn-cs"/>
              </a:defRPr>
            </a:lvl2pPr>
            <a:lvl3pPr marL="1143000" indent="-228600" eaLnBrk="0" hangingPunct="0">
              <a:defRPr>
                <a:solidFill>
                  <a:schemeClr val="lt1"/>
                </a:solidFill>
                <a:latin typeface="+mn-lt"/>
                <a:cs typeface="+mn-cs"/>
              </a:defRPr>
            </a:lvl3pPr>
            <a:lvl4pPr marL="1600200" indent="-228600" eaLnBrk="0" hangingPunct="0">
              <a:defRPr>
                <a:solidFill>
                  <a:schemeClr val="lt1"/>
                </a:solidFill>
                <a:latin typeface="+mn-lt"/>
                <a:cs typeface="+mn-cs"/>
              </a:defRPr>
            </a:lvl4pPr>
            <a:lvl5pPr marL="2057400" indent="-228600" eaLnBrk="0" hangingPunct="0">
              <a:defRPr>
                <a:solidFill>
                  <a:schemeClr val="lt1"/>
                </a:solidFill>
                <a:latin typeface="+mn-lt"/>
                <a:cs typeface="+mn-cs"/>
              </a:defRPr>
            </a:lvl5pPr>
            <a:lvl6pPr marL="2514600" indent="-228600" eaLnBrk="0" fontAlgn="base" hangingPunct="0">
              <a:spcBef>
                <a:spcPct val="0"/>
              </a:spcBef>
              <a:spcAft>
                <a:spcPct val="0"/>
              </a:spcAft>
              <a:defRPr>
                <a:solidFill>
                  <a:schemeClr val="lt1"/>
                </a:solidFill>
                <a:latin typeface="+mn-lt"/>
                <a:cs typeface="+mn-cs"/>
              </a:defRPr>
            </a:lvl6pPr>
            <a:lvl7pPr marL="2971800" indent="-228600" eaLnBrk="0" fontAlgn="base" hangingPunct="0">
              <a:spcBef>
                <a:spcPct val="0"/>
              </a:spcBef>
              <a:spcAft>
                <a:spcPct val="0"/>
              </a:spcAft>
              <a:defRPr>
                <a:solidFill>
                  <a:schemeClr val="lt1"/>
                </a:solidFill>
                <a:latin typeface="+mn-lt"/>
                <a:cs typeface="+mn-cs"/>
              </a:defRPr>
            </a:lvl7pPr>
            <a:lvl8pPr marL="3429000" indent="-228600" eaLnBrk="0" fontAlgn="base" hangingPunct="0">
              <a:spcBef>
                <a:spcPct val="0"/>
              </a:spcBef>
              <a:spcAft>
                <a:spcPct val="0"/>
              </a:spcAft>
              <a:defRPr>
                <a:solidFill>
                  <a:schemeClr val="lt1"/>
                </a:solidFill>
                <a:latin typeface="+mn-lt"/>
                <a:cs typeface="+mn-cs"/>
              </a:defRPr>
            </a:lvl8pPr>
            <a:lvl9pPr marL="3886200" indent="-228600" eaLnBrk="0" fontAlgn="base" hangingPunct="0">
              <a:spcBef>
                <a:spcPct val="0"/>
              </a:spcBef>
              <a:spcAft>
                <a:spcPct val="0"/>
              </a:spcAft>
              <a:defRPr>
                <a:solidFill>
                  <a:schemeClr val="lt1"/>
                </a:solidFill>
                <a:latin typeface="+mn-lt"/>
                <a:cs typeface="+mn-cs"/>
              </a:defRPr>
            </a:lvl9pPr>
          </a:lstStyle>
          <a:p>
            <a:pPr>
              <a:defRPr/>
            </a:pPr>
            <a:r>
              <a:rPr lang="en-US" dirty="0"/>
              <a:t>Short-Term</a:t>
            </a:r>
          </a:p>
        </p:txBody>
      </p:sp>
      <p:sp>
        <p:nvSpPr>
          <p:cNvPr id="32777" name="Text Box 25"/>
          <p:cNvSpPr txBox="1">
            <a:spLocks noChangeArrowheads="1"/>
          </p:cNvSpPr>
          <p:nvPr/>
        </p:nvSpPr>
        <p:spPr bwMode="auto">
          <a:xfrm rot="-5400000">
            <a:off x="-608012" y="4716463"/>
            <a:ext cx="2198687" cy="401637"/>
          </a:xfrm>
          <a:prstGeom prst="rect">
            <a:avLst/>
          </a:prstGeom>
          <a:solidFill>
            <a:srgbClr val="6699FF"/>
          </a:solidFill>
          <a:ln/>
          <a:effectLst/>
          <a:extLst/>
        </p:spPr>
        <p:style>
          <a:lnRef idx="3">
            <a:schemeClr val="lt1"/>
          </a:lnRef>
          <a:fillRef idx="1">
            <a:schemeClr val="accent1"/>
          </a:fillRef>
          <a:effectRef idx="1">
            <a:schemeClr val="accent1"/>
          </a:effectRef>
          <a:fontRef idx="minor">
            <a:schemeClr val="lt1"/>
          </a:fontRef>
        </p:style>
        <p:txBody>
          <a:bodyPr>
            <a:spAutoFit/>
          </a:bodyPr>
          <a:lstStyle>
            <a:defPPr>
              <a:defRPr lang="en-US"/>
            </a:defPPr>
            <a:lvl1pPr algn="ctr" eaLnBrk="1" hangingPunct="1">
              <a:spcBef>
                <a:spcPts val="600"/>
              </a:spcBef>
              <a:defRPr sz="2000" b="1">
                <a:solidFill>
                  <a:schemeClr val="bg1"/>
                </a:solidFill>
                <a:latin typeface="Arial" pitchFamily="34" charset="0"/>
                <a:ea typeface="Microsoft YaHei" pitchFamily="34" charset="-122"/>
                <a:cs typeface="Arial" pitchFamily="34" charset="0"/>
              </a:defRPr>
            </a:lvl1pPr>
            <a:lvl2pPr marL="742950" indent="-285750" eaLnBrk="0" hangingPunct="0">
              <a:defRPr>
                <a:solidFill>
                  <a:schemeClr val="lt1"/>
                </a:solidFill>
                <a:latin typeface="+mn-lt"/>
                <a:cs typeface="+mn-cs"/>
              </a:defRPr>
            </a:lvl2pPr>
            <a:lvl3pPr marL="1143000" indent="-228600" eaLnBrk="0" hangingPunct="0">
              <a:defRPr>
                <a:solidFill>
                  <a:schemeClr val="lt1"/>
                </a:solidFill>
                <a:latin typeface="+mn-lt"/>
                <a:cs typeface="+mn-cs"/>
              </a:defRPr>
            </a:lvl3pPr>
            <a:lvl4pPr marL="1600200" indent="-228600" eaLnBrk="0" hangingPunct="0">
              <a:defRPr>
                <a:solidFill>
                  <a:schemeClr val="lt1"/>
                </a:solidFill>
                <a:latin typeface="+mn-lt"/>
                <a:cs typeface="+mn-cs"/>
              </a:defRPr>
            </a:lvl4pPr>
            <a:lvl5pPr marL="2057400" indent="-228600" eaLnBrk="0" hangingPunct="0">
              <a:defRPr>
                <a:solidFill>
                  <a:schemeClr val="lt1"/>
                </a:solidFill>
                <a:latin typeface="+mn-lt"/>
                <a:cs typeface="+mn-cs"/>
              </a:defRPr>
            </a:lvl5pPr>
            <a:lvl6pPr marL="2514600" indent="-228600" eaLnBrk="0" fontAlgn="base" hangingPunct="0">
              <a:spcBef>
                <a:spcPct val="0"/>
              </a:spcBef>
              <a:spcAft>
                <a:spcPct val="0"/>
              </a:spcAft>
              <a:defRPr>
                <a:solidFill>
                  <a:schemeClr val="lt1"/>
                </a:solidFill>
                <a:latin typeface="+mn-lt"/>
                <a:cs typeface="+mn-cs"/>
              </a:defRPr>
            </a:lvl6pPr>
            <a:lvl7pPr marL="2971800" indent="-228600" eaLnBrk="0" fontAlgn="base" hangingPunct="0">
              <a:spcBef>
                <a:spcPct val="0"/>
              </a:spcBef>
              <a:spcAft>
                <a:spcPct val="0"/>
              </a:spcAft>
              <a:defRPr>
                <a:solidFill>
                  <a:schemeClr val="lt1"/>
                </a:solidFill>
                <a:latin typeface="+mn-lt"/>
                <a:cs typeface="+mn-cs"/>
              </a:defRPr>
            </a:lvl7pPr>
            <a:lvl8pPr marL="3429000" indent="-228600" eaLnBrk="0" fontAlgn="base" hangingPunct="0">
              <a:spcBef>
                <a:spcPct val="0"/>
              </a:spcBef>
              <a:spcAft>
                <a:spcPct val="0"/>
              </a:spcAft>
              <a:defRPr>
                <a:solidFill>
                  <a:schemeClr val="lt1"/>
                </a:solidFill>
                <a:latin typeface="+mn-lt"/>
                <a:cs typeface="+mn-cs"/>
              </a:defRPr>
            </a:lvl8pPr>
            <a:lvl9pPr marL="3886200" indent="-228600" eaLnBrk="0" fontAlgn="base" hangingPunct="0">
              <a:spcBef>
                <a:spcPct val="0"/>
              </a:spcBef>
              <a:spcAft>
                <a:spcPct val="0"/>
              </a:spcAft>
              <a:defRPr>
                <a:solidFill>
                  <a:schemeClr val="lt1"/>
                </a:solidFill>
                <a:latin typeface="+mn-lt"/>
                <a:cs typeface="+mn-cs"/>
              </a:defRPr>
            </a:lvl9pPr>
          </a:lstStyle>
          <a:p>
            <a:pPr>
              <a:defRPr/>
            </a:pPr>
            <a:r>
              <a:rPr lang="en-US" dirty="0"/>
              <a:t>Long-Term</a:t>
            </a:r>
          </a:p>
        </p:txBody>
      </p:sp>
      <p:sp>
        <p:nvSpPr>
          <p:cNvPr id="28698" name="Rectangle 26"/>
          <p:cNvSpPr>
            <a:spLocks noChangeArrowheads="1"/>
          </p:cNvSpPr>
          <p:nvPr/>
        </p:nvSpPr>
        <p:spPr bwMode="auto">
          <a:xfrm>
            <a:off x="4800600" y="3810000"/>
            <a:ext cx="3505200" cy="220662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nchorCtr="1"/>
          <a:lstStyle/>
          <a:p>
            <a:pPr marL="228600" lvl="1" indent="-228600" eaLnBrk="0" hangingPunct="0">
              <a:lnSpc>
                <a:spcPct val="80000"/>
              </a:lnSpc>
              <a:spcBef>
                <a:spcPts val="1200"/>
              </a:spcBef>
              <a:buClr>
                <a:schemeClr val="accent6">
                  <a:lumMod val="50000"/>
                </a:schemeClr>
              </a:buClr>
              <a:buSzPct val="80000"/>
              <a:buFont typeface="Wingdings 2" pitchFamily="18" charset="2"/>
              <a:buChar char=""/>
              <a:defRPr/>
            </a:pPr>
            <a:r>
              <a:rPr lang="en-US" sz="2000" dirty="0" smtClean="0">
                <a:solidFill>
                  <a:schemeClr val="bg2">
                    <a:lumMod val="50000"/>
                  </a:schemeClr>
                </a:solidFill>
                <a:latin typeface="Georgia" pitchFamily="18" charset="0"/>
                <a:ea typeface="+mj-ea"/>
                <a:cs typeface="Arial" pitchFamily="34" charset="0"/>
              </a:rPr>
              <a:t>Run until I find someone else.</a:t>
            </a:r>
          </a:p>
          <a:p>
            <a:pPr marL="228600" lvl="1" indent="-228600" eaLnBrk="0" hangingPunct="0">
              <a:lnSpc>
                <a:spcPct val="80000"/>
              </a:lnSpc>
              <a:spcBef>
                <a:spcPts val="1200"/>
              </a:spcBef>
              <a:buClr>
                <a:schemeClr val="accent6">
                  <a:lumMod val="50000"/>
                </a:schemeClr>
              </a:buClr>
              <a:buSzPct val="80000"/>
              <a:buFont typeface="Wingdings 2" pitchFamily="18" charset="2"/>
              <a:buChar char=""/>
              <a:defRPr/>
            </a:pPr>
            <a:r>
              <a:rPr lang="en-US" sz="2000" dirty="0" smtClean="0">
                <a:solidFill>
                  <a:schemeClr val="bg2">
                    <a:lumMod val="50000"/>
                  </a:schemeClr>
                </a:solidFill>
                <a:latin typeface="Georgia" pitchFamily="18" charset="0"/>
                <a:ea typeface="+mj-ea"/>
                <a:cs typeface="Arial" pitchFamily="34" charset="0"/>
              </a:rPr>
              <a:t>With this experience, that can help influence new looks for women to express </a:t>
            </a:r>
            <a:r>
              <a:rPr lang="en-US" sz="2000" dirty="0" err="1" smtClean="0">
                <a:solidFill>
                  <a:schemeClr val="bg2">
                    <a:lumMod val="50000"/>
                  </a:schemeClr>
                </a:solidFill>
                <a:latin typeface="Georgia" pitchFamily="18" charset="0"/>
                <a:ea typeface="+mj-ea"/>
                <a:cs typeface="Arial" pitchFamily="34" charset="0"/>
              </a:rPr>
              <a:t>themeselves</a:t>
            </a:r>
            <a:r>
              <a:rPr lang="en-US" sz="2000" dirty="0" smtClean="0">
                <a:solidFill>
                  <a:schemeClr val="bg2">
                    <a:lumMod val="50000"/>
                  </a:schemeClr>
                </a:solidFill>
                <a:latin typeface="Georgia" pitchFamily="18" charset="0"/>
                <a:ea typeface="+mj-ea"/>
                <a:cs typeface="Arial" pitchFamily="34" charset="0"/>
              </a:rPr>
              <a:t>.</a:t>
            </a:r>
            <a:endParaRPr lang="en-US" sz="2000" dirty="0">
              <a:solidFill>
                <a:schemeClr val="bg2">
                  <a:lumMod val="50000"/>
                </a:schemeClr>
              </a:solidFill>
              <a:latin typeface="Georgia" pitchFamily="18" charset="0"/>
              <a:ea typeface="+mj-ea"/>
              <a:cs typeface="Arial" pitchFamily="34" charset="0"/>
            </a:endParaRPr>
          </a:p>
        </p:txBody>
      </p:sp>
      <p:pic>
        <p:nvPicPr>
          <p:cNvPr id="32779" name="Picture 13" descr="NFTE_SmallTagLock_PantoneC.eps"/>
          <p:cNvPicPr>
            <a:picLocks noChangeAspect="1"/>
          </p:cNvPicPr>
          <p:nvPr/>
        </p:nvPicPr>
        <p:blipFill>
          <a:blip r:embed="rId3" cstate="print"/>
          <a:srcRect/>
          <a:stretch>
            <a:fillRect/>
          </a:stretch>
        </p:blipFill>
        <p:spPr bwMode="auto">
          <a:xfrm>
            <a:off x="0" y="6094413"/>
            <a:ext cx="1439863" cy="719137"/>
          </a:xfrm>
          <a:prstGeom prst="rect">
            <a:avLst/>
          </a:prstGeom>
          <a:noFill/>
          <a:ln w="9525">
            <a:noFill/>
            <a:miter lim="800000"/>
            <a:headEnd/>
            <a:tailEnd/>
          </a:ln>
        </p:spPr>
      </p:pic>
      <p:pic>
        <p:nvPicPr>
          <p:cNvPr id="12" name="Content Placeholder 9" descr="eyewings.jpg"/>
          <p:cNvPicPr>
            <a:picLocks noChangeAspect="1"/>
          </p:cNvPicPr>
          <p:nvPr/>
        </p:nvPicPr>
        <p:blipFill>
          <a:blip r:embed="rId4" cstate="print"/>
          <a:stretch>
            <a:fillRect/>
          </a:stretch>
        </p:blipFill>
        <p:spPr>
          <a:xfrm>
            <a:off x="6705600" y="6073171"/>
            <a:ext cx="1219200" cy="784829"/>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304800"/>
            <a:ext cx="7467600" cy="33528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3200" b="1" dirty="0">
                <a:solidFill>
                  <a:schemeClr val="accent2">
                    <a:lumMod val="75000"/>
                  </a:schemeClr>
                </a:solidFill>
                <a:latin typeface="Arial" pitchFamily="34" charset="0"/>
                <a:cs typeface="Arial" pitchFamily="34" charset="0"/>
              </a:rPr>
              <a:t>Thank you for your consideration.</a:t>
            </a:r>
          </a:p>
          <a:p>
            <a:pPr algn="ctr">
              <a:defRPr/>
            </a:pPr>
            <a:r>
              <a:rPr lang="en-US" sz="4400" b="1" i="1" dirty="0" err="1" smtClean="0">
                <a:solidFill>
                  <a:srgbClr val="FF0000"/>
                </a:solidFill>
                <a:latin typeface="Georgia" pitchFamily="18" charset="0"/>
                <a:ea typeface="ＭＳ Ｐゴシック" pitchFamily="-112" charset="-128"/>
                <a:cs typeface="+mj-cs"/>
              </a:rPr>
              <a:t>EyeWings</a:t>
            </a:r>
            <a:endParaRPr lang="en-US" sz="4400" b="1" i="1" dirty="0" smtClean="0">
              <a:solidFill>
                <a:srgbClr val="FF0000"/>
              </a:solidFill>
              <a:latin typeface="Georgia" pitchFamily="18" charset="0"/>
              <a:ea typeface="ＭＳ Ｐゴシック" pitchFamily="-112" charset="-128"/>
              <a:cs typeface="+mj-cs"/>
            </a:endParaRPr>
          </a:p>
          <a:p>
            <a:pPr algn="ctr">
              <a:defRPr/>
            </a:pPr>
            <a:r>
              <a:rPr lang="en-US" sz="4400" b="1" i="1" dirty="0" smtClean="0">
                <a:solidFill>
                  <a:schemeClr val="accent1">
                    <a:lumMod val="10000"/>
                  </a:schemeClr>
                </a:solidFill>
                <a:latin typeface="Georgia" pitchFamily="18" charset="0"/>
                <a:ea typeface="ＭＳ Ｐゴシック" pitchFamily="-112" charset="-128"/>
                <a:cs typeface="+mj-cs"/>
              </a:rPr>
              <a:t>The </a:t>
            </a:r>
            <a:r>
              <a:rPr lang="en-US" sz="4400" b="1" i="1" dirty="0" err="1" smtClean="0">
                <a:solidFill>
                  <a:schemeClr val="accent1">
                    <a:lumMod val="10000"/>
                  </a:schemeClr>
                </a:solidFill>
                <a:latin typeface="Georgia" pitchFamily="18" charset="0"/>
                <a:ea typeface="ＭＳ Ｐゴシック" pitchFamily="-112" charset="-128"/>
                <a:cs typeface="+mj-cs"/>
              </a:rPr>
              <a:t>nonmakeup</a:t>
            </a:r>
            <a:r>
              <a:rPr lang="en-US" sz="4400" b="1" i="1" dirty="0" smtClean="0">
                <a:solidFill>
                  <a:schemeClr val="accent1">
                    <a:lumMod val="10000"/>
                  </a:schemeClr>
                </a:solidFill>
                <a:latin typeface="Georgia" pitchFamily="18" charset="0"/>
                <a:ea typeface="ＭＳ Ｐゴシック" pitchFamily="-112" charset="-128"/>
                <a:cs typeface="+mj-cs"/>
              </a:rPr>
              <a:t> makeup for the Earth!</a:t>
            </a:r>
            <a:endParaRPr lang="en-US" sz="4400" b="1" i="1" dirty="0">
              <a:solidFill>
                <a:schemeClr val="accent1">
                  <a:lumMod val="10000"/>
                </a:schemeClr>
              </a:solidFill>
              <a:latin typeface="Georgia" pitchFamily="18" charset="0"/>
              <a:ea typeface="ＭＳ Ｐゴシック" pitchFamily="-112" charset="-128"/>
              <a:cs typeface="+mj-cs"/>
            </a:endParaRPr>
          </a:p>
        </p:txBody>
      </p:sp>
      <p:pic>
        <p:nvPicPr>
          <p:cNvPr id="33798"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pic>
        <p:nvPicPr>
          <p:cNvPr id="6" name="Content Placeholder 9" descr="eyewings.jpg"/>
          <p:cNvPicPr>
            <a:picLocks noChangeAspect="1"/>
          </p:cNvPicPr>
          <p:nvPr/>
        </p:nvPicPr>
        <p:blipFill>
          <a:blip r:embed="rId4" cstate="print"/>
          <a:stretch>
            <a:fillRect/>
          </a:stretch>
        </p:blipFill>
        <p:spPr>
          <a:xfrm>
            <a:off x="2971800" y="3669633"/>
            <a:ext cx="4953000" cy="3188368"/>
          </a:xfrm>
          <a:prstGeom prst="rect">
            <a:avLst/>
          </a:prstGeom>
        </p:spPr>
      </p:pic>
      <p:pic>
        <p:nvPicPr>
          <p:cNvPr id="39938" name="Picture 2" descr="http://upload.wikimedia.org/wikipedia/commons/thumb/4/44/Recycle001.svg/250px-Recycle001.svg.png"/>
          <p:cNvPicPr>
            <a:picLocks noChangeAspect="1" noChangeArrowheads="1"/>
          </p:cNvPicPr>
          <p:nvPr/>
        </p:nvPicPr>
        <p:blipFill>
          <a:blip r:embed="rId5" cstate="print"/>
          <a:srcRect/>
          <a:stretch>
            <a:fillRect/>
          </a:stretch>
        </p:blipFill>
        <p:spPr bwMode="auto">
          <a:xfrm>
            <a:off x="381000" y="3810000"/>
            <a:ext cx="2381250" cy="224790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229600" cy="1143000"/>
          </a:xfrm>
        </p:spPr>
        <p:txBody>
          <a:bodyPr/>
          <a:lstStyle/>
          <a:p>
            <a:pPr algn="r"/>
            <a:r>
              <a:rPr lang="en-US" b="0" dirty="0" smtClean="0">
                <a:solidFill>
                  <a:schemeClr val="tx1"/>
                </a:solidFill>
                <a:latin typeface="Bookman Old Style" pitchFamily="18" charset="0"/>
              </a:rPr>
              <a:t>Mission Statement</a:t>
            </a:r>
            <a:endParaRPr lang="en-US" b="0" dirty="0">
              <a:solidFill>
                <a:schemeClr val="tx1"/>
              </a:solidFill>
              <a:latin typeface="Bookman Old Style" pitchFamily="18" charset="0"/>
            </a:endParaRPr>
          </a:p>
        </p:txBody>
      </p:sp>
      <p:sp>
        <p:nvSpPr>
          <p:cNvPr id="3" name="Content Placeholder 2"/>
          <p:cNvSpPr>
            <a:spLocks noGrp="1"/>
          </p:cNvSpPr>
          <p:nvPr>
            <p:ph idx="1"/>
          </p:nvPr>
        </p:nvSpPr>
        <p:spPr>
          <a:xfrm>
            <a:off x="381000" y="1371600"/>
            <a:ext cx="7696200" cy="5105400"/>
          </a:xfrm>
        </p:spPr>
        <p:txBody>
          <a:bodyPr>
            <a:normAutofit/>
          </a:bodyPr>
          <a:lstStyle/>
          <a:p>
            <a:pPr>
              <a:buNone/>
            </a:pPr>
            <a:r>
              <a:rPr lang="en-US" b="1" u="sng" dirty="0" smtClean="0"/>
              <a:t>Mission Statement</a:t>
            </a:r>
          </a:p>
          <a:p>
            <a:r>
              <a:rPr lang="en-US" dirty="0" smtClean="0"/>
              <a:t>Our mission is to create an easy, fashionable makeup alternative that helps the earth.</a:t>
            </a:r>
          </a:p>
          <a:p>
            <a:pPr>
              <a:buNone/>
            </a:pPr>
            <a:endParaRPr lang="en-US" dirty="0" smtClean="0"/>
          </a:p>
          <a:p>
            <a:pPr>
              <a:buNone/>
            </a:pPr>
            <a:r>
              <a:rPr lang="en-US" dirty="0"/>
              <a:t>	</a:t>
            </a:r>
            <a:r>
              <a:rPr lang="en-US" b="1" u="sng" dirty="0" smtClean="0"/>
              <a:t>Describe the Opportunity</a:t>
            </a:r>
          </a:p>
          <a:p>
            <a:r>
              <a:rPr lang="en-US" dirty="0" smtClean="0"/>
              <a:t>In these tough economic times people are looking for an easy makeup alternative that they can use for different occasion. </a:t>
            </a:r>
          </a:p>
          <a:p>
            <a:r>
              <a:rPr lang="en-US" dirty="0" smtClean="0"/>
              <a:t>In the world today people are more environmentally conscious than ever before. </a:t>
            </a:r>
          </a:p>
          <a:p>
            <a:pPr>
              <a:buNone/>
            </a:pPr>
            <a:r>
              <a:rPr lang="en-US" b="1" dirty="0" smtClean="0"/>
              <a:t>	</a:t>
            </a:r>
            <a:endParaRPr lang="en-US" dirty="0"/>
          </a:p>
        </p:txBody>
      </p:sp>
      <p:pic>
        <p:nvPicPr>
          <p:cNvPr id="4" name="Picture 13" descr="NFTE_SmallTagLock_PantoneC.eps"/>
          <p:cNvPicPr>
            <a:picLocks noChangeAspect="1"/>
          </p:cNvPicPr>
          <p:nvPr/>
        </p:nvPicPr>
        <p:blipFill>
          <a:blip r:embed="rId2" cstate="print"/>
          <a:srcRect/>
          <a:stretch>
            <a:fillRect/>
          </a:stretch>
        </p:blipFill>
        <p:spPr bwMode="auto">
          <a:xfrm>
            <a:off x="0" y="0"/>
            <a:ext cx="1828800" cy="914401"/>
          </a:xfrm>
          <a:prstGeom prst="rect">
            <a:avLst/>
          </a:prstGeom>
          <a:noFill/>
          <a:ln w="9525">
            <a:noFill/>
            <a:miter lim="800000"/>
            <a:headEnd/>
            <a:tailEnd/>
          </a:ln>
        </p:spPr>
      </p:pic>
      <p:pic>
        <p:nvPicPr>
          <p:cNvPr id="7" name="Content Placeholder 9" descr="eyewings.jpg"/>
          <p:cNvPicPr>
            <a:picLocks noChangeAspect="1"/>
          </p:cNvPicPr>
          <p:nvPr/>
        </p:nvPicPr>
        <p:blipFill>
          <a:blip r:embed="rId3" cstate="print">
            <a:clrChange>
              <a:clrFrom>
                <a:srgbClr val="FFE3D0"/>
              </a:clrFrom>
              <a:clrTo>
                <a:srgbClr val="FFE3D0">
                  <a:alpha val="0"/>
                </a:srgbClr>
              </a:clrTo>
            </a:clrChange>
          </a:blip>
          <a:stretch>
            <a:fillRect/>
          </a:stretch>
        </p:blipFill>
        <p:spPr>
          <a:xfrm>
            <a:off x="6629400" y="5239290"/>
            <a:ext cx="2514600" cy="161871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8229600" cy="1143000"/>
          </a:xfrm>
        </p:spPr>
        <p:txBody>
          <a:bodyPr/>
          <a:lstStyle/>
          <a:p>
            <a:pPr algn="r"/>
            <a:r>
              <a:rPr lang="en-US" b="0" dirty="0" smtClean="0">
                <a:solidFill>
                  <a:schemeClr val="tx1"/>
                </a:solidFill>
                <a:latin typeface="Bookman Old Style" pitchFamily="18" charset="0"/>
              </a:rPr>
              <a:t>Business Profile</a:t>
            </a:r>
            <a:endParaRPr lang="en-US" b="0" dirty="0">
              <a:solidFill>
                <a:schemeClr val="tx1"/>
              </a:solidFill>
              <a:latin typeface="Bookman Old Style" pitchFamily="18" charset="0"/>
            </a:endParaRPr>
          </a:p>
        </p:txBody>
      </p:sp>
      <p:sp>
        <p:nvSpPr>
          <p:cNvPr id="3" name="Content Placeholder 2"/>
          <p:cNvSpPr>
            <a:spLocks noGrp="1"/>
          </p:cNvSpPr>
          <p:nvPr>
            <p:ph idx="1"/>
          </p:nvPr>
        </p:nvSpPr>
        <p:spPr>
          <a:xfrm>
            <a:off x="0" y="1447800"/>
            <a:ext cx="8229600" cy="4525963"/>
          </a:xfrm>
        </p:spPr>
        <p:txBody>
          <a:bodyPr/>
          <a:lstStyle/>
          <a:p>
            <a:pPr>
              <a:buNone/>
            </a:pPr>
            <a:r>
              <a:rPr lang="en-US" b="1" dirty="0" smtClean="0"/>
              <a:t>	</a:t>
            </a:r>
            <a:r>
              <a:rPr lang="en-US" b="1" u="sng" dirty="0" smtClean="0"/>
              <a:t>Type of Business</a:t>
            </a:r>
          </a:p>
          <a:p>
            <a:pPr>
              <a:buFont typeface="Wingdings" pitchFamily="2" charset="2"/>
              <a:buChar char="v"/>
            </a:pPr>
            <a:r>
              <a:rPr lang="en-US" dirty="0" smtClean="0"/>
              <a:t>Manufacturing retailer</a:t>
            </a:r>
          </a:p>
          <a:p>
            <a:pPr>
              <a:buFont typeface="Wingdings" pitchFamily="2" charset="2"/>
              <a:buChar char="v"/>
            </a:pPr>
            <a:r>
              <a:rPr lang="en-US" dirty="0" smtClean="0"/>
              <a:t>I make the wings myself and sell them individually to the consumers.</a:t>
            </a:r>
          </a:p>
          <a:p>
            <a:pPr>
              <a:buNone/>
            </a:pPr>
            <a:r>
              <a:rPr lang="en-US" dirty="0"/>
              <a:t>	</a:t>
            </a:r>
            <a:r>
              <a:rPr lang="en-US" b="1" u="sng" dirty="0" smtClean="0"/>
              <a:t>Legal Structure </a:t>
            </a:r>
          </a:p>
          <a:p>
            <a:pPr>
              <a:buFont typeface="Wingdings" pitchFamily="2" charset="2"/>
              <a:buChar char="v"/>
            </a:pPr>
            <a:r>
              <a:rPr lang="en-US" dirty="0" smtClean="0"/>
              <a:t>Sole Proprietor</a:t>
            </a:r>
          </a:p>
          <a:p>
            <a:pPr>
              <a:buFont typeface="Wingdings" pitchFamily="2" charset="2"/>
              <a:buChar char="v"/>
            </a:pPr>
            <a:r>
              <a:rPr lang="en-US" dirty="0" smtClean="0"/>
              <a:t>I am the only one doing my business. I’m in charge of what I do. I don’t have valuables.</a:t>
            </a:r>
          </a:p>
          <a:p>
            <a:pPr>
              <a:buNone/>
            </a:pPr>
            <a:endParaRPr lang="en-US" dirty="0"/>
          </a:p>
        </p:txBody>
      </p:sp>
      <p:pic>
        <p:nvPicPr>
          <p:cNvPr id="4" name="Picture 13" descr="NFTE_SmallTagLock_PantoneC.eps"/>
          <p:cNvPicPr>
            <a:picLocks noChangeAspect="1"/>
          </p:cNvPicPr>
          <p:nvPr/>
        </p:nvPicPr>
        <p:blipFill>
          <a:blip r:embed="rId2" cstate="print"/>
          <a:srcRect/>
          <a:stretch>
            <a:fillRect/>
          </a:stretch>
        </p:blipFill>
        <p:spPr bwMode="auto">
          <a:xfrm>
            <a:off x="0" y="0"/>
            <a:ext cx="1828800" cy="914401"/>
          </a:xfrm>
          <a:prstGeom prst="rect">
            <a:avLst/>
          </a:prstGeom>
          <a:noFill/>
          <a:ln w="9525">
            <a:noFill/>
            <a:miter lim="800000"/>
            <a:headEnd/>
            <a:tailEnd/>
          </a:ln>
        </p:spPr>
      </p:pic>
      <p:pic>
        <p:nvPicPr>
          <p:cNvPr id="7" name="Content Placeholder 9" descr="eyewings.jpg"/>
          <p:cNvPicPr>
            <a:picLocks noChangeAspect="1"/>
          </p:cNvPicPr>
          <p:nvPr/>
        </p:nvPicPr>
        <p:blipFill>
          <a:blip r:embed="rId3" cstate="print">
            <a:clrChange>
              <a:clrFrom>
                <a:srgbClr val="FFE3D0"/>
              </a:clrFrom>
              <a:clrTo>
                <a:srgbClr val="FFE3D0">
                  <a:alpha val="0"/>
                </a:srgbClr>
              </a:clrTo>
            </a:clrChange>
          </a:blip>
          <a:stretch>
            <a:fillRect/>
          </a:stretch>
        </p:blipFill>
        <p:spPr>
          <a:xfrm>
            <a:off x="6629400" y="5239290"/>
            <a:ext cx="2514600" cy="161871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229600" cy="1143000"/>
          </a:xfrm>
        </p:spPr>
        <p:txBody>
          <a:bodyPr/>
          <a:lstStyle/>
          <a:p>
            <a:pPr algn="r"/>
            <a:r>
              <a:rPr lang="en-US" b="0" dirty="0" smtClean="0">
                <a:ln>
                  <a:noFill/>
                </a:ln>
                <a:solidFill>
                  <a:schemeClr val="tx1"/>
                </a:solidFill>
                <a:latin typeface="Bookman Old Style" pitchFamily="18" charset="0"/>
                <a:ea typeface="ＭＳ Ｐゴシック" pitchFamily="34" charset="-128"/>
              </a:rPr>
              <a:t>Qualifications</a:t>
            </a:r>
            <a:endParaRPr lang="en-US" b="0" dirty="0">
              <a:solidFill>
                <a:schemeClr val="tx1"/>
              </a:solidFill>
              <a:latin typeface="Bookman Old Style" pitchFamily="18" charset="0"/>
            </a:endParaRPr>
          </a:p>
        </p:txBody>
      </p:sp>
      <p:sp>
        <p:nvSpPr>
          <p:cNvPr id="3" name="Content Placeholder 2"/>
          <p:cNvSpPr>
            <a:spLocks noGrp="1"/>
          </p:cNvSpPr>
          <p:nvPr>
            <p:ph idx="1"/>
          </p:nvPr>
        </p:nvSpPr>
        <p:spPr>
          <a:xfrm>
            <a:off x="0" y="1447800"/>
            <a:ext cx="8229600" cy="4525963"/>
          </a:xfrm>
        </p:spPr>
        <p:txBody>
          <a:bodyPr>
            <a:normAutofit lnSpcReduction="10000"/>
          </a:bodyPr>
          <a:lstStyle/>
          <a:p>
            <a:pPr>
              <a:buNone/>
            </a:pPr>
            <a:r>
              <a:rPr lang="en-US" b="1" u="sng" dirty="0" smtClean="0">
                <a:cs typeface="Arial" charset="0"/>
              </a:rPr>
              <a:t>I’m qualified to run this</a:t>
            </a:r>
          </a:p>
          <a:p>
            <a:pPr>
              <a:buNone/>
            </a:pPr>
            <a:r>
              <a:rPr lang="en-US" b="1" dirty="0" smtClean="0">
                <a:cs typeface="Arial" charset="0"/>
              </a:rPr>
              <a:t>                      </a:t>
            </a:r>
            <a:r>
              <a:rPr lang="en-US" b="1" u="sng" dirty="0" smtClean="0">
                <a:cs typeface="Arial" charset="0"/>
              </a:rPr>
              <a:t> business because:</a:t>
            </a:r>
          </a:p>
          <a:p>
            <a:pPr>
              <a:buNone/>
            </a:pPr>
            <a:endParaRPr lang="en-US" b="1" u="sng" dirty="0" smtClean="0">
              <a:cs typeface="Arial" charset="0"/>
            </a:endParaRPr>
          </a:p>
          <a:p>
            <a:pPr algn="ctr">
              <a:buFont typeface="Wingdings" pitchFamily="2" charset="2"/>
              <a:buChar char="v"/>
            </a:pPr>
            <a:r>
              <a:rPr lang="en-US" sz="4800" dirty="0" smtClean="0">
                <a:cs typeface="Arial" charset="0"/>
              </a:rPr>
              <a:t>I do makeup</a:t>
            </a:r>
          </a:p>
          <a:p>
            <a:pPr algn="ctr">
              <a:buFont typeface="Wingdings" pitchFamily="2" charset="2"/>
              <a:buChar char="v"/>
            </a:pPr>
            <a:r>
              <a:rPr lang="en-US" sz="4800" dirty="0" smtClean="0">
                <a:cs typeface="Arial" charset="0"/>
              </a:rPr>
              <a:t>Entrepreneur Class</a:t>
            </a:r>
          </a:p>
          <a:p>
            <a:pPr algn="ctr">
              <a:buFont typeface="Wingdings" pitchFamily="2" charset="2"/>
              <a:buChar char="v"/>
            </a:pPr>
            <a:r>
              <a:rPr lang="en-US" sz="4800" dirty="0" smtClean="0">
                <a:cs typeface="Arial" charset="0"/>
              </a:rPr>
              <a:t>I am trustworthy and reliable</a:t>
            </a:r>
          </a:p>
          <a:p>
            <a:pPr>
              <a:buNone/>
            </a:pPr>
            <a:endParaRPr lang="en-US" dirty="0"/>
          </a:p>
        </p:txBody>
      </p:sp>
      <p:pic>
        <p:nvPicPr>
          <p:cNvPr id="4" name="Picture 13" descr="NFTE_SmallTagLock_PantoneC.eps"/>
          <p:cNvPicPr>
            <a:picLocks noChangeAspect="1"/>
          </p:cNvPicPr>
          <p:nvPr/>
        </p:nvPicPr>
        <p:blipFill>
          <a:blip r:embed="rId2" cstate="print"/>
          <a:srcRect/>
          <a:stretch>
            <a:fillRect/>
          </a:stretch>
        </p:blipFill>
        <p:spPr bwMode="auto">
          <a:xfrm>
            <a:off x="0" y="0"/>
            <a:ext cx="1828800" cy="914401"/>
          </a:xfrm>
          <a:prstGeom prst="rect">
            <a:avLst/>
          </a:prstGeom>
          <a:noFill/>
          <a:ln w="9525">
            <a:noFill/>
            <a:miter lim="800000"/>
            <a:headEnd/>
            <a:tailEnd/>
          </a:ln>
        </p:spPr>
      </p:pic>
      <p:pic>
        <p:nvPicPr>
          <p:cNvPr id="6" name="Content Placeholder 9" descr="eyewings.jpg"/>
          <p:cNvPicPr>
            <a:picLocks noChangeAspect="1"/>
          </p:cNvPicPr>
          <p:nvPr/>
        </p:nvPicPr>
        <p:blipFill>
          <a:blip r:embed="rId3" cstate="print"/>
          <a:stretch>
            <a:fillRect/>
          </a:stretch>
        </p:blipFill>
        <p:spPr>
          <a:xfrm>
            <a:off x="5257800" y="838200"/>
            <a:ext cx="2722592" cy="17526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867400" y="2514600"/>
            <a:ext cx="2971800" cy="3733800"/>
            <a:chOff x="3408" y="1584"/>
            <a:chExt cx="1872" cy="2352"/>
          </a:xfrm>
          <a:noFill/>
        </p:grpSpPr>
        <p:sp>
          <p:nvSpPr>
            <p:cNvPr id="16421" name="AutoShape 3"/>
            <p:cNvSpPr>
              <a:spLocks noChangeArrowheads="1"/>
            </p:cNvSpPr>
            <p:nvPr/>
          </p:nvSpPr>
          <p:spPr bwMode="auto">
            <a:xfrm>
              <a:off x="3408" y="1632"/>
              <a:ext cx="1872" cy="2304"/>
            </a:xfrm>
            <a:custGeom>
              <a:avLst/>
              <a:gdLst>
                <a:gd name="T0" fmla="*/ 1422 w 21600"/>
                <a:gd name="T1" fmla="*/ 1152 h 21600"/>
                <a:gd name="T2" fmla="*/ 936 w 21600"/>
                <a:gd name="T3" fmla="*/ 2304 h 21600"/>
                <a:gd name="T4" fmla="*/ 450 w 21600"/>
                <a:gd name="T5" fmla="*/ 1152 h 21600"/>
                <a:gd name="T6" fmla="*/ 936 w 21600"/>
                <a:gd name="T7" fmla="*/ 0 h 21600"/>
                <a:gd name="T8" fmla="*/ 0 60000 65536"/>
                <a:gd name="T9" fmla="*/ 0 60000 65536"/>
                <a:gd name="T10" fmla="*/ 0 60000 65536"/>
                <a:gd name="T11" fmla="*/ 0 60000 65536"/>
                <a:gd name="T12" fmla="*/ 6992 w 21600"/>
                <a:gd name="T13" fmla="*/ 6994 h 21600"/>
                <a:gd name="T14" fmla="*/ 14608 w 21600"/>
                <a:gd name="T15" fmla="*/ 14606 h 21600"/>
              </a:gdLst>
              <a:ahLst/>
              <a:cxnLst>
                <a:cxn ang="T8">
                  <a:pos x="T0" y="T1"/>
                </a:cxn>
                <a:cxn ang="T9">
                  <a:pos x="T2" y="T3"/>
                </a:cxn>
                <a:cxn ang="T10">
                  <a:pos x="T4" y="T5"/>
                </a:cxn>
                <a:cxn ang="T11">
                  <a:pos x="T6" y="T7"/>
                </a:cxn>
              </a:cxnLst>
              <a:rect l="T12" t="T13" r="T14" b="T15"/>
              <a:pathLst>
                <a:path w="21600" h="21600">
                  <a:moveTo>
                    <a:pt x="0" y="0"/>
                  </a:moveTo>
                  <a:lnTo>
                    <a:pt x="10395" y="21600"/>
                  </a:lnTo>
                  <a:lnTo>
                    <a:pt x="11205" y="21600"/>
                  </a:lnTo>
                  <a:lnTo>
                    <a:pt x="21600" y="0"/>
                  </a:lnTo>
                  <a:close/>
                </a:path>
              </a:pathLst>
            </a:cu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latin typeface="Arial" pitchFamily="34" charset="0"/>
                <a:cs typeface="Arial" pitchFamily="34" charset="0"/>
              </a:endParaRPr>
            </a:p>
          </p:txBody>
        </p:sp>
        <p:sp>
          <p:nvSpPr>
            <p:cNvPr id="16422" name="Oval 4"/>
            <p:cNvSpPr>
              <a:spLocks noChangeArrowheads="1"/>
            </p:cNvSpPr>
            <p:nvPr/>
          </p:nvSpPr>
          <p:spPr bwMode="auto">
            <a:xfrm>
              <a:off x="3408" y="1584"/>
              <a:ext cx="1872" cy="9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latin typeface="Arial" pitchFamily="34" charset="0"/>
                <a:cs typeface="Arial" pitchFamily="34" charset="0"/>
              </a:endParaRPr>
            </a:p>
          </p:txBody>
        </p:sp>
      </p:grpSp>
      <p:sp>
        <p:nvSpPr>
          <p:cNvPr id="15363" name="Rectangle 3"/>
          <p:cNvSpPr>
            <a:spLocks noChangeArrowheads="1"/>
          </p:cNvSpPr>
          <p:nvPr/>
        </p:nvSpPr>
        <p:spPr bwMode="auto">
          <a:xfrm>
            <a:off x="1295400" y="0"/>
            <a:ext cx="5724525" cy="914400"/>
          </a:xfrm>
          <a:prstGeom prst="rect">
            <a:avLst/>
          </a:prstGeom>
          <a:noFill/>
          <a:ln w="9525">
            <a:noFill/>
            <a:miter lim="800000"/>
            <a:headEnd/>
            <a:tailEnd/>
          </a:ln>
        </p:spPr>
        <p:txBody>
          <a:bodyPr anchor="ctr"/>
          <a:lstStyle/>
          <a:p>
            <a:pPr algn="ctr" eaLnBrk="0" hangingPunct="0"/>
            <a:r>
              <a:rPr lang="en-US" sz="4000" dirty="0">
                <a:latin typeface="Bookman Old Style" pitchFamily="18" charset="0"/>
                <a:ea typeface="ＭＳ Ｐゴシック" pitchFamily="34" charset="-128"/>
              </a:rPr>
              <a:t>Market Analysis </a:t>
            </a:r>
            <a:endParaRPr lang="fr-FR" sz="2000" i="1" dirty="0">
              <a:latin typeface="Bookman Old Style" pitchFamily="18" charset="0"/>
              <a:ea typeface="ＭＳ Ｐゴシック" pitchFamily="34" charset="-128"/>
            </a:endParaRPr>
          </a:p>
        </p:txBody>
      </p:sp>
      <p:graphicFrame>
        <p:nvGraphicFramePr>
          <p:cNvPr id="88104" name="Group 40"/>
          <p:cNvGraphicFramePr>
            <a:graphicFrameLocks noGrp="1"/>
          </p:cNvGraphicFramePr>
          <p:nvPr>
            <p:ph idx="1"/>
          </p:nvPr>
        </p:nvGraphicFramePr>
        <p:xfrm>
          <a:off x="457200" y="1143000"/>
          <a:ext cx="7239000" cy="1122364"/>
        </p:xfrm>
        <a:graphic>
          <a:graphicData uri="http://schemas.openxmlformats.org/drawingml/2006/table">
            <a:tbl>
              <a:tblPr/>
              <a:tblGrid>
                <a:gridCol w="1474611"/>
                <a:gridCol w="5764389"/>
              </a:tblGrid>
              <a:tr h="561182">
                <a:tc>
                  <a:txBody>
                    <a:bodyPr/>
                    <a:lstStyle/>
                    <a:p>
                      <a:pPr marL="0" marR="0" lvl="0" indent="0" algn="l" defTabSz="914400" rtl="0" eaLnBrk="0" fontAlgn="base" latinLnBrk="0" hangingPunct="0">
                        <a:lnSpc>
                          <a:spcPct val="100000"/>
                        </a:lnSpc>
                        <a:spcBef>
                          <a:spcPct val="20000"/>
                        </a:spcBef>
                        <a:spcAft>
                          <a:spcPct val="0"/>
                        </a:spcAft>
                        <a:buClr>
                          <a:srgbClr val="E46C0A"/>
                        </a:buClr>
                        <a:buSzPct val="65000"/>
                        <a:buFont typeface="Wingdings 2" pitchFamily="18" charset="2"/>
                        <a:buNone/>
                        <a:tabLst/>
                      </a:pPr>
                      <a:r>
                        <a:rPr kumimoji="0" lang="en-US" sz="1400" b="1" i="0" u="none" strike="noStrike" cap="none" normalizeH="0" baseline="0" dirty="0" smtClean="0">
                          <a:ln>
                            <a:noFill/>
                          </a:ln>
                          <a:solidFill>
                            <a:schemeClr val="tx1"/>
                          </a:solidFill>
                          <a:effectLst/>
                          <a:latin typeface="Adobe Myungjo Std M" pitchFamily="18" charset="-128"/>
                          <a:ea typeface="Adobe Myungjo Std M" pitchFamily="18" charset="-128"/>
                          <a:cs typeface="Arial" pitchFamily="34" charset="0"/>
                        </a:rPr>
                        <a:t>Industry Name</a:t>
                      </a:r>
                      <a:endParaRPr kumimoji="0" lang="en-US" sz="1400" b="0" i="0" u="none" strike="noStrike" cap="none" normalizeH="0" baseline="0" dirty="0" smtClean="0">
                        <a:ln>
                          <a:noFill/>
                        </a:ln>
                        <a:solidFill>
                          <a:schemeClr val="tx1"/>
                        </a:solidFill>
                        <a:effectLst/>
                        <a:latin typeface="Adobe Myungjo Std M" pitchFamily="18" charset="-128"/>
                        <a:ea typeface="Adobe Myungjo Std M" pitchFamily="18" charset="-128"/>
                        <a:cs typeface="Arial" pitchFamily="34" charset="0"/>
                      </a:endParaRPr>
                    </a:p>
                  </a:txBody>
                  <a:tcPr marL="80433" marR="80433" marT="45748" marB="4574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
                          <a:srgbClr val="E46C0A"/>
                        </a:buClr>
                        <a:buSzPct val="65000"/>
                        <a:buFont typeface="Wingdings 2" pitchFamily="18" charset="2"/>
                        <a:buNone/>
                        <a:tabLst/>
                        <a:defRPr/>
                      </a:pPr>
                      <a:r>
                        <a:rPr kumimoji="0" lang="en-US" sz="1400" b="1" i="0" u="none" strike="noStrike" cap="none" normalizeH="0" baseline="0" dirty="0" smtClean="0">
                          <a:ln>
                            <a:noFill/>
                          </a:ln>
                          <a:solidFill>
                            <a:schemeClr val="tx1"/>
                          </a:solidFill>
                          <a:effectLst/>
                          <a:latin typeface="Arial" pitchFamily="34" charset="0"/>
                          <a:ea typeface="ＭＳ Ｐゴシック" pitchFamily="-112" charset="-128"/>
                          <a:cs typeface="Arial" pitchFamily="34" charset="0"/>
                        </a:rPr>
                        <a:t>Clothing-Accessory stores</a:t>
                      </a:r>
                    </a:p>
                  </a:txBody>
                  <a:tcPr marL="80433" marR="80433" marT="45748" marB="4574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561182">
                <a:tc>
                  <a:txBody>
                    <a:bodyPr/>
                    <a:lstStyle/>
                    <a:p>
                      <a:pPr marL="0" marR="0" lvl="0" indent="0" algn="l" defTabSz="914400" rtl="0" eaLnBrk="0" fontAlgn="base" latinLnBrk="0" hangingPunct="0">
                        <a:lnSpc>
                          <a:spcPct val="100000"/>
                        </a:lnSpc>
                        <a:spcBef>
                          <a:spcPct val="20000"/>
                        </a:spcBef>
                        <a:spcAft>
                          <a:spcPct val="0"/>
                        </a:spcAft>
                        <a:buClr>
                          <a:srgbClr val="E46C0A"/>
                        </a:buClr>
                        <a:buSzPct val="65000"/>
                        <a:buFont typeface="Wingdings 2" pitchFamily="18" charset="2"/>
                        <a:buNone/>
                        <a:tabLst/>
                      </a:pPr>
                      <a:r>
                        <a:rPr kumimoji="0" lang="en-US" sz="1400" b="1" i="0" u="none" strike="noStrike" cap="none" normalizeH="0" baseline="0" dirty="0" smtClean="0">
                          <a:ln>
                            <a:noFill/>
                          </a:ln>
                          <a:solidFill>
                            <a:schemeClr val="tx1"/>
                          </a:solidFill>
                          <a:effectLst/>
                          <a:latin typeface="Adobe Myungjo Std M" pitchFamily="18" charset="-128"/>
                          <a:ea typeface="Adobe Myungjo Std M" pitchFamily="18" charset="-128"/>
                          <a:cs typeface="Arial" pitchFamily="34" charset="0"/>
                        </a:rPr>
                        <a:t>Industry Size</a:t>
                      </a:r>
                    </a:p>
                  </a:txBody>
                  <a:tcPr marL="80433" marR="80433" marT="45748" marB="4574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
                          <a:srgbClr val="E46C0A"/>
                        </a:buClr>
                        <a:buSzPct val="65000"/>
                        <a:buFont typeface="Wingdings 2" pitchFamily="18" charset="2"/>
                        <a:buNone/>
                        <a:tabLst/>
                        <a:defRPr/>
                      </a:pPr>
                      <a:r>
                        <a:rPr kumimoji="0" lang="en-US" sz="1400" b="1" i="0" u="none" strike="noStrike" cap="none" normalizeH="0" baseline="0" dirty="0" smtClean="0">
                          <a:ln>
                            <a:noFill/>
                          </a:ln>
                          <a:solidFill>
                            <a:schemeClr val="tx1"/>
                          </a:solidFill>
                          <a:effectLst/>
                          <a:latin typeface="Arial" pitchFamily="34" charset="0"/>
                          <a:ea typeface="ＭＳ Ｐゴシック" pitchFamily="-112" charset="-128"/>
                          <a:cs typeface="Arial" pitchFamily="34" charset="0"/>
                        </a:rPr>
                        <a:t>$183,701,991</a:t>
                      </a:r>
                    </a:p>
                  </a:txBody>
                  <a:tcPr marL="80433" marR="80433" marT="45748" marB="4574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r>
            </a:tbl>
          </a:graphicData>
        </a:graphic>
      </p:graphicFrame>
      <p:sp>
        <p:nvSpPr>
          <p:cNvPr id="15375" name="AutoShape 31"/>
          <p:cNvSpPr>
            <a:spLocks noChangeArrowheads="1"/>
          </p:cNvSpPr>
          <p:nvPr/>
        </p:nvSpPr>
        <p:spPr bwMode="auto">
          <a:xfrm>
            <a:off x="6324600" y="2971800"/>
            <a:ext cx="1992313" cy="381000"/>
          </a:xfrm>
          <a:prstGeom prst="flowChartProcess">
            <a:avLst/>
          </a:prstGeom>
          <a:solidFill>
            <a:srgbClr val="CCCCFF"/>
          </a:solidFill>
          <a:ln w="9525">
            <a:solidFill>
              <a:schemeClr val="tx1"/>
            </a:solidFill>
            <a:miter lim="800000"/>
            <a:headEnd/>
            <a:tailEnd/>
          </a:ln>
        </p:spPr>
        <p:txBody>
          <a:bodyPr wrap="none" anchor="ctr"/>
          <a:lstStyle/>
          <a:p>
            <a:pPr algn="ctr">
              <a:defRPr/>
            </a:pPr>
            <a:r>
              <a:rPr lang="en-US" sz="2000" b="1" dirty="0" smtClean="0">
                <a:solidFill>
                  <a:schemeClr val="bg2">
                    <a:lumMod val="50000"/>
                  </a:schemeClr>
                </a:solidFill>
                <a:latin typeface="Georgia" pitchFamily="18" charset="0"/>
                <a:cs typeface="Arial" charset="0"/>
              </a:rPr>
              <a:t>877,312</a:t>
            </a:r>
            <a:endParaRPr lang="en-US" sz="1400" b="1" dirty="0">
              <a:solidFill>
                <a:schemeClr val="bg2">
                  <a:lumMod val="50000"/>
                </a:schemeClr>
              </a:solidFill>
              <a:latin typeface="Georgia" pitchFamily="18" charset="0"/>
              <a:cs typeface="Arial" charset="0"/>
            </a:endParaRPr>
          </a:p>
        </p:txBody>
      </p:sp>
      <p:sp>
        <p:nvSpPr>
          <p:cNvPr id="15376" name="AutoShape 32"/>
          <p:cNvSpPr>
            <a:spLocks noChangeArrowheads="1"/>
          </p:cNvSpPr>
          <p:nvPr/>
        </p:nvSpPr>
        <p:spPr bwMode="auto">
          <a:xfrm>
            <a:off x="6781800" y="4827588"/>
            <a:ext cx="1143000" cy="430212"/>
          </a:xfrm>
          <a:prstGeom prst="flowChartProcess">
            <a:avLst/>
          </a:prstGeom>
          <a:solidFill>
            <a:srgbClr val="CCCCFF"/>
          </a:solidFill>
          <a:ln w="9525">
            <a:solidFill>
              <a:schemeClr val="tx1"/>
            </a:solidFill>
            <a:miter lim="800000"/>
            <a:headEnd/>
            <a:tailEnd/>
          </a:ln>
        </p:spPr>
        <p:txBody>
          <a:bodyPr wrap="none" anchor="ctr"/>
          <a:lstStyle/>
          <a:p>
            <a:pPr algn="ctr">
              <a:defRPr/>
            </a:pPr>
            <a:r>
              <a:rPr lang="en-US" sz="2000" b="1" dirty="0" smtClean="0">
                <a:solidFill>
                  <a:schemeClr val="bg2">
                    <a:lumMod val="50000"/>
                  </a:schemeClr>
                </a:solidFill>
                <a:latin typeface="Georgia" pitchFamily="18" charset="0"/>
                <a:cs typeface="Arial" charset="0"/>
              </a:rPr>
              <a:t>398,873</a:t>
            </a:r>
            <a:endParaRPr lang="en-US" sz="2000" b="1" dirty="0">
              <a:solidFill>
                <a:schemeClr val="bg2">
                  <a:lumMod val="50000"/>
                </a:schemeClr>
              </a:solidFill>
              <a:latin typeface="Georgia" pitchFamily="18" charset="0"/>
              <a:cs typeface="Arial" charset="0"/>
            </a:endParaRPr>
          </a:p>
        </p:txBody>
      </p:sp>
      <p:sp>
        <p:nvSpPr>
          <p:cNvPr id="15377" name="AutoShape 33"/>
          <p:cNvSpPr>
            <a:spLocks noChangeArrowheads="1"/>
          </p:cNvSpPr>
          <p:nvPr/>
        </p:nvSpPr>
        <p:spPr bwMode="auto">
          <a:xfrm>
            <a:off x="6707188" y="3806825"/>
            <a:ext cx="1295400" cy="342900"/>
          </a:xfrm>
          <a:prstGeom prst="flowChartProcess">
            <a:avLst/>
          </a:prstGeom>
          <a:solidFill>
            <a:srgbClr val="CCCCFF"/>
          </a:solidFill>
          <a:ln w="9525">
            <a:solidFill>
              <a:schemeClr val="tx1"/>
            </a:solidFill>
            <a:miter lim="800000"/>
            <a:headEnd/>
            <a:tailEnd/>
          </a:ln>
        </p:spPr>
        <p:txBody>
          <a:bodyPr wrap="none" anchor="ctr"/>
          <a:lstStyle/>
          <a:p>
            <a:pPr algn="ctr">
              <a:defRPr/>
            </a:pPr>
            <a:r>
              <a:rPr lang="en-US" sz="2000" b="1" dirty="0" smtClean="0">
                <a:solidFill>
                  <a:schemeClr val="bg2">
                    <a:lumMod val="50000"/>
                  </a:schemeClr>
                </a:solidFill>
                <a:latin typeface="Georgia" pitchFamily="18" charset="0"/>
                <a:cs typeface="Arial" charset="0"/>
              </a:rPr>
              <a:t>418,656</a:t>
            </a:r>
            <a:endParaRPr lang="en-US" sz="2000" b="1" dirty="0">
              <a:solidFill>
                <a:schemeClr val="bg2">
                  <a:lumMod val="50000"/>
                </a:schemeClr>
              </a:solidFill>
              <a:latin typeface="Georgia" pitchFamily="18" charset="0"/>
              <a:cs typeface="Arial" charset="0"/>
            </a:endParaRPr>
          </a:p>
        </p:txBody>
      </p:sp>
      <p:graphicFrame>
        <p:nvGraphicFramePr>
          <p:cNvPr id="30" name="Table 29"/>
          <p:cNvGraphicFramePr>
            <a:graphicFrameLocks noGrp="1"/>
          </p:cNvGraphicFramePr>
          <p:nvPr/>
        </p:nvGraphicFramePr>
        <p:xfrm>
          <a:off x="457200" y="2516188"/>
          <a:ext cx="5087937" cy="3651912"/>
        </p:xfrm>
        <a:graphic>
          <a:graphicData uri="http://schemas.openxmlformats.org/drawingml/2006/table">
            <a:tbl>
              <a:tblPr firstRow="1" bandRow="1">
                <a:tableStyleId>{5C22544A-7EE6-4342-B048-85BDC9FD1C3A}</a:tableStyleId>
              </a:tblPr>
              <a:tblGrid>
                <a:gridCol w="1653579"/>
                <a:gridCol w="3434358"/>
              </a:tblGrid>
              <a:tr h="8874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Arial" pitchFamily="34" charset="0"/>
                          <a:ea typeface="ＭＳ Ｐゴシック" pitchFamily="-112" charset="-128"/>
                          <a:cs typeface="Arial" pitchFamily="34" charset="0"/>
                        </a:rPr>
                        <a:t>Total Population</a:t>
                      </a:r>
                    </a:p>
                  </a:txBody>
                  <a:tcPr marL="91461" marR="91461"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eaLnBrk="0" hangingPunct="0">
                        <a:spcBef>
                          <a:spcPct val="20000"/>
                        </a:spcBef>
                        <a:buClr>
                          <a:srgbClr val="E46C0A"/>
                        </a:buClr>
                        <a:buSzPct val="65000"/>
                        <a:buFont typeface="Wingdings 2" pitchFamily="18" charset="2"/>
                        <a:buNone/>
                      </a:pPr>
                      <a:r>
                        <a:rPr lang="en-US" sz="1400" b="1" dirty="0" smtClean="0">
                          <a:solidFill>
                            <a:schemeClr val="tx1"/>
                          </a:solidFill>
                          <a:latin typeface="Arial" pitchFamily="34" charset="0"/>
                          <a:ea typeface="ＭＳ Ｐゴシック" pitchFamily="-112" charset="-128"/>
                          <a:cs typeface="Arial" pitchFamily="34" charset="0"/>
                        </a:rPr>
                        <a:t>Hartford County,</a:t>
                      </a:r>
                      <a:r>
                        <a:rPr lang="en-US" sz="1400" b="1" baseline="0" dirty="0" smtClean="0">
                          <a:solidFill>
                            <a:schemeClr val="tx1"/>
                          </a:solidFill>
                          <a:latin typeface="Arial" pitchFamily="34" charset="0"/>
                          <a:ea typeface="ＭＳ Ｐゴシック" pitchFamily="-112" charset="-128"/>
                          <a:cs typeface="Arial" pitchFamily="34" charset="0"/>
                        </a:rPr>
                        <a:t> Connecticut</a:t>
                      </a:r>
                      <a:endParaRPr lang="en-US" sz="1400" b="1" dirty="0" smtClean="0">
                        <a:solidFill>
                          <a:schemeClr val="tx1"/>
                        </a:solidFill>
                        <a:latin typeface="Arial" pitchFamily="34" charset="0"/>
                        <a:ea typeface="ＭＳ Ｐゴシック" pitchFamily="-112" charset="-128"/>
                        <a:cs typeface="Arial" pitchFamily="34" charset="0"/>
                      </a:endParaRPr>
                    </a:p>
                    <a:p>
                      <a:pPr eaLnBrk="0" hangingPunct="0">
                        <a:spcBef>
                          <a:spcPct val="20000"/>
                        </a:spcBef>
                        <a:buClr>
                          <a:srgbClr val="E46C0A"/>
                        </a:buClr>
                        <a:buSzPct val="65000"/>
                        <a:buFont typeface="Wingdings 2" pitchFamily="18" charset="2"/>
                        <a:buNone/>
                      </a:pPr>
                      <a:r>
                        <a:rPr lang="en-US" sz="1400" b="1" dirty="0" smtClean="0">
                          <a:solidFill>
                            <a:schemeClr val="tx1"/>
                          </a:solidFill>
                          <a:latin typeface="Arial" pitchFamily="34" charset="0"/>
                          <a:ea typeface="ＭＳ Ｐゴシック" pitchFamily="-112" charset="-128"/>
                          <a:cs typeface="Arial" pitchFamily="34" charset="0"/>
                        </a:rPr>
                        <a:t>ZIP code: 06114</a:t>
                      </a:r>
                    </a:p>
                    <a:p>
                      <a:pPr eaLnBrk="0" hangingPunct="0">
                        <a:spcBef>
                          <a:spcPct val="20000"/>
                        </a:spcBef>
                        <a:buClr>
                          <a:srgbClr val="E46C0A"/>
                        </a:buClr>
                        <a:buSzPct val="65000"/>
                        <a:buFont typeface="Wingdings 2" pitchFamily="18" charset="2"/>
                        <a:buNone/>
                      </a:pPr>
                      <a:r>
                        <a:rPr lang="en-US" sz="1400" b="1" dirty="0" smtClean="0">
                          <a:solidFill>
                            <a:schemeClr val="tx1"/>
                          </a:solidFill>
                          <a:latin typeface="Arial" pitchFamily="34" charset="0"/>
                          <a:ea typeface="ＭＳ Ｐゴシック" pitchFamily="-112" charset="-128"/>
                          <a:cs typeface="Arial" pitchFamily="34" charset="0"/>
                        </a:rPr>
                        <a:t>877,312 people</a:t>
                      </a:r>
                      <a:endParaRPr lang="en-US" sz="1400" dirty="0">
                        <a:solidFill>
                          <a:schemeClr val="tx1"/>
                        </a:solidFill>
                        <a:latin typeface="Arial" pitchFamily="34" charset="0"/>
                        <a:cs typeface="Arial" pitchFamily="34" charset="0"/>
                      </a:endParaRPr>
                    </a:p>
                  </a:txBody>
                  <a:tcPr marL="91461" marR="91461"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838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Arial" pitchFamily="34" charset="0"/>
                          <a:ea typeface="ＭＳ Ｐゴシック" pitchFamily="-112" charset="-128"/>
                          <a:cs typeface="Arial" pitchFamily="34" charset="0"/>
                        </a:rPr>
                        <a:t>Target Market</a:t>
                      </a:r>
                    </a:p>
                    <a:p>
                      <a:endParaRPr lang="en-US" sz="1400" dirty="0">
                        <a:latin typeface="Arial" pitchFamily="34" charset="0"/>
                        <a:cs typeface="Arial" pitchFamily="34" charset="0"/>
                      </a:endParaRPr>
                    </a:p>
                  </a:txBody>
                  <a:tcPr marL="91461" marR="91461"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indent="0" algn="l" defTabSz="914400" rtl="0" eaLnBrk="0" fontAlgn="auto" latinLnBrk="0" hangingPunct="0">
                        <a:lnSpc>
                          <a:spcPct val="100000"/>
                        </a:lnSpc>
                        <a:spcBef>
                          <a:spcPts val="0"/>
                        </a:spcBef>
                        <a:spcAft>
                          <a:spcPts val="0"/>
                        </a:spcAft>
                        <a:buClr>
                          <a:srgbClr val="E46C0A"/>
                        </a:buClr>
                        <a:buSzPct val="65000"/>
                        <a:buFont typeface="Wingdings 2" pitchFamily="18" charset="2"/>
                        <a:buNone/>
                        <a:tabLst/>
                        <a:defRPr/>
                      </a:pPr>
                      <a:r>
                        <a:rPr lang="en-US" sz="1400" b="1" dirty="0" smtClean="0">
                          <a:solidFill>
                            <a:schemeClr val="tx1"/>
                          </a:solidFill>
                          <a:latin typeface="Arial" pitchFamily="34" charset="0"/>
                          <a:ea typeface="ＭＳ Ｐゴシック" pitchFamily="-112" charset="-128"/>
                          <a:cs typeface="Arial" pitchFamily="34" charset="0"/>
                        </a:rPr>
                        <a:t>Women</a:t>
                      </a:r>
                      <a:r>
                        <a:rPr lang="en-US" sz="1400" b="1" baseline="0" dirty="0" smtClean="0">
                          <a:solidFill>
                            <a:schemeClr val="tx1"/>
                          </a:solidFill>
                          <a:latin typeface="Arial" pitchFamily="34" charset="0"/>
                          <a:ea typeface="ＭＳ Ｐゴシック" pitchFamily="-112" charset="-128"/>
                          <a:cs typeface="Arial" pitchFamily="34" charset="0"/>
                        </a:rPr>
                        <a:t> and girls from the ages of 6 to 40 with a discretionary income.</a:t>
                      </a:r>
                      <a:endParaRPr lang="en-US" sz="1400" b="1" dirty="0">
                        <a:solidFill>
                          <a:schemeClr val="tx1"/>
                        </a:solidFill>
                        <a:latin typeface="Arial" pitchFamily="34" charset="0"/>
                        <a:ea typeface="ＭＳ Ｐゴシック" pitchFamily="-112" charset="-128"/>
                        <a:cs typeface="Arial" pitchFamily="34" charset="0"/>
                      </a:endParaRPr>
                    </a:p>
                  </a:txBody>
                  <a:tcPr marL="91461" marR="91461"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19262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Arial" pitchFamily="34" charset="0"/>
                          <a:ea typeface="ＭＳ Ｐゴシック" pitchFamily="-112" charset="-128"/>
                          <a:cs typeface="Arial" pitchFamily="34" charset="0"/>
                        </a:rPr>
                        <a:t>Potential Market</a:t>
                      </a:r>
                    </a:p>
                  </a:txBody>
                  <a:tcPr marL="91461" marR="91461"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eaLnBrk="0" hangingPunct="0">
                        <a:spcBef>
                          <a:spcPct val="20000"/>
                        </a:spcBef>
                        <a:buClr>
                          <a:srgbClr val="E46C0A"/>
                        </a:buClr>
                        <a:buSzPct val="65000"/>
                        <a:buFont typeface="Wingdings 2" pitchFamily="18" charset="2"/>
                        <a:buNone/>
                      </a:pPr>
                      <a:r>
                        <a:rPr lang="en-US" sz="1400" b="1" dirty="0" smtClean="0">
                          <a:solidFill>
                            <a:schemeClr val="tx1"/>
                          </a:solidFill>
                          <a:latin typeface="Arial" pitchFamily="34" charset="0"/>
                          <a:ea typeface="ＭＳ Ｐゴシック" pitchFamily="-112" charset="-128"/>
                          <a:cs typeface="Arial" pitchFamily="34" charset="0"/>
                        </a:rPr>
                        <a:t>Based on my survey of 34 individuals from the target market, I believe my potential market size is 90% of the target market.</a:t>
                      </a:r>
                      <a:endParaRPr kumimoji="0" lang="en-US" sz="1400" b="1" kern="1200" dirty="0" smtClean="0">
                        <a:solidFill>
                          <a:schemeClr val="tx1"/>
                        </a:solidFill>
                        <a:latin typeface="Arial" pitchFamily="34" charset="0"/>
                        <a:ea typeface="ＭＳ Ｐゴシック" pitchFamily="-112" charset="-128"/>
                        <a:cs typeface="Arial" pitchFamily="34" charset="0"/>
                      </a:endParaRPr>
                    </a:p>
                    <a:p>
                      <a:pPr marL="171450" indent="-171450" algn="l" rtl="0" eaLnBrk="0" latinLnBrk="0" hangingPunct="0">
                        <a:spcBef>
                          <a:spcPct val="20000"/>
                        </a:spcBef>
                        <a:buClr>
                          <a:srgbClr val="663300"/>
                        </a:buClr>
                        <a:buSzPct val="80000"/>
                        <a:buFont typeface="Wingdings 2" pitchFamily="18" charset="2"/>
                        <a:buChar char=""/>
                      </a:pPr>
                      <a:r>
                        <a:rPr kumimoji="0" lang="en-US" sz="1400" b="1" kern="1200" dirty="0" smtClean="0">
                          <a:solidFill>
                            <a:schemeClr val="tx1"/>
                          </a:solidFill>
                          <a:latin typeface="Arial" pitchFamily="34" charset="0"/>
                          <a:ea typeface="ＭＳ Ｐゴシック" pitchFamily="-112" charset="-128"/>
                          <a:cs typeface="Arial" pitchFamily="34" charset="0"/>
                        </a:rPr>
                        <a:t>60% go to parties mostly</a:t>
                      </a:r>
                      <a:r>
                        <a:rPr kumimoji="0" lang="en-US" sz="1400" b="1" kern="1200" baseline="0" dirty="0" smtClean="0">
                          <a:solidFill>
                            <a:schemeClr val="tx1"/>
                          </a:solidFill>
                          <a:latin typeface="Arial" pitchFamily="34" charset="0"/>
                          <a:ea typeface="ＭＳ Ｐゴシック" pitchFamily="-112" charset="-128"/>
                          <a:cs typeface="Arial" pitchFamily="34" charset="0"/>
                        </a:rPr>
                        <a:t> every</a:t>
                      </a:r>
                      <a:r>
                        <a:rPr kumimoji="0" lang="en-US" sz="1400" b="1" kern="1200" dirty="0" smtClean="0">
                          <a:solidFill>
                            <a:schemeClr val="tx1"/>
                          </a:solidFill>
                          <a:latin typeface="Arial" pitchFamily="34" charset="0"/>
                          <a:ea typeface="ＭＳ Ｐゴシック" pitchFamily="-112" charset="-128"/>
                          <a:cs typeface="Arial" pitchFamily="34" charset="0"/>
                        </a:rPr>
                        <a:t> weekend</a:t>
                      </a:r>
                    </a:p>
                    <a:p>
                      <a:pPr marL="171450" indent="-171450" algn="l" rtl="0" eaLnBrk="0" latinLnBrk="0" hangingPunct="0">
                        <a:spcBef>
                          <a:spcPct val="20000"/>
                        </a:spcBef>
                        <a:buClr>
                          <a:srgbClr val="663300"/>
                        </a:buClr>
                        <a:buSzPct val="80000"/>
                        <a:buFont typeface="Wingdings 2" pitchFamily="18" charset="2"/>
                        <a:buChar char=""/>
                      </a:pPr>
                      <a:r>
                        <a:rPr kumimoji="0" lang="en-US" sz="1400" b="1" kern="1200" dirty="0" smtClean="0">
                          <a:solidFill>
                            <a:schemeClr val="tx1"/>
                          </a:solidFill>
                          <a:latin typeface="Arial" pitchFamily="34" charset="0"/>
                          <a:ea typeface="ＭＳ Ｐゴシック" pitchFamily="-112" charset="-128"/>
                          <a:cs typeface="Arial" pitchFamily="34" charset="0"/>
                        </a:rPr>
                        <a:t>10%</a:t>
                      </a:r>
                      <a:r>
                        <a:rPr kumimoji="0" lang="en-US" sz="1400" b="1" kern="1200" baseline="0" dirty="0" smtClean="0">
                          <a:solidFill>
                            <a:schemeClr val="tx1"/>
                          </a:solidFill>
                          <a:latin typeface="Arial" pitchFamily="34" charset="0"/>
                          <a:ea typeface="ＭＳ Ｐゴシック" pitchFamily="-112" charset="-128"/>
                          <a:cs typeface="Arial" pitchFamily="34" charset="0"/>
                        </a:rPr>
                        <a:t> love to dress up</a:t>
                      </a:r>
                    </a:p>
                    <a:p>
                      <a:pPr marL="171450" indent="-171450" algn="l" rtl="0" eaLnBrk="0" latinLnBrk="0" hangingPunct="0">
                        <a:spcBef>
                          <a:spcPct val="20000"/>
                        </a:spcBef>
                        <a:buClr>
                          <a:srgbClr val="663300"/>
                        </a:buClr>
                        <a:buSzPct val="80000"/>
                        <a:buFont typeface="Wingdings 2" pitchFamily="18" charset="2"/>
                        <a:buChar char=""/>
                      </a:pPr>
                      <a:r>
                        <a:rPr kumimoji="0" lang="en-US" sz="1400" b="1" kern="1200" baseline="0" dirty="0" smtClean="0">
                          <a:solidFill>
                            <a:schemeClr val="tx1"/>
                          </a:solidFill>
                          <a:latin typeface="Arial" pitchFamily="34" charset="0"/>
                          <a:ea typeface="ＭＳ Ｐゴシック" pitchFamily="-112" charset="-128"/>
                          <a:cs typeface="Arial" pitchFamily="34" charset="0"/>
                        </a:rPr>
                        <a:t>20% want to bring out a new style </a:t>
                      </a:r>
                      <a:endParaRPr kumimoji="0" lang="en-US" sz="1400" b="1" kern="1200" dirty="0" smtClean="0">
                        <a:solidFill>
                          <a:schemeClr val="tx1"/>
                        </a:solidFill>
                        <a:latin typeface="Arial" pitchFamily="34" charset="0"/>
                        <a:ea typeface="ＭＳ Ｐゴシック" pitchFamily="-112" charset="-128"/>
                        <a:cs typeface="Arial" pitchFamily="34" charset="0"/>
                      </a:endParaRPr>
                    </a:p>
                  </a:txBody>
                  <a:tcPr marL="91461" marR="91461"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bl>
          </a:graphicData>
        </a:graphic>
      </p:graphicFrame>
      <p:sp>
        <p:nvSpPr>
          <p:cNvPr id="15392" name="TextBox 1"/>
          <p:cNvSpPr txBox="1">
            <a:spLocks noChangeArrowheads="1"/>
          </p:cNvSpPr>
          <p:nvPr/>
        </p:nvSpPr>
        <p:spPr bwMode="auto">
          <a:xfrm>
            <a:off x="6321425" y="2673350"/>
            <a:ext cx="1992313" cy="276225"/>
          </a:xfrm>
          <a:prstGeom prst="rect">
            <a:avLst/>
          </a:prstGeom>
          <a:noFill/>
          <a:ln w="9525">
            <a:noFill/>
            <a:miter lim="800000"/>
            <a:headEnd/>
            <a:tailEnd/>
          </a:ln>
        </p:spPr>
        <p:txBody>
          <a:bodyPr>
            <a:spAutoFit/>
          </a:bodyPr>
          <a:lstStyle/>
          <a:p>
            <a:pPr algn="ctr"/>
            <a:r>
              <a:rPr lang="en-US" sz="1200" b="1" dirty="0">
                <a:solidFill>
                  <a:schemeClr val="accent6">
                    <a:lumMod val="75000"/>
                  </a:schemeClr>
                </a:solidFill>
              </a:rPr>
              <a:t>Total Population</a:t>
            </a:r>
          </a:p>
        </p:txBody>
      </p:sp>
      <p:sp>
        <p:nvSpPr>
          <p:cNvPr id="15393" name="TextBox 17"/>
          <p:cNvSpPr txBox="1">
            <a:spLocks noChangeArrowheads="1"/>
          </p:cNvSpPr>
          <p:nvPr/>
        </p:nvSpPr>
        <p:spPr bwMode="auto">
          <a:xfrm>
            <a:off x="6321425" y="3519488"/>
            <a:ext cx="1992313" cy="287337"/>
          </a:xfrm>
          <a:prstGeom prst="rect">
            <a:avLst/>
          </a:prstGeom>
          <a:noFill/>
          <a:ln w="9525">
            <a:noFill/>
            <a:miter lim="800000"/>
            <a:headEnd/>
            <a:tailEnd/>
          </a:ln>
        </p:spPr>
        <p:txBody>
          <a:bodyPr>
            <a:spAutoFit/>
          </a:bodyPr>
          <a:lstStyle/>
          <a:p>
            <a:pPr algn="ctr"/>
            <a:r>
              <a:rPr lang="en-US" sz="1200" b="1" dirty="0">
                <a:solidFill>
                  <a:schemeClr val="accent6">
                    <a:lumMod val="75000"/>
                  </a:schemeClr>
                </a:solidFill>
              </a:rPr>
              <a:t>Target Market </a:t>
            </a:r>
          </a:p>
        </p:txBody>
      </p:sp>
      <p:sp>
        <p:nvSpPr>
          <p:cNvPr id="15397" name="TextBox 17"/>
          <p:cNvSpPr txBox="1">
            <a:spLocks noChangeArrowheads="1"/>
          </p:cNvSpPr>
          <p:nvPr/>
        </p:nvSpPr>
        <p:spPr bwMode="auto">
          <a:xfrm>
            <a:off x="6684963" y="4324350"/>
            <a:ext cx="1295400" cy="461963"/>
          </a:xfrm>
          <a:prstGeom prst="rect">
            <a:avLst/>
          </a:prstGeom>
          <a:noFill/>
          <a:ln w="9525">
            <a:noFill/>
            <a:miter lim="800000"/>
            <a:headEnd/>
            <a:tailEnd/>
          </a:ln>
        </p:spPr>
        <p:txBody>
          <a:bodyPr>
            <a:spAutoFit/>
          </a:bodyPr>
          <a:lstStyle/>
          <a:p>
            <a:pPr algn="ctr"/>
            <a:r>
              <a:rPr lang="en-US" sz="1200" b="1" dirty="0">
                <a:solidFill>
                  <a:schemeClr val="accent6">
                    <a:lumMod val="75000"/>
                  </a:schemeClr>
                </a:solidFill>
              </a:rPr>
              <a:t>Potential Market</a:t>
            </a:r>
          </a:p>
        </p:txBody>
      </p:sp>
      <p:pic>
        <p:nvPicPr>
          <p:cNvPr id="16" name="Picture 13" descr="NFTE_SmallTagLock_PantoneC.eps"/>
          <p:cNvPicPr>
            <a:picLocks noChangeAspect="1"/>
          </p:cNvPicPr>
          <p:nvPr/>
        </p:nvPicPr>
        <p:blipFill>
          <a:blip r:embed="rId3" cstate="print"/>
          <a:srcRect/>
          <a:stretch>
            <a:fillRect/>
          </a:stretch>
        </p:blipFill>
        <p:spPr bwMode="auto">
          <a:xfrm>
            <a:off x="0" y="0"/>
            <a:ext cx="1828800" cy="914401"/>
          </a:xfrm>
          <a:prstGeom prst="rect">
            <a:avLst/>
          </a:prstGeom>
          <a:noFill/>
          <a:ln w="9525">
            <a:noFill/>
            <a:miter lim="800000"/>
            <a:headEnd/>
            <a:tailEnd/>
          </a:ln>
        </p:spPr>
      </p:pic>
      <p:pic>
        <p:nvPicPr>
          <p:cNvPr id="17" name="Content Placeholder 9" descr="eyewings.jpg"/>
          <p:cNvPicPr>
            <a:picLocks noChangeAspect="1"/>
          </p:cNvPicPr>
          <p:nvPr/>
        </p:nvPicPr>
        <p:blipFill>
          <a:blip r:embed="rId4" cstate="print"/>
          <a:stretch>
            <a:fillRect/>
          </a:stretch>
        </p:blipFill>
        <p:spPr>
          <a:xfrm>
            <a:off x="6629400" y="0"/>
            <a:ext cx="1524000" cy="98103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sz="half" idx="1"/>
          </p:nvPr>
        </p:nvSpPr>
        <p:spPr/>
        <p:txBody>
          <a:bodyPr>
            <a:normAutofit/>
          </a:bodyPr>
          <a:lstStyle/>
          <a:p>
            <a:pPr>
              <a:buClr>
                <a:srgbClr val="984807"/>
              </a:buClr>
              <a:buSzPct val="80000"/>
              <a:buFont typeface="Wingdings 2" pitchFamily="18" charset="2"/>
              <a:buChar char=""/>
            </a:pPr>
            <a:r>
              <a:rPr sz="2000" b="1" dirty="0">
                <a:ea typeface="ＭＳ Ｐゴシック" pitchFamily="34" charset="-128"/>
              </a:rPr>
              <a:t>Demographics</a:t>
            </a:r>
          </a:p>
          <a:p>
            <a:pPr lvl="1">
              <a:buClr>
                <a:srgbClr val="C00000"/>
              </a:buClr>
              <a:buFont typeface="Wingdings 2" pitchFamily="18" charset="2"/>
              <a:buChar char=""/>
            </a:pPr>
            <a:r>
              <a:rPr lang="en-US" sz="1700" dirty="0" smtClean="0">
                <a:solidFill>
                  <a:schemeClr val="bg2">
                    <a:lumMod val="50000"/>
                  </a:schemeClr>
                </a:solidFill>
                <a:ea typeface="ＭＳ Ｐゴシック" pitchFamily="34" charset="-128"/>
                <a:cs typeface="Arial" pitchFamily="34" charset="0"/>
              </a:rPr>
              <a:t>Females over 6 years old who live at home or on their own. Discretionary income. </a:t>
            </a:r>
          </a:p>
          <a:p>
            <a:pPr>
              <a:buClr>
                <a:srgbClr val="984807"/>
              </a:buClr>
              <a:buSzPct val="80000"/>
              <a:buFont typeface="Wingdings 2" pitchFamily="18" charset="2"/>
              <a:buChar char=""/>
            </a:pPr>
            <a:r>
              <a:rPr lang="en-US" sz="2000" b="1" dirty="0" err="1" smtClean="0">
                <a:ea typeface="ＭＳ Ｐゴシック" pitchFamily="34" charset="-128"/>
              </a:rPr>
              <a:t>Geographics</a:t>
            </a:r>
            <a:endParaRPr lang="en-US" sz="2000" b="1" dirty="0" smtClean="0">
              <a:ea typeface="ＭＳ Ｐゴシック" pitchFamily="34" charset="-128"/>
            </a:endParaRPr>
          </a:p>
          <a:p>
            <a:pPr lvl="1">
              <a:buClr>
                <a:srgbClr val="C00000"/>
              </a:buClr>
              <a:buFont typeface="Wingdings 2" pitchFamily="18" charset="2"/>
              <a:buChar char=""/>
            </a:pPr>
            <a:r>
              <a:rPr lang="en-US" sz="1700" dirty="0" smtClean="0">
                <a:solidFill>
                  <a:schemeClr val="bg2">
                    <a:lumMod val="50000"/>
                  </a:schemeClr>
                </a:solidFill>
                <a:ea typeface="ＭＳ Ｐゴシック" pitchFamily="34" charset="-128"/>
                <a:cs typeface="Arial" pitchFamily="34" charset="0"/>
              </a:rPr>
              <a:t>Hartford County, CT.</a:t>
            </a:r>
          </a:p>
          <a:p>
            <a:pPr>
              <a:buClr>
                <a:srgbClr val="984807"/>
              </a:buClr>
              <a:buSzPct val="80000"/>
              <a:buFont typeface="Wingdings 2" pitchFamily="18" charset="2"/>
              <a:buChar char=""/>
            </a:pPr>
            <a:r>
              <a:rPr lang="en-US" sz="2000" b="1" dirty="0" smtClean="0">
                <a:ea typeface="ＭＳ Ｐゴシック" pitchFamily="34" charset="-128"/>
              </a:rPr>
              <a:t>Psychographics</a:t>
            </a:r>
          </a:p>
          <a:p>
            <a:pPr lvl="1">
              <a:buClr>
                <a:srgbClr val="C00000"/>
              </a:buClr>
              <a:buFont typeface="Wingdings 2" pitchFamily="18" charset="2"/>
              <a:buChar char=""/>
            </a:pPr>
            <a:r>
              <a:rPr lang="en-US" sz="1700" dirty="0" smtClean="0">
                <a:solidFill>
                  <a:schemeClr val="bg2">
                    <a:lumMod val="50000"/>
                  </a:schemeClr>
                </a:solidFill>
                <a:ea typeface="ＭＳ Ｐゴシック" pitchFamily="34" charset="-128"/>
                <a:cs typeface="Arial" pitchFamily="34" charset="0"/>
              </a:rPr>
              <a:t>Dressing up</a:t>
            </a:r>
          </a:p>
          <a:p>
            <a:pPr lvl="1">
              <a:buClr>
                <a:srgbClr val="C00000"/>
              </a:buClr>
              <a:buFont typeface="Wingdings 2" pitchFamily="18" charset="2"/>
              <a:buChar char=""/>
            </a:pPr>
            <a:r>
              <a:rPr lang="en-US" sz="1700" dirty="0" smtClean="0">
                <a:solidFill>
                  <a:schemeClr val="bg2">
                    <a:lumMod val="50000"/>
                  </a:schemeClr>
                </a:solidFill>
                <a:ea typeface="ＭＳ Ｐゴシック" pitchFamily="34" charset="-128"/>
                <a:cs typeface="Arial" pitchFamily="34" charset="0"/>
              </a:rPr>
              <a:t>Partying</a:t>
            </a:r>
          </a:p>
          <a:p>
            <a:pPr lvl="1">
              <a:buClr>
                <a:srgbClr val="C00000"/>
              </a:buClr>
              <a:buFont typeface="Wingdings 2" pitchFamily="18" charset="2"/>
              <a:buChar char=""/>
            </a:pPr>
            <a:r>
              <a:rPr lang="en-US" sz="1700" dirty="0" smtClean="0">
                <a:solidFill>
                  <a:schemeClr val="bg2">
                    <a:lumMod val="50000"/>
                  </a:schemeClr>
                </a:solidFill>
                <a:ea typeface="ＭＳ Ｐゴシック" pitchFamily="34" charset="-128"/>
                <a:cs typeface="Arial" pitchFamily="34" charset="0"/>
              </a:rPr>
              <a:t>Loud fashion statement</a:t>
            </a:r>
          </a:p>
          <a:p>
            <a:pPr lvl="1">
              <a:buClr>
                <a:srgbClr val="C00000"/>
              </a:buClr>
              <a:buFont typeface="Wingdings 2" pitchFamily="18" charset="2"/>
              <a:buChar char=""/>
            </a:pPr>
            <a:r>
              <a:rPr lang="en-US" sz="1700" dirty="0" smtClean="0">
                <a:solidFill>
                  <a:schemeClr val="bg2">
                    <a:lumMod val="50000"/>
                  </a:schemeClr>
                </a:solidFill>
                <a:ea typeface="ＭＳ Ｐゴシック" pitchFamily="34" charset="-128"/>
                <a:cs typeface="Arial" pitchFamily="34" charset="0"/>
              </a:rPr>
              <a:t>Like green products</a:t>
            </a:r>
          </a:p>
          <a:p>
            <a:pPr>
              <a:buClr>
                <a:srgbClr val="984807"/>
              </a:buClr>
              <a:buSzPct val="80000"/>
              <a:buFont typeface="Wingdings 2" pitchFamily="18" charset="2"/>
              <a:buChar char=""/>
            </a:pPr>
            <a:endParaRPr sz="2000" b="1" dirty="0">
              <a:ea typeface="ＭＳ Ｐゴシック" pitchFamily="34" charset="-128"/>
            </a:endParaRPr>
          </a:p>
        </p:txBody>
      </p:sp>
      <p:sp>
        <p:nvSpPr>
          <p:cNvPr id="17411" name="Content Placeholder 1"/>
          <p:cNvSpPr>
            <a:spLocks noGrp="1"/>
          </p:cNvSpPr>
          <p:nvPr>
            <p:ph sz="half" idx="2"/>
          </p:nvPr>
        </p:nvSpPr>
        <p:spPr/>
        <p:txBody>
          <a:bodyPr>
            <a:normAutofit/>
          </a:bodyPr>
          <a:lstStyle/>
          <a:p>
            <a:pPr>
              <a:buClr>
                <a:srgbClr val="984807"/>
              </a:buClr>
              <a:buSzPct val="80000"/>
              <a:buFont typeface="Wingdings 2" pitchFamily="18" charset="2"/>
              <a:buChar char=""/>
            </a:pPr>
            <a:r>
              <a:rPr sz="2000" b="1" dirty="0" smtClean="0">
                <a:ea typeface="ＭＳ Ｐゴシック" pitchFamily="34" charset="-128"/>
              </a:rPr>
              <a:t>Buying Patterns</a:t>
            </a:r>
          </a:p>
          <a:p>
            <a:pPr lvl="1">
              <a:buClr>
                <a:srgbClr val="C00000"/>
              </a:buClr>
              <a:buFont typeface="Wingdings 2" pitchFamily="18" charset="2"/>
              <a:buChar char=""/>
            </a:pPr>
            <a:r>
              <a:rPr lang="en-US" sz="1700" dirty="0" smtClean="0">
                <a:solidFill>
                  <a:schemeClr val="bg2">
                    <a:lumMod val="50000"/>
                  </a:schemeClr>
                </a:solidFill>
                <a:ea typeface="ＭＳ Ｐゴシック" pitchFamily="34" charset="-128"/>
                <a:cs typeface="Arial" pitchFamily="34" charset="0"/>
              </a:rPr>
              <a:t>Green Products</a:t>
            </a:r>
          </a:p>
          <a:p>
            <a:pPr lvl="1">
              <a:buClr>
                <a:srgbClr val="C00000"/>
              </a:buClr>
              <a:buFont typeface="Wingdings 2" pitchFamily="18" charset="2"/>
              <a:buChar char=""/>
            </a:pPr>
            <a:r>
              <a:rPr lang="en-US" sz="1700" dirty="0" smtClean="0">
                <a:solidFill>
                  <a:schemeClr val="bg2">
                    <a:lumMod val="50000"/>
                  </a:schemeClr>
                </a:solidFill>
                <a:ea typeface="ＭＳ Ｐゴシック" pitchFamily="34" charset="-128"/>
                <a:cs typeface="Arial" pitchFamily="34" charset="0"/>
              </a:rPr>
              <a:t>Loves to buy new different things to wear</a:t>
            </a:r>
          </a:p>
          <a:p>
            <a:pPr lvl="1">
              <a:buClr>
                <a:srgbClr val="C00000"/>
              </a:buClr>
              <a:buFont typeface="Wingdings 2" pitchFamily="18" charset="2"/>
              <a:buChar char=""/>
            </a:pPr>
            <a:r>
              <a:rPr lang="en-US" sz="1700" dirty="0" smtClean="0">
                <a:solidFill>
                  <a:schemeClr val="bg2">
                    <a:lumMod val="50000"/>
                  </a:schemeClr>
                </a:solidFill>
                <a:ea typeface="ＭＳ Ｐゴシック" pitchFamily="34" charset="-128"/>
                <a:cs typeface="Arial" pitchFamily="34" charset="0"/>
              </a:rPr>
              <a:t>Confident Buyer</a:t>
            </a:r>
          </a:p>
        </p:txBody>
      </p:sp>
      <p:sp>
        <p:nvSpPr>
          <p:cNvPr id="17412" name="Title 1"/>
          <p:cNvSpPr>
            <a:spLocks noGrp="1"/>
          </p:cNvSpPr>
          <p:nvPr>
            <p:ph type="title"/>
          </p:nvPr>
        </p:nvSpPr>
        <p:spPr>
          <a:xfrm>
            <a:off x="533400" y="152400"/>
            <a:ext cx="7242048" cy="1143000"/>
          </a:xfrm>
        </p:spPr>
        <p:txBody>
          <a:bodyPr/>
          <a:lstStyle/>
          <a:p>
            <a:r>
              <a:rPr lang="fr-FR" b="0" dirty="0">
                <a:ln>
                  <a:noFill/>
                </a:ln>
                <a:solidFill>
                  <a:schemeClr val="tx1"/>
                </a:solidFill>
                <a:ea typeface="ＭＳ Ｐゴシック" pitchFamily="34" charset="-128"/>
              </a:rPr>
              <a:t>Target </a:t>
            </a:r>
            <a:r>
              <a:rPr lang="fr-FR" b="0" dirty="0" err="1">
                <a:ln>
                  <a:noFill/>
                </a:ln>
                <a:solidFill>
                  <a:schemeClr val="tx1"/>
                </a:solidFill>
                <a:ea typeface="ＭＳ Ｐゴシック" pitchFamily="34" charset="-128"/>
              </a:rPr>
              <a:t>Market</a:t>
            </a:r>
            <a:r>
              <a:rPr lang="fr-FR" b="0" dirty="0">
                <a:ln>
                  <a:noFill/>
                </a:ln>
                <a:solidFill>
                  <a:schemeClr val="tx1"/>
                </a:solidFill>
                <a:ea typeface="ＭＳ Ｐゴシック" pitchFamily="34" charset="-128"/>
              </a:rPr>
              <a:t> Segment</a:t>
            </a:r>
            <a:endParaRPr sz="1400" b="0" i="1" dirty="0">
              <a:ln>
                <a:noFill/>
              </a:ln>
              <a:solidFill>
                <a:schemeClr val="tx1"/>
              </a:solidFill>
              <a:latin typeface="Myriad Web Pro"/>
              <a:ea typeface="ＭＳ Ｐゴシック" pitchFamily="34" charset="-128"/>
              <a:cs typeface="Arial" pitchFamily="34" charset="0"/>
            </a:endParaRPr>
          </a:p>
        </p:txBody>
      </p:sp>
      <p:pic>
        <p:nvPicPr>
          <p:cNvPr id="17413"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pic>
        <p:nvPicPr>
          <p:cNvPr id="8" name="Content Placeholder 9" descr="eyewings.jpg"/>
          <p:cNvPicPr>
            <a:picLocks noChangeAspect="1"/>
          </p:cNvPicPr>
          <p:nvPr/>
        </p:nvPicPr>
        <p:blipFill>
          <a:blip r:embed="rId4" cstate="print"/>
          <a:stretch>
            <a:fillRect/>
          </a:stretch>
        </p:blipFill>
        <p:spPr>
          <a:xfrm>
            <a:off x="6377796" y="1"/>
            <a:ext cx="1775603" cy="1143000"/>
          </a:xfrm>
          <a:prstGeom prst="rect">
            <a:avLst/>
          </a:prstGeom>
        </p:spPr>
      </p:pic>
      <p:pic>
        <p:nvPicPr>
          <p:cNvPr id="2050" name="Picture 2" descr="http://www.princessenchantedparties.com/189_op_450x600.jpg"/>
          <p:cNvPicPr>
            <a:picLocks noChangeAspect="1" noChangeArrowheads="1"/>
          </p:cNvPicPr>
          <p:nvPr/>
        </p:nvPicPr>
        <p:blipFill>
          <a:blip r:embed="rId5" cstate="print"/>
          <a:srcRect/>
          <a:stretch>
            <a:fillRect/>
          </a:stretch>
        </p:blipFill>
        <p:spPr bwMode="auto">
          <a:xfrm>
            <a:off x="5181600" y="3429000"/>
            <a:ext cx="1752600" cy="2336800"/>
          </a:xfrm>
          <a:prstGeom prst="rect">
            <a:avLst/>
          </a:prstGeom>
          <a:noFill/>
        </p:spPr>
      </p:pic>
      <p:pic>
        <p:nvPicPr>
          <p:cNvPr id="2052" name="Picture 4" descr="https://encrypted-tbn1.google.com/images?q=tbn:ANd9GcQMsjGpaO5beAX7hPxRJ-WypLmPvCZNMIbuIDUAVR1zLZhP9HlI"/>
          <p:cNvPicPr>
            <a:picLocks noChangeAspect="1" noChangeArrowheads="1"/>
          </p:cNvPicPr>
          <p:nvPr/>
        </p:nvPicPr>
        <p:blipFill>
          <a:blip r:embed="rId6" cstate="print"/>
          <a:srcRect/>
          <a:stretch>
            <a:fillRect/>
          </a:stretch>
        </p:blipFill>
        <p:spPr bwMode="auto">
          <a:xfrm>
            <a:off x="3429000" y="4267200"/>
            <a:ext cx="1762125" cy="2590800"/>
          </a:xfrm>
          <a:prstGeom prst="rect">
            <a:avLst/>
          </a:prstGeom>
          <a:noFill/>
        </p:spPr>
      </p:pic>
      <p:pic>
        <p:nvPicPr>
          <p:cNvPr id="11" name="Content Placeholder 9" descr="eyewings.jpg"/>
          <p:cNvPicPr>
            <a:picLocks noChangeAspect="1"/>
          </p:cNvPicPr>
          <p:nvPr/>
        </p:nvPicPr>
        <p:blipFill>
          <a:blip r:embed="rId4" cstate="print"/>
          <a:stretch>
            <a:fillRect/>
          </a:stretch>
        </p:blipFill>
        <p:spPr>
          <a:xfrm>
            <a:off x="6324600" y="0"/>
            <a:ext cx="1775603" cy="1143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52400"/>
            <a:ext cx="8229600" cy="792163"/>
          </a:xfrm>
        </p:spPr>
        <p:txBody>
          <a:bodyPr/>
          <a:lstStyle/>
          <a:p>
            <a:r>
              <a:rPr b="0" dirty="0">
                <a:ln>
                  <a:noFill/>
                </a:ln>
                <a:solidFill>
                  <a:schemeClr val="tx1"/>
                </a:solidFill>
                <a:ea typeface="ＭＳ Ｐゴシック" pitchFamily="34" charset="-128"/>
              </a:rPr>
              <a:t>Competitive Advantage</a:t>
            </a:r>
            <a:endParaRPr sz="1400" b="0" i="1" dirty="0">
              <a:ln>
                <a:noFill/>
              </a:ln>
              <a:solidFill>
                <a:schemeClr val="tx1"/>
              </a:solidFill>
              <a:latin typeface="Myriad Web Pro"/>
              <a:ea typeface="ＭＳ Ｐゴシック" pitchFamily="34" charset="-128"/>
              <a:cs typeface="Arial" pitchFamily="34" charset="0"/>
            </a:endParaRPr>
          </a:p>
        </p:txBody>
      </p:sp>
      <p:sp>
        <p:nvSpPr>
          <p:cNvPr id="18435" name="Line 46"/>
          <p:cNvSpPr>
            <a:spLocks noChangeShapeType="1"/>
          </p:cNvSpPr>
          <p:nvPr/>
        </p:nvSpPr>
        <p:spPr bwMode="auto">
          <a:xfrm>
            <a:off x="914400" y="1295400"/>
            <a:ext cx="0" cy="476250"/>
          </a:xfrm>
          <a:prstGeom prst="line">
            <a:avLst/>
          </a:prstGeom>
          <a:noFill/>
          <a:ln w="9525">
            <a:noFill/>
            <a:round/>
            <a:headEnd/>
            <a:tailEnd/>
          </a:ln>
        </p:spPr>
        <p:txBody>
          <a:bodyPr/>
          <a:lstStyle/>
          <a:p>
            <a:endParaRPr lang="en-US"/>
          </a:p>
        </p:txBody>
      </p:sp>
      <p:sp>
        <p:nvSpPr>
          <p:cNvPr id="18436" name="Line 47"/>
          <p:cNvSpPr>
            <a:spLocks noChangeShapeType="1"/>
          </p:cNvSpPr>
          <p:nvPr/>
        </p:nvSpPr>
        <p:spPr bwMode="auto">
          <a:xfrm>
            <a:off x="8534400" y="1447800"/>
            <a:ext cx="0" cy="476250"/>
          </a:xfrm>
          <a:prstGeom prst="line">
            <a:avLst/>
          </a:prstGeom>
          <a:noFill/>
          <a:ln w="9525">
            <a:noFill/>
            <a:round/>
            <a:headEnd/>
            <a:tailEnd/>
          </a:ln>
        </p:spPr>
        <p:txBody>
          <a:bodyPr/>
          <a:lstStyle/>
          <a:p>
            <a:endParaRPr lang="en-US"/>
          </a:p>
        </p:txBody>
      </p:sp>
      <p:sp>
        <p:nvSpPr>
          <p:cNvPr id="18437" name="Line 48"/>
          <p:cNvSpPr>
            <a:spLocks noChangeShapeType="1"/>
          </p:cNvSpPr>
          <p:nvPr/>
        </p:nvSpPr>
        <p:spPr bwMode="auto">
          <a:xfrm>
            <a:off x="914400" y="1295400"/>
            <a:ext cx="1828800" cy="0"/>
          </a:xfrm>
          <a:prstGeom prst="line">
            <a:avLst/>
          </a:prstGeom>
          <a:noFill/>
          <a:ln w="9525">
            <a:noFill/>
            <a:round/>
            <a:headEnd/>
            <a:tailEnd/>
          </a:ln>
        </p:spPr>
        <p:txBody>
          <a:bodyPr/>
          <a:lstStyle/>
          <a:p>
            <a:endParaRPr lang="en-US"/>
          </a:p>
        </p:txBody>
      </p:sp>
      <p:sp>
        <p:nvSpPr>
          <p:cNvPr id="18438" name="Line 49"/>
          <p:cNvSpPr>
            <a:spLocks noChangeShapeType="1"/>
          </p:cNvSpPr>
          <p:nvPr/>
        </p:nvSpPr>
        <p:spPr bwMode="auto">
          <a:xfrm>
            <a:off x="914400" y="4267200"/>
            <a:ext cx="1828800" cy="0"/>
          </a:xfrm>
          <a:prstGeom prst="line">
            <a:avLst/>
          </a:prstGeom>
          <a:noFill/>
          <a:ln w="9525">
            <a:noFill/>
            <a:round/>
            <a:headEnd/>
            <a:tailEnd/>
          </a:ln>
        </p:spPr>
        <p:txBody>
          <a:bodyPr/>
          <a:lstStyle/>
          <a:p>
            <a:endParaRPr lang="en-US"/>
          </a:p>
        </p:txBody>
      </p:sp>
      <p:sp>
        <p:nvSpPr>
          <p:cNvPr id="18439" name="Line 198"/>
          <p:cNvSpPr>
            <a:spLocks noChangeShapeType="1"/>
          </p:cNvSpPr>
          <p:nvPr/>
        </p:nvSpPr>
        <p:spPr bwMode="auto">
          <a:xfrm>
            <a:off x="4637088" y="1306512"/>
            <a:ext cx="1828800" cy="0"/>
          </a:xfrm>
          <a:prstGeom prst="line">
            <a:avLst/>
          </a:prstGeom>
          <a:noFill/>
          <a:ln w="9525">
            <a:noFill/>
            <a:round/>
            <a:headEnd/>
            <a:tailEnd/>
          </a:ln>
        </p:spPr>
        <p:txBody>
          <a:bodyPr/>
          <a:lstStyle/>
          <a:p>
            <a:endParaRPr lang="en-US"/>
          </a:p>
        </p:txBody>
      </p:sp>
      <p:sp>
        <p:nvSpPr>
          <p:cNvPr id="18440" name="Line 199"/>
          <p:cNvSpPr>
            <a:spLocks noChangeShapeType="1"/>
          </p:cNvSpPr>
          <p:nvPr/>
        </p:nvSpPr>
        <p:spPr bwMode="auto">
          <a:xfrm>
            <a:off x="914400" y="1771650"/>
            <a:ext cx="0" cy="485775"/>
          </a:xfrm>
          <a:prstGeom prst="line">
            <a:avLst/>
          </a:prstGeom>
          <a:noFill/>
          <a:ln w="9525">
            <a:noFill/>
            <a:round/>
            <a:headEnd/>
            <a:tailEnd/>
          </a:ln>
        </p:spPr>
        <p:txBody>
          <a:bodyPr/>
          <a:lstStyle/>
          <a:p>
            <a:endParaRPr lang="en-US"/>
          </a:p>
        </p:txBody>
      </p:sp>
      <p:sp>
        <p:nvSpPr>
          <p:cNvPr id="18441" name="Line 200"/>
          <p:cNvSpPr>
            <a:spLocks noChangeShapeType="1"/>
          </p:cNvSpPr>
          <p:nvPr/>
        </p:nvSpPr>
        <p:spPr bwMode="auto">
          <a:xfrm>
            <a:off x="6770688" y="1458913"/>
            <a:ext cx="1828800" cy="0"/>
          </a:xfrm>
          <a:prstGeom prst="line">
            <a:avLst/>
          </a:prstGeom>
          <a:noFill/>
          <a:ln w="9525">
            <a:noFill/>
            <a:round/>
            <a:headEnd/>
            <a:tailEnd/>
          </a:ln>
        </p:spPr>
        <p:txBody>
          <a:bodyPr/>
          <a:lstStyle/>
          <a:p>
            <a:endParaRPr lang="en-US"/>
          </a:p>
        </p:txBody>
      </p:sp>
      <p:sp>
        <p:nvSpPr>
          <p:cNvPr id="18442" name="Line 202"/>
          <p:cNvSpPr>
            <a:spLocks noChangeShapeType="1"/>
          </p:cNvSpPr>
          <p:nvPr/>
        </p:nvSpPr>
        <p:spPr bwMode="auto">
          <a:xfrm>
            <a:off x="6553200" y="1281113"/>
            <a:ext cx="1828800" cy="0"/>
          </a:xfrm>
          <a:prstGeom prst="line">
            <a:avLst/>
          </a:prstGeom>
          <a:noFill/>
          <a:ln w="9525">
            <a:noFill/>
            <a:round/>
            <a:headEnd/>
            <a:tailEnd/>
          </a:ln>
        </p:spPr>
        <p:txBody>
          <a:bodyPr/>
          <a:lstStyle/>
          <a:p>
            <a:endParaRPr lang="en-US"/>
          </a:p>
        </p:txBody>
      </p:sp>
      <p:sp>
        <p:nvSpPr>
          <p:cNvPr id="18443" name="Line 205"/>
          <p:cNvSpPr>
            <a:spLocks noChangeShapeType="1"/>
          </p:cNvSpPr>
          <p:nvPr/>
        </p:nvSpPr>
        <p:spPr bwMode="auto">
          <a:xfrm>
            <a:off x="8534400" y="1924050"/>
            <a:ext cx="0" cy="485775"/>
          </a:xfrm>
          <a:prstGeom prst="line">
            <a:avLst/>
          </a:prstGeom>
          <a:noFill/>
          <a:ln w="9525">
            <a:noFill/>
            <a:round/>
            <a:headEnd/>
            <a:tailEnd/>
          </a:ln>
        </p:spPr>
        <p:txBody>
          <a:bodyPr/>
          <a:lstStyle/>
          <a:p>
            <a:endParaRPr lang="en-US"/>
          </a:p>
        </p:txBody>
      </p:sp>
      <p:sp>
        <p:nvSpPr>
          <p:cNvPr id="18444" name="Line 207"/>
          <p:cNvSpPr>
            <a:spLocks noChangeShapeType="1"/>
          </p:cNvSpPr>
          <p:nvPr/>
        </p:nvSpPr>
        <p:spPr bwMode="auto">
          <a:xfrm>
            <a:off x="914400" y="2286000"/>
            <a:ext cx="0" cy="547687"/>
          </a:xfrm>
          <a:prstGeom prst="line">
            <a:avLst/>
          </a:prstGeom>
          <a:noFill/>
          <a:ln w="9525">
            <a:noFill/>
            <a:round/>
            <a:headEnd/>
            <a:tailEnd/>
          </a:ln>
        </p:spPr>
        <p:txBody>
          <a:bodyPr/>
          <a:lstStyle/>
          <a:p>
            <a:endParaRPr lang="en-US"/>
          </a:p>
        </p:txBody>
      </p:sp>
      <p:sp>
        <p:nvSpPr>
          <p:cNvPr id="18445" name="Line 213"/>
          <p:cNvSpPr>
            <a:spLocks noChangeShapeType="1"/>
          </p:cNvSpPr>
          <p:nvPr/>
        </p:nvSpPr>
        <p:spPr bwMode="auto">
          <a:xfrm>
            <a:off x="8534400" y="2409825"/>
            <a:ext cx="0" cy="547688"/>
          </a:xfrm>
          <a:prstGeom prst="line">
            <a:avLst/>
          </a:prstGeom>
          <a:noFill/>
          <a:ln w="9525">
            <a:noFill/>
            <a:round/>
            <a:headEnd/>
            <a:tailEnd/>
          </a:ln>
        </p:spPr>
        <p:txBody>
          <a:bodyPr/>
          <a:lstStyle/>
          <a:p>
            <a:endParaRPr lang="en-US"/>
          </a:p>
        </p:txBody>
      </p:sp>
      <p:sp>
        <p:nvSpPr>
          <p:cNvPr id="18446" name="Line 215"/>
          <p:cNvSpPr>
            <a:spLocks noChangeShapeType="1"/>
          </p:cNvSpPr>
          <p:nvPr/>
        </p:nvSpPr>
        <p:spPr bwMode="auto">
          <a:xfrm>
            <a:off x="914400" y="2819400"/>
            <a:ext cx="0" cy="485775"/>
          </a:xfrm>
          <a:prstGeom prst="line">
            <a:avLst/>
          </a:prstGeom>
          <a:noFill/>
          <a:ln w="9525">
            <a:noFill/>
            <a:round/>
            <a:headEnd/>
            <a:tailEnd/>
          </a:ln>
        </p:spPr>
        <p:txBody>
          <a:bodyPr/>
          <a:lstStyle/>
          <a:p>
            <a:endParaRPr lang="en-US"/>
          </a:p>
        </p:txBody>
      </p:sp>
      <p:sp>
        <p:nvSpPr>
          <p:cNvPr id="18447" name="Line 221"/>
          <p:cNvSpPr>
            <a:spLocks noChangeShapeType="1"/>
          </p:cNvSpPr>
          <p:nvPr/>
        </p:nvSpPr>
        <p:spPr bwMode="auto">
          <a:xfrm>
            <a:off x="8534400" y="2957513"/>
            <a:ext cx="0" cy="485775"/>
          </a:xfrm>
          <a:prstGeom prst="line">
            <a:avLst/>
          </a:prstGeom>
          <a:noFill/>
          <a:ln w="9525">
            <a:noFill/>
            <a:round/>
            <a:headEnd/>
            <a:tailEnd/>
          </a:ln>
        </p:spPr>
        <p:txBody>
          <a:bodyPr/>
          <a:lstStyle/>
          <a:p>
            <a:endParaRPr lang="en-US"/>
          </a:p>
        </p:txBody>
      </p:sp>
      <p:sp>
        <p:nvSpPr>
          <p:cNvPr id="18448" name="Line 223"/>
          <p:cNvSpPr>
            <a:spLocks noChangeShapeType="1"/>
          </p:cNvSpPr>
          <p:nvPr/>
        </p:nvSpPr>
        <p:spPr bwMode="auto">
          <a:xfrm>
            <a:off x="914400" y="3290887"/>
            <a:ext cx="0" cy="485775"/>
          </a:xfrm>
          <a:prstGeom prst="line">
            <a:avLst/>
          </a:prstGeom>
          <a:noFill/>
          <a:ln w="9525">
            <a:noFill/>
            <a:round/>
            <a:headEnd/>
            <a:tailEnd/>
          </a:ln>
        </p:spPr>
        <p:txBody>
          <a:bodyPr/>
          <a:lstStyle/>
          <a:p>
            <a:endParaRPr lang="en-US"/>
          </a:p>
        </p:txBody>
      </p:sp>
      <p:sp>
        <p:nvSpPr>
          <p:cNvPr id="18449" name="Line 229"/>
          <p:cNvSpPr>
            <a:spLocks noChangeShapeType="1"/>
          </p:cNvSpPr>
          <p:nvPr/>
        </p:nvSpPr>
        <p:spPr bwMode="auto">
          <a:xfrm>
            <a:off x="8534400" y="3443288"/>
            <a:ext cx="0" cy="485775"/>
          </a:xfrm>
          <a:prstGeom prst="line">
            <a:avLst/>
          </a:prstGeom>
          <a:noFill/>
          <a:ln w="9525">
            <a:noFill/>
            <a:round/>
            <a:headEnd/>
            <a:tailEnd/>
          </a:ln>
        </p:spPr>
        <p:txBody>
          <a:bodyPr/>
          <a:lstStyle/>
          <a:p>
            <a:endParaRPr lang="en-US"/>
          </a:p>
        </p:txBody>
      </p:sp>
      <p:sp>
        <p:nvSpPr>
          <p:cNvPr id="18450" name="Line 231"/>
          <p:cNvSpPr>
            <a:spLocks noChangeShapeType="1"/>
          </p:cNvSpPr>
          <p:nvPr/>
        </p:nvSpPr>
        <p:spPr bwMode="auto">
          <a:xfrm>
            <a:off x="914400" y="3776662"/>
            <a:ext cx="0" cy="485775"/>
          </a:xfrm>
          <a:prstGeom prst="line">
            <a:avLst/>
          </a:prstGeom>
          <a:noFill/>
          <a:ln w="9525">
            <a:noFill/>
            <a:round/>
            <a:headEnd/>
            <a:tailEnd/>
          </a:ln>
        </p:spPr>
        <p:txBody>
          <a:bodyPr/>
          <a:lstStyle/>
          <a:p>
            <a:endParaRPr lang="en-US"/>
          </a:p>
        </p:txBody>
      </p:sp>
      <p:sp>
        <p:nvSpPr>
          <p:cNvPr id="18451" name="Line 237"/>
          <p:cNvSpPr>
            <a:spLocks noChangeShapeType="1"/>
          </p:cNvSpPr>
          <p:nvPr/>
        </p:nvSpPr>
        <p:spPr bwMode="auto">
          <a:xfrm>
            <a:off x="8534400" y="3929063"/>
            <a:ext cx="0" cy="485775"/>
          </a:xfrm>
          <a:prstGeom prst="line">
            <a:avLst/>
          </a:prstGeom>
          <a:noFill/>
          <a:ln w="9525">
            <a:noFill/>
            <a:round/>
            <a:headEnd/>
            <a:tailEnd/>
          </a:ln>
        </p:spPr>
        <p:txBody>
          <a:bodyPr/>
          <a:lstStyle/>
          <a:p>
            <a:endParaRPr lang="en-US"/>
          </a:p>
        </p:txBody>
      </p:sp>
      <p:sp>
        <p:nvSpPr>
          <p:cNvPr id="18452" name="Line 239"/>
          <p:cNvSpPr>
            <a:spLocks noChangeShapeType="1"/>
          </p:cNvSpPr>
          <p:nvPr/>
        </p:nvSpPr>
        <p:spPr bwMode="auto">
          <a:xfrm>
            <a:off x="2743200" y="4948237"/>
            <a:ext cx="1828800" cy="0"/>
          </a:xfrm>
          <a:prstGeom prst="line">
            <a:avLst/>
          </a:prstGeom>
          <a:noFill/>
          <a:ln w="9525">
            <a:noFill/>
            <a:round/>
            <a:headEnd/>
            <a:tailEnd/>
          </a:ln>
        </p:spPr>
        <p:txBody>
          <a:bodyPr/>
          <a:lstStyle/>
          <a:p>
            <a:endParaRPr lang="en-US"/>
          </a:p>
        </p:txBody>
      </p:sp>
      <p:sp>
        <p:nvSpPr>
          <p:cNvPr id="17654" name="Oval 246"/>
          <p:cNvSpPr>
            <a:spLocks noChangeArrowheads="1"/>
          </p:cNvSpPr>
          <p:nvPr/>
        </p:nvSpPr>
        <p:spPr bwMode="auto">
          <a:xfrm>
            <a:off x="6400800" y="1066800"/>
            <a:ext cx="1534886" cy="1284514"/>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defRPr/>
            </a:pPr>
            <a:r>
              <a:rPr lang="en-US" b="1" dirty="0" err="1" smtClean="0">
                <a:solidFill>
                  <a:schemeClr val="bg1"/>
                </a:solidFill>
                <a:latin typeface="Myriad Web Pro" pitchFamily="34" charset="0"/>
              </a:rPr>
              <a:t>EyeWings</a:t>
            </a:r>
            <a:endParaRPr lang="en-US" b="1" dirty="0">
              <a:solidFill>
                <a:schemeClr val="bg1"/>
              </a:solidFill>
              <a:latin typeface="Myriad Web Pro" pitchFamily="34" charset="0"/>
            </a:endParaRPr>
          </a:p>
        </p:txBody>
      </p:sp>
      <p:sp>
        <p:nvSpPr>
          <p:cNvPr id="17655" name="Oval 247"/>
          <p:cNvSpPr>
            <a:spLocks noChangeArrowheads="1"/>
          </p:cNvSpPr>
          <p:nvPr/>
        </p:nvSpPr>
        <p:spPr bwMode="auto">
          <a:xfrm>
            <a:off x="4419600" y="1066800"/>
            <a:ext cx="1620157" cy="1284514"/>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lgn="ctr">
              <a:defRPr/>
            </a:pPr>
            <a:r>
              <a:rPr lang="en-US" b="1" dirty="0" smtClean="0">
                <a:solidFill>
                  <a:schemeClr val="bg1"/>
                </a:solidFill>
                <a:latin typeface="Myriad Web Pro" pitchFamily="34" charset="0"/>
              </a:rPr>
              <a:t>MAC Lashes</a:t>
            </a:r>
            <a:endParaRPr lang="en-US" b="1" dirty="0">
              <a:solidFill>
                <a:schemeClr val="bg1"/>
              </a:solidFill>
              <a:latin typeface="Myriad Web Pro" pitchFamily="34" charset="0"/>
            </a:endParaRPr>
          </a:p>
        </p:txBody>
      </p:sp>
      <p:sp>
        <p:nvSpPr>
          <p:cNvPr id="17656" name="Oval 248"/>
          <p:cNvSpPr>
            <a:spLocks noChangeArrowheads="1"/>
          </p:cNvSpPr>
          <p:nvPr/>
        </p:nvSpPr>
        <p:spPr bwMode="auto">
          <a:xfrm>
            <a:off x="2590800" y="1066800"/>
            <a:ext cx="1534886" cy="1284514"/>
          </a:xfrm>
          <a:prstGeom prst="ellipse">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algn="ctr">
              <a:defRPr/>
            </a:pPr>
            <a:r>
              <a:rPr lang="en-US" b="1" smtClean="0">
                <a:solidFill>
                  <a:schemeClr val="bg1"/>
                </a:solidFill>
                <a:latin typeface="Myriad Web Pro" pitchFamily="34" charset="0"/>
              </a:rPr>
              <a:t>Fashion</a:t>
            </a:r>
          </a:p>
          <a:p>
            <a:pPr algn="ctr">
              <a:defRPr/>
            </a:pPr>
            <a:r>
              <a:rPr lang="en-US" b="1" smtClean="0">
                <a:solidFill>
                  <a:schemeClr val="bg1"/>
                </a:solidFill>
                <a:latin typeface="Myriad Web Pro" pitchFamily="34" charset="0"/>
              </a:rPr>
              <a:t> Lashes</a:t>
            </a:r>
            <a:endParaRPr lang="en-US" b="1" dirty="0">
              <a:solidFill>
                <a:schemeClr val="bg1"/>
              </a:solidFill>
              <a:latin typeface="Myriad Web Pro" pitchFamily="34" charset="0"/>
            </a:endParaRPr>
          </a:p>
        </p:txBody>
      </p:sp>
      <p:sp>
        <p:nvSpPr>
          <p:cNvPr id="17658" name="AutoShape 250"/>
          <p:cNvSpPr>
            <a:spLocks noChangeArrowheads="1"/>
          </p:cNvSpPr>
          <p:nvPr/>
        </p:nvSpPr>
        <p:spPr bwMode="auto">
          <a:xfrm>
            <a:off x="76200" y="1219200"/>
            <a:ext cx="1905000" cy="914400"/>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2000" dirty="0">
                <a:solidFill>
                  <a:schemeClr val="bg1"/>
                </a:solidFill>
                <a:latin typeface="Myriad Web Pro" pitchFamily="34" charset="0"/>
              </a:rPr>
              <a:t>Factors</a:t>
            </a:r>
          </a:p>
        </p:txBody>
      </p:sp>
      <p:sp>
        <p:nvSpPr>
          <p:cNvPr id="17659" name="Text Box 251"/>
          <p:cNvSpPr txBox="1">
            <a:spLocks noChangeArrowheads="1"/>
          </p:cNvSpPr>
          <p:nvPr/>
        </p:nvSpPr>
        <p:spPr bwMode="auto">
          <a:xfrm>
            <a:off x="2514600" y="2514600"/>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accent1">
                    <a:lumMod val="50000"/>
                  </a:schemeClr>
                </a:solidFill>
                <a:latin typeface="Georgia" pitchFamily="18" charset="0"/>
              </a:rPr>
              <a:t>$12-$50</a:t>
            </a:r>
            <a:endParaRPr lang="en-US" dirty="0">
              <a:solidFill>
                <a:schemeClr val="accent1">
                  <a:lumMod val="50000"/>
                </a:schemeClr>
              </a:solidFill>
              <a:latin typeface="Georgia" pitchFamily="18" charset="0"/>
            </a:endParaRPr>
          </a:p>
        </p:txBody>
      </p:sp>
      <p:sp>
        <p:nvSpPr>
          <p:cNvPr id="18467" name="AutoShape 252"/>
          <p:cNvSpPr>
            <a:spLocks noChangeArrowheads="1"/>
          </p:cNvSpPr>
          <p:nvPr/>
        </p:nvSpPr>
        <p:spPr bwMode="auto">
          <a:xfrm>
            <a:off x="0" y="3048000"/>
            <a:ext cx="2057400" cy="6858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round/>
            <a:headEnd/>
            <a:tailEnd/>
          </a:ln>
        </p:spPr>
        <p:txBody>
          <a:bodyPr wrap="none" anchor="ctr"/>
          <a:lstStyle/>
          <a:p>
            <a:pPr algn="ctr">
              <a:defRPr/>
            </a:pPr>
            <a:r>
              <a:rPr lang="en-US" dirty="0">
                <a:solidFill>
                  <a:schemeClr val="bg1"/>
                </a:solidFill>
                <a:latin typeface="Myriad Web Pro" pitchFamily="34" charset="0"/>
                <a:cs typeface="Arial" charset="0"/>
              </a:rPr>
              <a:t>Quality of </a:t>
            </a:r>
          </a:p>
          <a:p>
            <a:pPr algn="ctr">
              <a:defRPr/>
            </a:pPr>
            <a:r>
              <a:rPr lang="en-US" dirty="0">
                <a:latin typeface="Myriad Web Pro" pitchFamily="34" charset="0"/>
                <a:cs typeface="Arial" charset="0"/>
              </a:rPr>
              <a:t>Product/Service</a:t>
            </a:r>
          </a:p>
        </p:txBody>
      </p:sp>
      <p:sp>
        <p:nvSpPr>
          <p:cNvPr id="18468" name="AutoShape 254"/>
          <p:cNvSpPr>
            <a:spLocks noChangeArrowheads="1"/>
          </p:cNvSpPr>
          <p:nvPr/>
        </p:nvSpPr>
        <p:spPr bwMode="auto">
          <a:xfrm>
            <a:off x="0" y="2362200"/>
            <a:ext cx="2057400" cy="5334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round/>
            <a:headEnd/>
            <a:tailEnd/>
          </a:ln>
        </p:spPr>
        <p:txBody>
          <a:bodyPr wrap="none" anchor="ctr"/>
          <a:lstStyle/>
          <a:p>
            <a:pPr algn="ctr">
              <a:defRPr/>
            </a:pPr>
            <a:r>
              <a:rPr lang="en-US" dirty="0" smtClean="0">
                <a:latin typeface="Myriad Web Pro" pitchFamily="34" charset="0"/>
                <a:cs typeface="Arial" charset="0"/>
              </a:rPr>
              <a:t>Price</a:t>
            </a:r>
            <a:endParaRPr lang="en-US" dirty="0">
              <a:latin typeface="Myriad Web Pro" pitchFamily="34" charset="0"/>
              <a:cs typeface="Arial" charset="0"/>
            </a:endParaRPr>
          </a:p>
        </p:txBody>
      </p:sp>
      <p:sp>
        <p:nvSpPr>
          <p:cNvPr id="18469" name="AutoShape 255"/>
          <p:cNvSpPr>
            <a:spLocks noChangeArrowheads="1"/>
          </p:cNvSpPr>
          <p:nvPr/>
        </p:nvSpPr>
        <p:spPr bwMode="auto">
          <a:xfrm>
            <a:off x="0" y="3886200"/>
            <a:ext cx="2057400" cy="5334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round/>
            <a:headEnd/>
            <a:tailEnd/>
          </a:ln>
        </p:spPr>
        <p:txBody>
          <a:bodyPr wrap="none" anchor="ctr"/>
          <a:lstStyle/>
          <a:p>
            <a:pPr algn="ctr">
              <a:defRPr/>
            </a:pPr>
            <a:r>
              <a:rPr lang="en-US" dirty="0">
                <a:latin typeface="Myriad Web Pro" pitchFamily="34" charset="0"/>
                <a:cs typeface="Arial" charset="0"/>
              </a:rPr>
              <a:t>Location</a:t>
            </a:r>
          </a:p>
        </p:txBody>
      </p:sp>
      <p:sp>
        <p:nvSpPr>
          <p:cNvPr id="18470" name="AutoShape 256"/>
          <p:cNvSpPr>
            <a:spLocks noChangeArrowheads="1"/>
          </p:cNvSpPr>
          <p:nvPr/>
        </p:nvSpPr>
        <p:spPr bwMode="auto">
          <a:xfrm>
            <a:off x="0" y="4648200"/>
            <a:ext cx="2057400" cy="5334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round/>
            <a:headEnd/>
            <a:tailEnd/>
          </a:ln>
        </p:spPr>
        <p:txBody>
          <a:bodyPr wrap="none" anchor="ctr"/>
          <a:lstStyle/>
          <a:p>
            <a:pPr algn="ctr">
              <a:defRPr/>
            </a:pPr>
            <a:r>
              <a:rPr lang="en-US" dirty="0">
                <a:latin typeface="Myriad Web Pro" pitchFamily="34" charset="0"/>
                <a:cs typeface="Arial" charset="0"/>
              </a:rPr>
              <a:t>Reputation/Brands</a:t>
            </a:r>
          </a:p>
        </p:txBody>
      </p:sp>
      <p:sp>
        <p:nvSpPr>
          <p:cNvPr id="18471" name="AutoShape 257"/>
          <p:cNvSpPr>
            <a:spLocks noChangeArrowheads="1"/>
          </p:cNvSpPr>
          <p:nvPr/>
        </p:nvSpPr>
        <p:spPr bwMode="auto">
          <a:xfrm>
            <a:off x="0" y="5334000"/>
            <a:ext cx="2133600" cy="5334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round/>
            <a:headEnd/>
            <a:tailEnd/>
          </a:ln>
        </p:spPr>
        <p:txBody>
          <a:bodyPr wrap="none" anchor="ctr"/>
          <a:lstStyle/>
          <a:p>
            <a:pPr algn="ctr">
              <a:defRPr/>
            </a:pPr>
            <a:r>
              <a:rPr lang="en-US" dirty="0">
                <a:latin typeface="Myriad Web Pro" pitchFamily="34" charset="0"/>
                <a:cs typeface="Arial" charset="0"/>
              </a:rPr>
              <a:t>Unique </a:t>
            </a:r>
            <a:r>
              <a:rPr lang="en-US" dirty="0" smtClean="0">
                <a:latin typeface="Myriad Web Pro" pitchFamily="34" charset="0"/>
                <a:cs typeface="Arial" charset="0"/>
              </a:rPr>
              <a:t>Factors/</a:t>
            </a:r>
          </a:p>
          <a:p>
            <a:pPr algn="ctr">
              <a:defRPr/>
            </a:pPr>
            <a:r>
              <a:rPr lang="en-US" dirty="0" smtClean="0">
                <a:latin typeface="Myriad Web Pro" pitchFamily="34" charset="0"/>
                <a:cs typeface="Arial" charset="0"/>
              </a:rPr>
              <a:t>Knowledge</a:t>
            </a:r>
            <a:endParaRPr lang="en-US" dirty="0">
              <a:latin typeface="Myriad Web Pro" pitchFamily="34" charset="0"/>
              <a:cs typeface="Arial" charset="0"/>
            </a:endParaRPr>
          </a:p>
        </p:txBody>
      </p:sp>
      <p:sp>
        <p:nvSpPr>
          <p:cNvPr id="2" name="Text Box 261"/>
          <p:cNvSpPr txBox="1">
            <a:spLocks noChangeArrowheads="1"/>
          </p:cNvSpPr>
          <p:nvPr/>
        </p:nvSpPr>
        <p:spPr bwMode="auto">
          <a:xfrm>
            <a:off x="2667000" y="5410200"/>
            <a:ext cx="1295400" cy="366712"/>
          </a:xfrm>
          <a:prstGeom prst="rect">
            <a:avLst/>
          </a:prstGeom>
          <a:noFill/>
          <a:ln w="9525">
            <a:noFill/>
            <a:miter lim="800000"/>
            <a:headEnd/>
            <a:tailEnd/>
          </a:ln>
        </p:spPr>
        <p:txBody>
          <a:bodyPr>
            <a:spAutoFit/>
          </a:bodyPr>
          <a:lstStyle/>
          <a:p>
            <a:pPr>
              <a:spcBef>
                <a:spcPct val="50000"/>
              </a:spcBef>
            </a:pPr>
            <a:endParaRPr lang="en-US"/>
          </a:p>
        </p:txBody>
      </p:sp>
      <p:sp>
        <p:nvSpPr>
          <p:cNvPr id="17681" name="Text Box 273"/>
          <p:cNvSpPr txBox="1">
            <a:spLocks noChangeArrowheads="1"/>
          </p:cNvSpPr>
          <p:nvPr/>
        </p:nvSpPr>
        <p:spPr bwMode="auto">
          <a:xfrm>
            <a:off x="4419600" y="2514600"/>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accent1">
                    <a:lumMod val="50000"/>
                  </a:schemeClr>
                </a:solidFill>
                <a:latin typeface="Georgia" pitchFamily="18" charset="0"/>
              </a:rPr>
              <a:t>$15-$18</a:t>
            </a:r>
            <a:endParaRPr lang="en-US" dirty="0">
              <a:solidFill>
                <a:schemeClr val="accent1">
                  <a:lumMod val="50000"/>
                </a:schemeClr>
              </a:solidFill>
              <a:latin typeface="Georgia" pitchFamily="18" charset="0"/>
            </a:endParaRPr>
          </a:p>
        </p:txBody>
      </p:sp>
      <p:sp>
        <p:nvSpPr>
          <p:cNvPr id="17682" name="Text Box 274"/>
          <p:cNvSpPr txBox="1">
            <a:spLocks noChangeArrowheads="1"/>
          </p:cNvSpPr>
          <p:nvPr/>
        </p:nvSpPr>
        <p:spPr bwMode="auto">
          <a:xfrm>
            <a:off x="6324600" y="2514600"/>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accent1">
                    <a:lumMod val="50000"/>
                  </a:schemeClr>
                </a:solidFill>
                <a:latin typeface="Georgia" pitchFamily="18" charset="0"/>
              </a:rPr>
              <a:t>$10.00</a:t>
            </a:r>
            <a:endParaRPr lang="en-US" dirty="0">
              <a:solidFill>
                <a:schemeClr val="accent1">
                  <a:lumMod val="50000"/>
                </a:schemeClr>
              </a:solidFill>
              <a:latin typeface="Georgia" pitchFamily="18" charset="0"/>
            </a:endParaRPr>
          </a:p>
        </p:txBody>
      </p:sp>
      <p:sp>
        <p:nvSpPr>
          <p:cNvPr id="17683" name="Text Box 275"/>
          <p:cNvSpPr txBox="1">
            <a:spLocks noChangeArrowheads="1"/>
          </p:cNvSpPr>
          <p:nvPr/>
        </p:nvSpPr>
        <p:spPr bwMode="auto">
          <a:xfrm>
            <a:off x="2514600" y="3048000"/>
            <a:ext cx="1600200"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accent1">
                    <a:lumMod val="50000"/>
                  </a:schemeClr>
                </a:solidFill>
                <a:latin typeface="Georgia" pitchFamily="18" charset="0"/>
              </a:rPr>
              <a:t>Synthetic/human hairs</a:t>
            </a:r>
            <a:endParaRPr lang="en-US" dirty="0">
              <a:solidFill>
                <a:schemeClr val="accent1">
                  <a:lumMod val="50000"/>
                </a:schemeClr>
              </a:solidFill>
              <a:latin typeface="Georgia" pitchFamily="18" charset="0"/>
            </a:endParaRPr>
          </a:p>
        </p:txBody>
      </p:sp>
      <p:sp>
        <p:nvSpPr>
          <p:cNvPr id="17684" name="Text Box 276"/>
          <p:cNvSpPr txBox="1">
            <a:spLocks noChangeArrowheads="1"/>
          </p:cNvSpPr>
          <p:nvPr/>
        </p:nvSpPr>
        <p:spPr bwMode="auto">
          <a:xfrm>
            <a:off x="4419600" y="3276600"/>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accent1">
                    <a:lumMod val="50000"/>
                  </a:schemeClr>
                </a:solidFill>
                <a:latin typeface="Georgia" pitchFamily="18" charset="0"/>
              </a:rPr>
              <a:t>Human hairs</a:t>
            </a:r>
            <a:endParaRPr lang="en-US" dirty="0">
              <a:solidFill>
                <a:schemeClr val="accent1">
                  <a:lumMod val="50000"/>
                </a:schemeClr>
              </a:solidFill>
              <a:latin typeface="Georgia" pitchFamily="18" charset="0"/>
            </a:endParaRPr>
          </a:p>
        </p:txBody>
      </p:sp>
      <p:sp>
        <p:nvSpPr>
          <p:cNvPr id="17685" name="Text Box 277"/>
          <p:cNvSpPr txBox="1">
            <a:spLocks noChangeArrowheads="1"/>
          </p:cNvSpPr>
          <p:nvPr/>
        </p:nvSpPr>
        <p:spPr bwMode="auto">
          <a:xfrm>
            <a:off x="6324600" y="3200400"/>
            <a:ext cx="1600200"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accent1">
                    <a:lumMod val="50000"/>
                  </a:schemeClr>
                </a:solidFill>
                <a:latin typeface="Georgia" pitchFamily="18" charset="0"/>
              </a:rPr>
              <a:t>Recycled paper</a:t>
            </a:r>
            <a:endParaRPr lang="en-US" dirty="0">
              <a:solidFill>
                <a:schemeClr val="accent1">
                  <a:lumMod val="50000"/>
                </a:schemeClr>
              </a:solidFill>
              <a:latin typeface="Georgia" pitchFamily="18" charset="0"/>
            </a:endParaRPr>
          </a:p>
        </p:txBody>
      </p:sp>
      <p:sp>
        <p:nvSpPr>
          <p:cNvPr id="17686" name="Text Box 278"/>
          <p:cNvSpPr txBox="1">
            <a:spLocks noChangeArrowheads="1"/>
          </p:cNvSpPr>
          <p:nvPr/>
        </p:nvSpPr>
        <p:spPr bwMode="auto">
          <a:xfrm>
            <a:off x="2514600" y="5410200"/>
            <a:ext cx="1600200" cy="92333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accent1">
                    <a:lumMod val="50000"/>
                  </a:schemeClr>
                </a:solidFill>
                <a:latin typeface="Georgia" pitchFamily="18" charset="0"/>
              </a:rPr>
              <a:t>Ingredients all over the world</a:t>
            </a:r>
            <a:endParaRPr lang="en-US" dirty="0">
              <a:solidFill>
                <a:schemeClr val="accent1">
                  <a:lumMod val="50000"/>
                </a:schemeClr>
              </a:solidFill>
              <a:latin typeface="Georgia" pitchFamily="18" charset="0"/>
            </a:endParaRPr>
          </a:p>
        </p:txBody>
      </p:sp>
      <p:sp>
        <p:nvSpPr>
          <p:cNvPr id="17687" name="Text Box 279"/>
          <p:cNvSpPr txBox="1">
            <a:spLocks noChangeArrowheads="1"/>
          </p:cNvSpPr>
          <p:nvPr/>
        </p:nvSpPr>
        <p:spPr bwMode="auto">
          <a:xfrm>
            <a:off x="4419600" y="5410200"/>
            <a:ext cx="1600200" cy="92333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accent1">
                    <a:lumMod val="50000"/>
                  </a:schemeClr>
                </a:solidFill>
                <a:latin typeface="Georgia" pitchFamily="18" charset="0"/>
              </a:rPr>
              <a:t>Ingredients all over the word</a:t>
            </a:r>
            <a:endParaRPr lang="en-US" dirty="0">
              <a:solidFill>
                <a:schemeClr val="accent1">
                  <a:lumMod val="50000"/>
                </a:schemeClr>
              </a:solidFill>
              <a:latin typeface="Georgia" pitchFamily="18" charset="0"/>
            </a:endParaRPr>
          </a:p>
        </p:txBody>
      </p:sp>
      <p:sp>
        <p:nvSpPr>
          <p:cNvPr id="17688" name="Text Box 280"/>
          <p:cNvSpPr txBox="1">
            <a:spLocks noChangeArrowheads="1"/>
          </p:cNvSpPr>
          <p:nvPr/>
        </p:nvSpPr>
        <p:spPr bwMode="auto">
          <a:xfrm>
            <a:off x="6324600" y="5410200"/>
            <a:ext cx="1600200"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accent1">
                    <a:lumMod val="50000"/>
                  </a:schemeClr>
                </a:solidFill>
                <a:latin typeface="Georgia" pitchFamily="18" charset="0"/>
              </a:rPr>
              <a:t>Recycled products</a:t>
            </a:r>
            <a:endParaRPr lang="en-US" dirty="0">
              <a:solidFill>
                <a:schemeClr val="accent1">
                  <a:lumMod val="50000"/>
                </a:schemeClr>
              </a:solidFill>
              <a:latin typeface="Georgia" pitchFamily="18" charset="0"/>
            </a:endParaRPr>
          </a:p>
        </p:txBody>
      </p:sp>
      <p:sp>
        <p:nvSpPr>
          <p:cNvPr id="17689" name="Text Box 281"/>
          <p:cNvSpPr txBox="1">
            <a:spLocks noChangeArrowheads="1"/>
          </p:cNvSpPr>
          <p:nvPr/>
        </p:nvSpPr>
        <p:spPr bwMode="auto">
          <a:xfrm>
            <a:off x="2514600" y="3962400"/>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accent1">
                    <a:lumMod val="50000"/>
                  </a:schemeClr>
                </a:solidFill>
                <a:latin typeface="Georgia" pitchFamily="18" charset="0"/>
              </a:rPr>
              <a:t>Paris, France</a:t>
            </a:r>
            <a:endParaRPr lang="en-US" dirty="0">
              <a:solidFill>
                <a:schemeClr val="accent1">
                  <a:lumMod val="50000"/>
                </a:schemeClr>
              </a:solidFill>
              <a:latin typeface="Georgia" pitchFamily="18" charset="0"/>
            </a:endParaRPr>
          </a:p>
        </p:txBody>
      </p:sp>
      <p:sp>
        <p:nvSpPr>
          <p:cNvPr id="17690" name="Text Box 282"/>
          <p:cNvSpPr txBox="1">
            <a:spLocks noChangeArrowheads="1"/>
          </p:cNvSpPr>
          <p:nvPr/>
        </p:nvSpPr>
        <p:spPr bwMode="auto">
          <a:xfrm>
            <a:off x="4419600" y="3810000"/>
            <a:ext cx="1600200" cy="738664"/>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1400" dirty="0" smtClean="0">
                <a:solidFill>
                  <a:schemeClr val="accent1">
                    <a:lumMod val="50000"/>
                  </a:schemeClr>
                </a:solidFill>
                <a:latin typeface="Georgia" pitchFamily="18" charset="0"/>
              </a:rPr>
              <a:t>403 North park Ctr.</a:t>
            </a:r>
            <a:br>
              <a:rPr lang="en-US" sz="1400" dirty="0" smtClean="0">
                <a:solidFill>
                  <a:schemeClr val="accent1">
                    <a:lumMod val="50000"/>
                  </a:schemeClr>
                </a:solidFill>
                <a:latin typeface="Georgia" pitchFamily="18" charset="0"/>
              </a:rPr>
            </a:br>
            <a:r>
              <a:rPr lang="en-US" sz="1400" dirty="0" smtClean="0">
                <a:solidFill>
                  <a:schemeClr val="accent1">
                    <a:lumMod val="50000"/>
                  </a:schemeClr>
                </a:solidFill>
                <a:latin typeface="Georgia" pitchFamily="18" charset="0"/>
              </a:rPr>
              <a:t>Dallas</a:t>
            </a:r>
            <a:endParaRPr lang="en-US" sz="1400" dirty="0">
              <a:solidFill>
                <a:schemeClr val="accent1">
                  <a:lumMod val="50000"/>
                </a:schemeClr>
              </a:solidFill>
              <a:latin typeface="Georgia" pitchFamily="18" charset="0"/>
            </a:endParaRPr>
          </a:p>
        </p:txBody>
      </p:sp>
      <p:sp>
        <p:nvSpPr>
          <p:cNvPr id="17691" name="Text Box 283"/>
          <p:cNvSpPr txBox="1">
            <a:spLocks noChangeArrowheads="1"/>
          </p:cNvSpPr>
          <p:nvPr/>
        </p:nvSpPr>
        <p:spPr bwMode="auto">
          <a:xfrm>
            <a:off x="6324600" y="3962400"/>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accent1">
                    <a:lumMod val="50000"/>
                  </a:schemeClr>
                </a:solidFill>
                <a:latin typeface="Georgia" pitchFamily="18" charset="0"/>
              </a:rPr>
              <a:t>Hartford, CT.</a:t>
            </a:r>
            <a:endParaRPr lang="en-US" dirty="0">
              <a:solidFill>
                <a:schemeClr val="accent1">
                  <a:lumMod val="50000"/>
                </a:schemeClr>
              </a:solidFill>
              <a:latin typeface="Georgia" pitchFamily="18" charset="0"/>
            </a:endParaRPr>
          </a:p>
        </p:txBody>
      </p:sp>
      <p:sp>
        <p:nvSpPr>
          <p:cNvPr id="17692" name="Text Box 284"/>
          <p:cNvSpPr txBox="1">
            <a:spLocks noChangeArrowheads="1"/>
          </p:cNvSpPr>
          <p:nvPr/>
        </p:nvSpPr>
        <p:spPr bwMode="auto">
          <a:xfrm>
            <a:off x="2514600" y="4572000"/>
            <a:ext cx="1600200"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accent1">
                    <a:lumMod val="50000"/>
                  </a:schemeClr>
                </a:solidFill>
                <a:latin typeface="Georgia" pitchFamily="18" charset="0"/>
              </a:rPr>
              <a:t>Well known-</a:t>
            </a:r>
          </a:p>
          <a:p>
            <a:pPr algn="ctr">
              <a:defRPr/>
            </a:pPr>
            <a:r>
              <a:rPr lang="en-US" dirty="0" smtClean="0">
                <a:solidFill>
                  <a:schemeClr val="accent1">
                    <a:lumMod val="50000"/>
                  </a:schemeClr>
                </a:solidFill>
                <a:latin typeface="Georgia" pitchFamily="18" charset="0"/>
              </a:rPr>
              <a:t>Started 1970</a:t>
            </a:r>
            <a:endParaRPr lang="en-US" dirty="0">
              <a:solidFill>
                <a:schemeClr val="accent1">
                  <a:lumMod val="50000"/>
                </a:schemeClr>
              </a:solidFill>
              <a:latin typeface="Georgia" pitchFamily="18" charset="0"/>
            </a:endParaRPr>
          </a:p>
        </p:txBody>
      </p:sp>
      <p:sp>
        <p:nvSpPr>
          <p:cNvPr id="17693" name="Text Box 285"/>
          <p:cNvSpPr txBox="1">
            <a:spLocks noChangeArrowheads="1"/>
          </p:cNvSpPr>
          <p:nvPr/>
        </p:nvSpPr>
        <p:spPr bwMode="auto">
          <a:xfrm>
            <a:off x="4419600" y="4648200"/>
            <a:ext cx="1600200"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accent1">
                    <a:lumMod val="50000"/>
                  </a:schemeClr>
                </a:solidFill>
                <a:latin typeface="Georgia" pitchFamily="18" charset="0"/>
              </a:rPr>
              <a:t>Well known- started 1984</a:t>
            </a:r>
            <a:endParaRPr lang="en-US" dirty="0">
              <a:solidFill>
                <a:schemeClr val="accent1">
                  <a:lumMod val="50000"/>
                </a:schemeClr>
              </a:solidFill>
              <a:latin typeface="Georgia" pitchFamily="18" charset="0"/>
            </a:endParaRPr>
          </a:p>
        </p:txBody>
      </p:sp>
      <p:sp>
        <p:nvSpPr>
          <p:cNvPr id="17694" name="Text Box 286"/>
          <p:cNvSpPr txBox="1">
            <a:spLocks noChangeArrowheads="1"/>
          </p:cNvSpPr>
          <p:nvPr/>
        </p:nvSpPr>
        <p:spPr bwMode="auto">
          <a:xfrm>
            <a:off x="6324600" y="4572000"/>
            <a:ext cx="1600200"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accent1">
                    <a:lumMod val="50000"/>
                  </a:schemeClr>
                </a:solidFill>
                <a:latin typeface="Georgia" pitchFamily="18" charset="0"/>
              </a:rPr>
              <a:t>New to the Market</a:t>
            </a:r>
            <a:endParaRPr lang="en-US" dirty="0">
              <a:solidFill>
                <a:schemeClr val="accent1">
                  <a:lumMod val="50000"/>
                </a:schemeClr>
              </a:solidFill>
              <a:latin typeface="Georgia" pitchFamily="18" charset="0"/>
            </a:endParaRPr>
          </a:p>
        </p:txBody>
      </p:sp>
      <p:pic>
        <p:nvPicPr>
          <p:cNvPr id="18486" name="Picture 13" descr="NFTE_SmallTagLock_PantoneC.eps"/>
          <p:cNvPicPr>
            <a:picLocks noChangeAspect="1"/>
          </p:cNvPicPr>
          <p:nvPr/>
        </p:nvPicPr>
        <p:blipFill>
          <a:blip r:embed="rId3" cstate="print"/>
          <a:srcRect/>
          <a:stretch>
            <a:fillRect/>
          </a:stretch>
        </p:blipFill>
        <p:spPr bwMode="auto">
          <a:xfrm>
            <a:off x="33338" y="6080125"/>
            <a:ext cx="1490662" cy="744538"/>
          </a:xfrm>
          <a:prstGeom prst="rect">
            <a:avLst/>
          </a:prstGeom>
          <a:noFill/>
          <a:ln w="9525">
            <a:noFill/>
            <a:miter lim="800000"/>
            <a:headEnd/>
            <a:tailEnd/>
          </a:ln>
        </p:spPr>
      </p:pic>
      <p:pic>
        <p:nvPicPr>
          <p:cNvPr id="47" name="Content Placeholder 9" descr="eyewings.jpg"/>
          <p:cNvPicPr>
            <a:picLocks noChangeAspect="1"/>
          </p:cNvPicPr>
          <p:nvPr/>
        </p:nvPicPr>
        <p:blipFill>
          <a:blip r:embed="rId4" cstate="print"/>
          <a:stretch>
            <a:fillRect/>
          </a:stretch>
        </p:blipFill>
        <p:spPr>
          <a:xfrm>
            <a:off x="6705600" y="0"/>
            <a:ext cx="1371600" cy="882933"/>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457200" y="228600"/>
            <a:ext cx="8305800" cy="990600"/>
          </a:xfrm>
        </p:spPr>
        <p:txBody>
          <a:bodyPr/>
          <a:lstStyle/>
          <a:p>
            <a:pPr eaLnBrk="1" hangingPunct="1"/>
            <a:r>
              <a:rPr b="0" dirty="0" smtClean="0">
                <a:ln>
                  <a:noFill/>
                </a:ln>
                <a:solidFill>
                  <a:schemeClr val="tx1"/>
                </a:solidFill>
                <a:ea typeface="ＭＳ Ｐゴシック" pitchFamily="34" charset="-128"/>
              </a:rPr>
              <a:t>Marketing Mix </a:t>
            </a:r>
            <a:endParaRPr sz="2400" b="0" dirty="0" smtClean="0">
              <a:ln>
                <a:noFill/>
              </a:ln>
              <a:solidFill>
                <a:schemeClr val="tx1"/>
              </a:solidFill>
              <a:ea typeface="ＭＳ Ｐゴシック" pitchFamily="34" charset="-128"/>
            </a:endParaRPr>
          </a:p>
        </p:txBody>
      </p:sp>
      <p:pic>
        <p:nvPicPr>
          <p:cNvPr id="19459" name="Picture 9" descr="NFTE_SmallTagLock_PantoneC.eps"/>
          <p:cNvPicPr>
            <a:picLocks noChangeAspect="1"/>
          </p:cNvPicPr>
          <p:nvPr/>
        </p:nvPicPr>
        <p:blipFill>
          <a:blip r:embed="rId3" cstate="print"/>
          <a:srcRect/>
          <a:stretch>
            <a:fillRect/>
          </a:stretch>
        </p:blipFill>
        <p:spPr bwMode="auto">
          <a:xfrm>
            <a:off x="33338" y="6002338"/>
            <a:ext cx="1643062" cy="822325"/>
          </a:xfrm>
          <a:prstGeom prst="rect">
            <a:avLst/>
          </a:prstGeom>
          <a:noFill/>
          <a:ln w="9525">
            <a:noFill/>
            <a:miter lim="800000"/>
            <a:headEnd/>
            <a:tailEnd/>
          </a:ln>
        </p:spPr>
      </p:pic>
      <p:graphicFrame>
        <p:nvGraphicFramePr>
          <p:cNvPr id="13" name="Diagram 12"/>
          <p:cNvGraphicFramePr/>
          <p:nvPr/>
        </p:nvGraphicFramePr>
        <p:xfrm>
          <a:off x="228600" y="1219200"/>
          <a:ext cx="8686800" cy="46692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6" name="Straight Connector 5"/>
          <p:cNvCxnSpPr/>
          <p:nvPr/>
        </p:nvCxnSpPr>
        <p:spPr>
          <a:xfrm flipV="1">
            <a:off x="990600" y="2906713"/>
            <a:ext cx="0" cy="3048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0" name="Straight Connector 9"/>
          <p:cNvCxnSpPr/>
          <p:nvPr/>
        </p:nvCxnSpPr>
        <p:spPr>
          <a:xfrm flipV="1">
            <a:off x="4572000" y="2873375"/>
            <a:ext cx="0" cy="3048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1" name="Straight Connector 10"/>
          <p:cNvCxnSpPr/>
          <p:nvPr/>
        </p:nvCxnSpPr>
        <p:spPr>
          <a:xfrm flipV="1">
            <a:off x="8164513" y="2895600"/>
            <a:ext cx="0" cy="3048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2" name="Straight Connector 11"/>
          <p:cNvCxnSpPr/>
          <p:nvPr/>
        </p:nvCxnSpPr>
        <p:spPr>
          <a:xfrm flipV="1">
            <a:off x="6400800" y="3940175"/>
            <a:ext cx="0" cy="3048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4" name="Straight Connector 13"/>
          <p:cNvCxnSpPr/>
          <p:nvPr/>
        </p:nvCxnSpPr>
        <p:spPr>
          <a:xfrm flipV="1">
            <a:off x="2720975" y="3940175"/>
            <a:ext cx="0" cy="304800"/>
          </a:xfrm>
          <a:prstGeom prst="line">
            <a:avLst/>
          </a:prstGeom>
        </p:spPr>
        <p:style>
          <a:lnRef idx="3">
            <a:schemeClr val="accent2"/>
          </a:lnRef>
          <a:fillRef idx="0">
            <a:schemeClr val="accent2"/>
          </a:fillRef>
          <a:effectRef idx="2">
            <a:schemeClr val="accent2"/>
          </a:effectRef>
          <a:fontRef idx="minor">
            <a:schemeClr val="tx1"/>
          </a:fontRef>
        </p:style>
      </p:cxnSp>
      <p:sp>
        <p:nvSpPr>
          <p:cNvPr id="3" name="Rounded Rectangle 2"/>
          <p:cNvSpPr/>
          <p:nvPr/>
        </p:nvSpPr>
        <p:spPr>
          <a:xfrm>
            <a:off x="228600" y="1371600"/>
            <a:ext cx="2438400" cy="1524000"/>
          </a:xfrm>
          <a:prstGeom prst="roundRect">
            <a:avLst/>
          </a:prstGeom>
        </p:spPr>
        <p:style>
          <a:lnRef idx="2">
            <a:schemeClr val="accent1"/>
          </a:lnRef>
          <a:fillRef idx="1">
            <a:schemeClr val="lt1"/>
          </a:fillRef>
          <a:effectRef idx="0">
            <a:schemeClr val="accent1"/>
          </a:effectRef>
          <a:fontRef idx="minor">
            <a:schemeClr val="dk1"/>
          </a:fontRef>
        </p:style>
        <p:txBody>
          <a:bodyPr/>
          <a:lstStyle/>
          <a:p>
            <a:pPr>
              <a:defRPr/>
            </a:pPr>
            <a:r>
              <a:rPr lang="en-US" dirty="0" smtClean="0">
                <a:solidFill>
                  <a:schemeClr val="bg2">
                    <a:lumMod val="50000"/>
                  </a:schemeClr>
                </a:solidFill>
                <a:latin typeface="Georgia" pitchFamily="18" charset="0"/>
              </a:rPr>
              <a:t>Women and girls from the ages of 6 to 40 with a discretionary income.</a:t>
            </a:r>
            <a:endParaRPr lang="en-US" dirty="0">
              <a:solidFill>
                <a:schemeClr val="bg2">
                  <a:lumMod val="50000"/>
                </a:schemeClr>
              </a:solidFill>
              <a:latin typeface="Georgia" pitchFamily="18" charset="0"/>
            </a:endParaRPr>
          </a:p>
        </p:txBody>
      </p:sp>
      <p:sp>
        <p:nvSpPr>
          <p:cNvPr id="15" name="Rounded Rectangle 14"/>
          <p:cNvSpPr/>
          <p:nvPr/>
        </p:nvSpPr>
        <p:spPr>
          <a:xfrm>
            <a:off x="6519863" y="1360488"/>
            <a:ext cx="2438400" cy="1524000"/>
          </a:xfrm>
          <a:prstGeom prst="roundRect">
            <a:avLst/>
          </a:prstGeom>
        </p:spPr>
        <p:style>
          <a:lnRef idx="2">
            <a:schemeClr val="accent1"/>
          </a:lnRef>
          <a:fillRef idx="1">
            <a:schemeClr val="lt1"/>
          </a:fillRef>
          <a:effectRef idx="0">
            <a:schemeClr val="accent1"/>
          </a:effectRef>
          <a:fontRef idx="minor">
            <a:schemeClr val="dk1"/>
          </a:fontRef>
        </p:style>
        <p:txBody>
          <a:bodyPr/>
          <a:lstStyle/>
          <a:p>
            <a:pPr>
              <a:defRPr/>
            </a:pPr>
            <a:r>
              <a:rPr lang="en-US" sz="1600" dirty="0" smtClean="0">
                <a:solidFill>
                  <a:schemeClr val="bg2">
                    <a:lumMod val="50000"/>
                  </a:schemeClr>
                </a:solidFill>
                <a:latin typeface="Georgia" pitchFamily="18" charset="0"/>
              </a:rPr>
              <a:t>Bus wraps, Social Networking.</a:t>
            </a:r>
            <a:endParaRPr lang="en-US" sz="1600" dirty="0">
              <a:solidFill>
                <a:schemeClr val="bg2">
                  <a:lumMod val="50000"/>
                </a:schemeClr>
              </a:solidFill>
              <a:latin typeface="Georgia" pitchFamily="18" charset="0"/>
            </a:endParaRPr>
          </a:p>
        </p:txBody>
      </p:sp>
      <p:sp>
        <p:nvSpPr>
          <p:cNvPr id="16" name="Rounded Rectangle 15"/>
          <p:cNvSpPr/>
          <p:nvPr/>
        </p:nvSpPr>
        <p:spPr>
          <a:xfrm>
            <a:off x="3341688" y="1349375"/>
            <a:ext cx="2438400" cy="1524000"/>
          </a:xfrm>
          <a:prstGeom prst="roundRect">
            <a:avLst/>
          </a:prstGeom>
        </p:spPr>
        <p:style>
          <a:lnRef idx="2">
            <a:schemeClr val="accent1"/>
          </a:lnRef>
          <a:fillRef idx="1">
            <a:schemeClr val="lt1"/>
          </a:fillRef>
          <a:effectRef idx="0">
            <a:schemeClr val="accent1"/>
          </a:effectRef>
          <a:fontRef idx="minor">
            <a:schemeClr val="dk1"/>
          </a:fontRef>
        </p:style>
        <p:txBody>
          <a:bodyPr/>
          <a:lstStyle/>
          <a:p>
            <a:pPr>
              <a:defRPr/>
            </a:pPr>
            <a:r>
              <a:rPr lang="en-US" dirty="0" smtClean="0">
                <a:solidFill>
                  <a:schemeClr val="bg2">
                    <a:lumMod val="50000"/>
                  </a:schemeClr>
                </a:solidFill>
                <a:latin typeface="Georgia" pitchFamily="18" charset="0"/>
              </a:rPr>
              <a:t>Hartford County, CT.</a:t>
            </a:r>
            <a:endParaRPr lang="en-US" dirty="0">
              <a:solidFill>
                <a:schemeClr val="bg2">
                  <a:lumMod val="50000"/>
                </a:schemeClr>
              </a:solidFill>
              <a:latin typeface="Georgia" pitchFamily="18" charset="0"/>
            </a:endParaRPr>
          </a:p>
        </p:txBody>
      </p:sp>
      <p:sp>
        <p:nvSpPr>
          <p:cNvPr id="17" name="Rounded Rectangle 16"/>
          <p:cNvSpPr/>
          <p:nvPr/>
        </p:nvSpPr>
        <p:spPr>
          <a:xfrm>
            <a:off x="1501775" y="4256088"/>
            <a:ext cx="2438400" cy="1524000"/>
          </a:xfrm>
          <a:prstGeom prst="roundRect">
            <a:avLst/>
          </a:prstGeom>
        </p:spPr>
        <p:style>
          <a:lnRef idx="2">
            <a:schemeClr val="accent1"/>
          </a:lnRef>
          <a:fillRef idx="1">
            <a:schemeClr val="lt1"/>
          </a:fillRef>
          <a:effectRef idx="0">
            <a:schemeClr val="accent1"/>
          </a:effectRef>
          <a:fontRef idx="minor">
            <a:schemeClr val="dk1"/>
          </a:fontRef>
        </p:style>
        <p:txBody>
          <a:bodyPr/>
          <a:lstStyle/>
          <a:p>
            <a:pPr>
              <a:defRPr/>
            </a:pPr>
            <a:r>
              <a:rPr lang="en-US" dirty="0" smtClean="0">
                <a:solidFill>
                  <a:schemeClr val="bg2">
                    <a:lumMod val="50000"/>
                  </a:schemeClr>
                </a:solidFill>
              </a:rPr>
              <a:t>Recycled paper butterfly wings for the sides of your eyes.</a:t>
            </a:r>
            <a:endParaRPr lang="en-US" dirty="0">
              <a:solidFill>
                <a:schemeClr val="bg2">
                  <a:lumMod val="50000"/>
                </a:schemeClr>
              </a:solidFill>
            </a:endParaRPr>
          </a:p>
        </p:txBody>
      </p:sp>
      <p:sp>
        <p:nvSpPr>
          <p:cNvPr id="18" name="Rounded Rectangle 17"/>
          <p:cNvSpPr/>
          <p:nvPr/>
        </p:nvSpPr>
        <p:spPr>
          <a:xfrm>
            <a:off x="5291138" y="4256088"/>
            <a:ext cx="2438400" cy="1524000"/>
          </a:xfrm>
          <a:prstGeom prst="roundRect">
            <a:avLst/>
          </a:prstGeom>
        </p:spPr>
        <p:style>
          <a:lnRef idx="2">
            <a:schemeClr val="accent1"/>
          </a:lnRef>
          <a:fillRef idx="1">
            <a:schemeClr val="lt1"/>
          </a:fillRef>
          <a:effectRef idx="0">
            <a:schemeClr val="accent1"/>
          </a:effectRef>
          <a:fontRef idx="minor">
            <a:schemeClr val="dk1"/>
          </a:fontRef>
        </p:style>
        <p:txBody>
          <a:bodyPr/>
          <a:lstStyle/>
          <a:p>
            <a:pPr>
              <a:defRPr/>
            </a:pPr>
            <a:r>
              <a:rPr lang="en-US" dirty="0" smtClean="0">
                <a:solidFill>
                  <a:schemeClr val="bg2">
                    <a:lumMod val="50000"/>
                  </a:schemeClr>
                </a:solidFill>
              </a:rPr>
              <a:t>$10.00 </a:t>
            </a:r>
            <a:endParaRPr lang="en-US" dirty="0">
              <a:solidFill>
                <a:schemeClr val="bg2">
                  <a:lumMod val="50000"/>
                </a:schemeClr>
              </a:solidFill>
            </a:endParaRPr>
          </a:p>
        </p:txBody>
      </p:sp>
      <p:pic>
        <p:nvPicPr>
          <p:cNvPr id="19" name="Content Placeholder 9" descr="eyewings.jpg"/>
          <p:cNvPicPr>
            <a:picLocks noChangeAspect="1"/>
          </p:cNvPicPr>
          <p:nvPr/>
        </p:nvPicPr>
        <p:blipFill>
          <a:blip r:embed="rId9" cstate="print"/>
          <a:stretch>
            <a:fillRect/>
          </a:stretch>
        </p:blipFill>
        <p:spPr>
          <a:xfrm>
            <a:off x="6324600" y="0"/>
            <a:ext cx="1775603" cy="11430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1.jpeg"/></Relationships>
</file>

<file path=ppt/theme/theme1.xml><?xml version="1.0" encoding="utf-8"?>
<a:theme xmlns:a="http://schemas.openxmlformats.org/drawingml/2006/main" name="Opulent">
  <a:themeElements>
    <a:clrScheme name="Custom 4">
      <a:dk1>
        <a:srgbClr val="B13F9A"/>
      </a:dk1>
      <a:lt1>
        <a:srgbClr val="FDE3D0"/>
      </a:lt1>
      <a:dk2>
        <a:srgbClr val="D7A8BD"/>
      </a:dk2>
      <a:lt2>
        <a:srgbClr val="FCBA8A"/>
      </a:lt2>
      <a:accent1>
        <a:srgbClr val="E5C6D4"/>
      </a:accent1>
      <a:accent2>
        <a:srgbClr val="A24A73"/>
      </a:accent2>
      <a:accent3>
        <a:srgbClr val="842F73"/>
      </a:accent3>
      <a:accent4>
        <a:srgbClr val="512539"/>
      </a:accent4>
      <a:accent5>
        <a:srgbClr val="B14C1D"/>
      </a:accent5>
      <a:accent6>
        <a:srgbClr val="874296"/>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Override>
</file>

<file path=docProps/app.xml><?xml version="1.0" encoding="utf-8"?>
<Properties xmlns="http://schemas.openxmlformats.org/officeDocument/2006/extended-properties" xmlns:vt="http://schemas.openxmlformats.org/officeDocument/2006/docPropsVTypes">
  <Template>Opulent</Template>
  <TotalTime>6577</TotalTime>
  <Words>3724</Words>
  <Application>Microsoft Office PowerPoint</Application>
  <PresentationFormat>On-screen Show (4:3)</PresentationFormat>
  <Paragraphs>558</Paragraphs>
  <Slides>23</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Opulent</vt:lpstr>
      <vt:lpstr>Worksheet</vt:lpstr>
      <vt:lpstr>Slide 1</vt:lpstr>
      <vt:lpstr>Slide 2</vt:lpstr>
      <vt:lpstr>Mission Statement</vt:lpstr>
      <vt:lpstr>Business Profile</vt:lpstr>
      <vt:lpstr>Qualifications</vt:lpstr>
      <vt:lpstr>Slide 6</vt:lpstr>
      <vt:lpstr>Target Market Segment</vt:lpstr>
      <vt:lpstr>Competitive Advantage</vt:lpstr>
      <vt:lpstr>Marketing Mix </vt:lpstr>
      <vt:lpstr>Promotional Mix</vt:lpstr>
      <vt:lpstr>Cost of Materials/Labor</vt:lpstr>
      <vt:lpstr>Economics of One Unit</vt:lpstr>
      <vt:lpstr>Average Monthly Fixed Expenses</vt:lpstr>
      <vt:lpstr>Time-Management Plan Schedule for a Typical Week </vt:lpstr>
      <vt:lpstr>Monthly Sales Projections First Year </vt:lpstr>
      <vt:lpstr>Monthly Break-Even Units</vt:lpstr>
      <vt:lpstr>Projected Yearly Income Statement First Year</vt:lpstr>
      <vt:lpstr>Slide 18</vt:lpstr>
      <vt:lpstr>ROS &amp; ROI</vt:lpstr>
      <vt:lpstr>Financing Strategy</vt:lpstr>
      <vt:lpstr>Business Responsibility &amp; Philanthropy</vt:lpstr>
      <vt:lpstr>Business &amp; Personal Goals</vt:lpstr>
      <vt:lpstr>Slide 23</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alexa</dc:creator>
  <cp:lastModifiedBy>alexa</cp:lastModifiedBy>
  <cp:revision>175</cp:revision>
  <dcterms:created xsi:type="dcterms:W3CDTF">2011-12-05T15:00:47Z</dcterms:created>
  <dcterms:modified xsi:type="dcterms:W3CDTF">2012-01-12T17:24:59Z</dcterms:modified>
</cp:coreProperties>
</file>