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80" r:id="rId12"/>
    <p:sldId id="268" r:id="rId13"/>
    <p:sldId id="269" r:id="rId14"/>
    <p:sldId id="270" r:id="rId15"/>
    <p:sldId id="271" r:id="rId16"/>
    <p:sldId id="272" r:id="rId17"/>
    <p:sldId id="281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1380" y="22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22238E-2"/>
          <c:y val="6.5575700000000001E-2"/>
          <c:w val="0.91777600000000004"/>
          <c:h val="0.833123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Sold</c:v>
                </c:pt>
              </c:strCache>
            </c:strRef>
          </c:tx>
          <c:spPr>
            <a:solidFill>
              <a:srgbClr val="12AB42">
                <a:alpha val="9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40982016"/>
        <c:axId val="40983552"/>
      </c:barChart>
      <c:catAx>
        <c:axId val="409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33B13B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33B13B"/>
                </a:solidFill>
                <a:effectLst/>
                <a:latin typeface="Helvetica"/>
              </a:defRPr>
            </a:pPr>
            <a:endParaRPr lang="en-US"/>
          </a:p>
        </c:txPr>
        <c:crossAx val="40983552"/>
        <c:crosses val="autoZero"/>
        <c:auto val="1"/>
        <c:lblAlgn val="ctr"/>
        <c:lblOffset val="100"/>
        <c:noMultiLvlLbl val="1"/>
      </c:catAx>
      <c:valAx>
        <c:axId val="40983552"/>
        <c:scaling>
          <c:orientation val="minMax"/>
          <c:max val="8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2000" b="0" i="0" u="none" strike="noStrike">
                    <a:solidFill>
                      <a:srgbClr val="33B13B"/>
                    </a:solidFill>
                    <a:effectLst/>
                    <a:latin typeface="Helvetica"/>
                  </a:defRPr>
                </a:pPr>
                <a:r>
                  <a:rPr lang="en-US" sz="2000" b="0" i="0" u="none" strike="noStrike">
                    <a:solidFill>
                      <a:srgbClr val="33B13B"/>
                    </a:solidFill>
                    <a:effectLst/>
                    <a:latin typeface="Helvetica"/>
                  </a:rPr>
                  <a:t>Units Sold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33B13B"/>
                </a:solidFill>
                <a:effectLst/>
                <a:latin typeface="Helvetica"/>
              </a:defRPr>
            </a:pPr>
            <a:endParaRPr lang="en-US"/>
          </a:p>
        </c:txPr>
        <c:crossAx val="40982016"/>
        <c:crosses val="autoZero"/>
        <c:crossBetween val="between"/>
        <c:majorUnit val="2"/>
        <c:minorUnit val="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785481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c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0356" y="2907307"/>
            <a:ext cx="4764165" cy="3938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038"/>
            <a:ext cx="13004800" cy="7411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643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jzsentertainment.com/uploads/1/1/7/6/11767311/385978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30048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80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6770" y="1565369"/>
            <a:ext cx="4951259" cy="494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The Results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952500" y="2760133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SzTx/>
              <a:buFont typeface="Wingdings 3"/>
              <a:buNone/>
              <a:defRPr sz="1800"/>
            </a:pP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“We hired DJ Z’s Entertainment to provide music for one of our dances at the Lebanon Middle School.  Zack was punctual and professional and he also brought with him a wide variety of lights and special equipment to entertain our students.  They truly enjoyed the music he played and had a great time.  I would wholeheartedly recommend Zach to DJ any event, big or small!”</a:t>
            </a:r>
          </a:p>
          <a:p>
            <a:pPr marL="0" lvl="0" indent="0" algn="r" defTabSz="457200">
              <a:spcBef>
                <a:spcPts val="1000"/>
              </a:spcBef>
              <a:buClr>
                <a:srgbClr val="90C226"/>
              </a:buClr>
              <a:buSzTx/>
              <a:buFont typeface="Wingdings 3"/>
              <a:buNone/>
              <a:defRPr sz="1800"/>
            </a:pPr>
            <a:r>
              <a:rPr sz="22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Barbara Archer</a:t>
            </a:r>
          </a:p>
          <a:p>
            <a:pPr marL="0" lvl="0" indent="0" algn="r" defTabSz="457200">
              <a:spcBef>
                <a:spcPts val="1000"/>
              </a:spcBef>
              <a:buClr>
                <a:srgbClr val="90C226"/>
              </a:buClr>
              <a:buSzTx/>
              <a:buFont typeface="Wingdings 3"/>
              <a:buNone/>
              <a:defRPr sz="1800"/>
            </a:pPr>
            <a:r>
              <a:rPr sz="22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Lebanon Middle School</a:t>
            </a:r>
          </a:p>
          <a:p>
            <a:pPr marL="0" lvl="0" indent="0" algn="r" defTabSz="457200">
              <a:spcBef>
                <a:spcPts val="1000"/>
              </a:spcBef>
              <a:buClr>
                <a:srgbClr val="90C226"/>
              </a:buClr>
              <a:buSzTx/>
              <a:buFont typeface="Wingdings 3"/>
              <a:buNone/>
              <a:defRPr sz="1800"/>
            </a:pPr>
            <a:r>
              <a:rPr sz="22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Student Council Advisor</a:t>
            </a:r>
          </a:p>
        </p:txBody>
      </p:sp>
      <p:pic>
        <p:nvPicPr>
          <p:cNvPr id="98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87281" y="3467100"/>
            <a:ext cx="7609107" cy="509459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7917857" y="2336800"/>
            <a:ext cx="4908104" cy="522159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pic>
        <p:nvPicPr>
          <p:cNvPr id="102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192219" y="7215648"/>
            <a:ext cx="12607663" cy="368026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graphicFrame>
        <p:nvGraphicFramePr>
          <p:cNvPr id="104" name="Table 104"/>
          <p:cNvGraphicFramePr/>
          <p:nvPr/>
        </p:nvGraphicFramePr>
        <p:xfrm>
          <a:off x="200280" y="7221998"/>
          <a:ext cx="12604237" cy="10299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187452"/>
                <a:gridCol w="989287"/>
                <a:gridCol w="2475832"/>
                <a:gridCol w="1125378"/>
                <a:gridCol w="3826288"/>
              </a:tblGrid>
              <a:tr h="370798">
                <a:tc gridSpan="5">
                  <a:txBody>
                    <a:bodyPr/>
                    <a:lstStyle/>
                    <a:p>
                      <a:pPr lvl="0" defTabSz="457200"/>
                      <a:r>
                        <a:rPr sz="20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Monthly Break Even Units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round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599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r" defTabSz="457200"/>
                      <a:r>
                        <a:rPr sz="2000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0.2</a:t>
                      </a:r>
                    </a:p>
                  </a:txBody>
                  <a:tcPr marL="0" marR="0" marT="0" marB="0" anchor="ctr" horzOverflow="overflow"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≈</a:t>
                      </a:r>
                    </a:p>
                  </a:txBody>
                  <a:tcPr marL="0" marR="0" marT="0" marB="0" anchor="ctr" horzOverflow="overflow"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round/>
                    </a:lnB>
                  </a:tcPr>
                </a:tc>
                <a:tc rowSpan="2"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Event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round/>
                    </a:lnB>
                  </a:tcPr>
                </a:tc>
              </a:tr>
              <a:tr h="329599">
                <a:tc>
                  <a:txBody>
                    <a:bodyPr/>
                    <a:lstStyle/>
                    <a:p>
                      <a:pPr lvl="0" defTabSz="457200"/>
                      <a:r>
                        <a:rPr sz="2000" dirty="0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round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" name="Table 105"/>
          <p:cNvGraphicFramePr/>
          <p:nvPr/>
        </p:nvGraphicFramePr>
        <p:xfrm>
          <a:off x="186266" y="3472593"/>
          <a:ext cx="7611135" cy="358238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12977"/>
                <a:gridCol w="1775931"/>
                <a:gridCol w="1522227"/>
              </a:tblGrid>
              <a:tr h="511769">
                <a:tc gridSpan="3"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Economics of One Unit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769"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Selling Price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endParaRPr/>
                    </a:p>
                  </a:txBody>
                  <a:tcPr marL="11430" marR="11430" marT="11430" marB="11430" anchor="ctr" horzOverflow="overflow"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$350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511769"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Cost of var. materials exp.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$75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round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endParaRPr/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noFill/>
                  </a:tcPr>
                </a:tc>
              </a:tr>
              <a:tr h="511769"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Cost of labor 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$100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endParaRPr/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noFill/>
                  </a:tcPr>
                </a:tc>
              </a:tr>
              <a:tr h="511769"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Other variable costs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$25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B w="12700">
                      <a:solidFill>
                        <a:srgbClr val="33B13B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endParaRPr/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511769"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COGS/ COSS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endParaRPr/>
                    </a:p>
                  </a:txBody>
                  <a:tcPr marL="11430" marR="11430" marT="11430" marB="11430" anchor="ctr" horzOverflow="overflow"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round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000" b="1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$200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511769"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Contribution Margin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endParaRPr/>
                    </a:p>
                  </a:txBody>
                  <a:tcPr marL="11430" marR="11430" marT="11430" marB="11430" anchor="ctr" horzOverflow="overflow"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$150</a:t>
                      </a:r>
                    </a:p>
                  </a:txBody>
                  <a:tcPr marL="11430" marR="11430" marT="11430" marB="1143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Table 106"/>
          <p:cNvGraphicFramePr/>
          <p:nvPr/>
        </p:nvGraphicFramePr>
        <p:xfrm>
          <a:off x="7923124" y="2339802"/>
          <a:ext cx="4897568" cy="471620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448784"/>
                <a:gridCol w="2448784"/>
              </a:tblGrid>
              <a:tr h="524023">
                <a:tc gridSpan="2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Description of Expenses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Variable Materials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Total:  $200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Equipment Rental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$75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Transportation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$25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Labor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$100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Fixed Expenses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Total:  $30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Software License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$10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Record Pool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$10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524023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Web Hosting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$10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7" name="Shape 107"/>
          <p:cNvSpPr/>
          <p:nvPr/>
        </p:nvSpPr>
        <p:spPr>
          <a:xfrm>
            <a:off x="160469" y="2324100"/>
            <a:ext cx="7650031" cy="484059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graphicFrame>
        <p:nvGraphicFramePr>
          <p:cNvPr id="108" name="Table 108"/>
          <p:cNvGraphicFramePr/>
          <p:nvPr/>
        </p:nvGraphicFramePr>
        <p:xfrm>
          <a:off x="166059" y="2340834"/>
          <a:ext cx="7638850" cy="94443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7638850"/>
              </a:tblGrid>
              <a:tr h="472215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Definition of One Unit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472215">
                <a:tc>
                  <a:txBody>
                    <a:bodyPr/>
                    <a:lstStyle/>
                    <a:p>
                      <a:pPr lvl="0" defTabSz="9144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Basic Event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Business Model</a:t>
            </a:r>
          </a:p>
        </p:txBody>
      </p:sp>
      <p:pic>
        <p:nvPicPr>
          <p:cNvPr id="110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6676396" y="3408700"/>
            <a:ext cx="6083301" cy="420714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graphicFrame>
        <p:nvGraphicFramePr>
          <p:cNvPr id="114" name="Table 114"/>
          <p:cNvGraphicFramePr/>
          <p:nvPr/>
        </p:nvGraphicFramePr>
        <p:xfrm>
          <a:off x="6676149" y="3414486"/>
          <a:ext cx="6083668" cy="28702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083668"/>
              </a:tblGrid>
              <a:tr h="419100">
                <a:tc>
                  <a:txBody>
                    <a:bodyPr/>
                    <a:lstStyle/>
                    <a:p>
                      <a:pPr lvl="0" defTabSz="914400"/>
                      <a:r>
                        <a:rPr sz="20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Target Market Size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defTabSz="9144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 Population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defTabSz="9144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3.597 Million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defTabSz="9144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Total Market Population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defTabSz="9144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1.03 Million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lvl="0" defTabSz="9144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Market Size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defTabSz="9144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150 k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5" name="Shape 115"/>
          <p:cNvSpPr/>
          <p:nvPr/>
        </p:nvSpPr>
        <p:spPr>
          <a:xfrm>
            <a:off x="171781" y="3408700"/>
            <a:ext cx="6329883" cy="420714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graphicFrame>
        <p:nvGraphicFramePr>
          <p:cNvPr id="116" name="Table 116"/>
          <p:cNvGraphicFramePr/>
          <p:nvPr/>
        </p:nvGraphicFramePr>
        <p:xfrm>
          <a:off x="173002" y="3414486"/>
          <a:ext cx="6327438" cy="396726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63719"/>
                <a:gridCol w="3163719"/>
              </a:tblGrid>
              <a:tr h="408940">
                <a:tc gridSpan="2">
                  <a:txBody>
                    <a:bodyPr/>
                    <a:lstStyle/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Description of Target Consumer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round/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Demographics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Geographics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1370223">
                <a:tc>
                  <a:txBody>
                    <a:bodyPr/>
                    <a:lstStyle/>
                    <a:p>
                      <a:pPr marL="246944" lvl="0" indent="-246944" algn="l" defTabSz="914400">
                        <a:buSzPct val="75000"/>
                        <a:buChar char="•"/>
                      </a:pPr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School Systems</a:t>
                      </a:r>
                    </a:p>
                    <a:p>
                      <a:pPr marL="246944" lvl="0" indent="-246944" algn="l" defTabSz="914400">
                        <a:buSzPct val="75000"/>
                        <a:buChar char="•"/>
                      </a:pPr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Parents of Teens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6944" lvl="0" indent="-246944" algn="l" defTabSz="914400">
                        <a:buSzPct val="75000"/>
                        <a:buChar char="•"/>
                      </a:pPr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New London and Windham Country, Greater Hartford County Area.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lvl="0" defTabSz="9144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Psychographics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Buying Patterns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1370223">
                <a:tc>
                  <a:txBody>
                    <a:bodyPr/>
                    <a:lstStyle/>
                    <a:p>
                      <a:pPr marL="246944" lvl="0" indent="-246944" algn="l" defTabSz="914400">
                        <a:buSzPct val="75000"/>
                        <a:buChar char="•"/>
                      </a:pPr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Those looking for an easy way to entertain part guests.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6944" lvl="0" indent="-246944" algn="l" defTabSz="914400">
                        <a:buSzPct val="75000"/>
                        <a:buChar char="•"/>
                      </a:pPr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Population with discretionary funds.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round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7" name="Shape 117"/>
          <p:cNvSpPr/>
          <p:nvPr/>
        </p:nvSpPr>
        <p:spPr>
          <a:xfrm>
            <a:off x="183094" y="2312787"/>
            <a:ext cx="12647397" cy="420715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graphicFrame>
        <p:nvGraphicFramePr>
          <p:cNvPr id="118" name="Table 118"/>
          <p:cNvGraphicFramePr/>
          <p:nvPr/>
        </p:nvGraphicFramePr>
        <p:xfrm>
          <a:off x="176731" y="2323102"/>
          <a:ext cx="12651336" cy="87681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42840"/>
                <a:gridCol w="3982828"/>
                <a:gridCol w="3162834"/>
                <a:gridCol w="3162834"/>
              </a:tblGrid>
              <a:tr h="408940">
                <a:tc gridSpan="4">
                  <a:txBody>
                    <a:bodyPr/>
                    <a:lstStyle/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sym typeface="Helvetica"/>
                        </a:rPr>
                        <a:t>Market Statistics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round/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873"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Industry Name: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000" dirty="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Events/Entertainment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000" b="1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Annual Industry Sales: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$4 Billion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Market Analysis</a:t>
            </a:r>
          </a:p>
        </p:txBody>
      </p:sp>
      <p:pic>
        <p:nvPicPr>
          <p:cNvPr id="120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Spreading The Word</a:t>
            </a:r>
          </a:p>
        </p:txBody>
      </p:sp>
      <p:pic>
        <p:nvPicPr>
          <p:cNvPr id="124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760133"/>
            <a:ext cx="5565581" cy="6286501"/>
          </a:xfrm>
          <a:prstGeom prst="rect">
            <a:avLst/>
          </a:prstGeom>
        </p:spPr>
        <p:txBody>
          <a:bodyPr anchor="t"/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Venue Visits</a:t>
            </a:r>
          </a:p>
          <a:p>
            <a:pPr marL="0" lvl="1" indent="228600" defTabSz="457200">
              <a:spcBef>
                <a:spcPts val="1000"/>
              </a:spcBef>
              <a:buSzTx/>
              <a:buNone/>
              <a:defRPr sz="1800"/>
            </a:pP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Interact directly with future clients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Email Blasts </a:t>
            </a:r>
          </a:p>
          <a:p>
            <a:pPr marL="0" lvl="1" indent="228600" defTabSz="457200">
              <a:spcBef>
                <a:spcPts val="1000"/>
              </a:spcBef>
              <a:buSzTx/>
              <a:buNone/>
              <a:defRPr sz="1800"/>
            </a:pP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Not only to gain clients, but to inform existing</a:t>
            </a:r>
          </a:p>
        </p:txBody>
      </p:sp>
      <p:sp>
        <p:nvSpPr>
          <p:cNvPr id="126" name="Shape 126"/>
          <p:cNvSpPr/>
          <p:nvPr/>
        </p:nvSpPr>
        <p:spPr>
          <a:xfrm>
            <a:off x="6519207" y="2760133"/>
            <a:ext cx="5565581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2900" lvl="0" indent="-342900" algn="l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Postcards</a:t>
            </a: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lvl="1" algn="l" defTabSz="457200">
              <a:spcBef>
                <a:spcPts val="1000"/>
              </a:spcBef>
              <a:defRPr sz="1800"/>
            </a:pP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Small/Low Cost advertisements</a:t>
            </a:r>
          </a:p>
          <a:p>
            <a:pPr marL="342900" lvl="0" indent="-342900" algn="l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Social</a:t>
            </a: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Media</a:t>
            </a:r>
            <a:endParaRPr sz="2800">
              <a:solidFill>
                <a:srgbClr val="33B13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spcBef>
                <a:spcPts val="1000"/>
              </a:spcBef>
              <a:defRPr sz="1800"/>
            </a:pP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Follow us on Twitter &amp; Instagram: @DJZsEntertain</a:t>
            </a:r>
          </a:p>
          <a:p>
            <a:pPr marL="342900" lvl="0" indent="-342900" algn="l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Word of Mouth</a:t>
            </a:r>
          </a:p>
          <a:p>
            <a:pPr lvl="1" algn="l" defTabSz="457200">
              <a:spcBef>
                <a:spcPts val="1000"/>
              </a:spcBef>
              <a:defRPr sz="1800"/>
            </a:pP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Advertisement at no cost!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131"/>
            <a:ext cx="13004800" cy="64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de Them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860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678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88173" y="5595115"/>
            <a:ext cx="12660565" cy="444501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pic>
        <p:nvPicPr>
          <p:cNvPr id="129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0" name="Table 130"/>
          <p:cNvGraphicFramePr/>
          <p:nvPr/>
        </p:nvGraphicFramePr>
        <p:xfrm>
          <a:off x="188173" y="5595115"/>
          <a:ext cx="12660563" cy="152101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2660563"/>
              </a:tblGrid>
              <a:tr h="452369">
                <a:tc>
                  <a:txBody>
                    <a:bodyPr/>
                    <a:lstStyle/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Competitive Advantages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  <a:round/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</a:tr>
              <a:tr h="1068649"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 Local business feeling.</a:t>
                      </a:r>
                    </a:p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 Low/no cost non-profit work.</a:t>
                      </a:r>
                    </a:p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 Competitive rate match.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round/>
                    </a:lnL>
                    <a:lnR w="12700">
                      <a:solidFill>
                        <a:srgbClr val="33B13B"/>
                      </a:solidFill>
                      <a:round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Competition</a:t>
            </a:r>
          </a:p>
        </p:txBody>
      </p:sp>
      <p:pic>
        <p:nvPicPr>
          <p:cNvPr id="132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65768" y="2334148"/>
            <a:ext cx="12660564" cy="1007043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991095" y="3332997"/>
            <a:ext cx="3836610" cy="2133601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500"/>
            </a:pPr>
            <a:endParaRPr/>
          </a:p>
        </p:txBody>
      </p:sp>
      <p:graphicFrame>
        <p:nvGraphicFramePr>
          <p:cNvPr id="135" name="Table 135"/>
          <p:cNvGraphicFramePr/>
          <p:nvPr/>
        </p:nvGraphicFramePr>
        <p:xfrm>
          <a:off x="175838" y="2342757"/>
          <a:ext cx="12653122" cy="3134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77621"/>
                <a:gridCol w="2977621"/>
                <a:gridCol w="2867339"/>
                <a:gridCol w="3830541"/>
              </a:tblGrid>
              <a:tr h="993140">
                <a:tc>
                  <a:txBody>
                    <a:bodyPr/>
                    <a:lstStyle/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Sounds in Motion DJs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Boppers Entertainment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endParaRPr sz="2000" b="1">
                        <a:solidFill>
                          <a:srgbClr val="FFFFFF"/>
                        </a:solidFill>
                        <a:sym typeface="Helvetica"/>
                      </a:endParaRPr>
                    </a:p>
                    <a:p>
                      <a:pPr lvl="0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DJ Z’s Entertainment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13740"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Quality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Controls Hartford market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</a:lnR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Head-to-head competitor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Newer business with new ideas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13740"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Unique Factors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Larger amount of resources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Well known in the market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endParaRPr sz="100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defTabSz="457200"/>
                      <a:r>
                        <a:rPr sz="20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Specialize in teen events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13740">
                <a:tc>
                  <a:txBody>
                    <a:bodyPr/>
                    <a:lstStyle/>
                    <a:p>
                      <a:pPr lvl="0" defTabSz="457200"/>
                      <a:r>
                        <a:rPr sz="2000" b="1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Reputation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Involved in NY, RI, and NJ market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33B13B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Providing service for 20 years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</a:lnL>
                    <a:lnR w="12700">
                      <a:solidFill>
                        <a:srgbClr val="33B13B"/>
                      </a:solidFill>
                      <a:miter lim="400000"/>
                    </a:lnR>
                    <a:lnT w="12700">
                      <a:solidFill>
                        <a:srgbClr val="33B13B"/>
                      </a:solidFill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/>
                      <a:r>
                        <a:rPr sz="2000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Handles events large and small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3B13B"/>
                      </a:solidFill>
                      <a:miter lim="400000"/>
                    </a:lnL>
                    <a:lnR w="12700">
                      <a:solidFill>
                        <a:srgbClr val="33B13B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33B13B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Qualifications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952500" y="2760133"/>
            <a:ext cx="11099800" cy="62865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32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Have been a DJ for 5 years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32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Completed numerous classes on digital media/sound production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32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Taught sound production to middle school children               (Summer of 2014)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32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Completed the NFTE Entrepreneurship course</a:t>
            </a:r>
          </a:p>
        </p:txBody>
      </p:sp>
      <p:pic>
        <p:nvPicPr>
          <p:cNvPr id="140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Logo.png"/>
          <p:cNvPicPr/>
          <p:nvPr/>
        </p:nvPicPr>
        <p:blipFill>
          <a:blip r:embed="rId2">
            <a:extLst/>
          </a:blip>
          <a:srcRect t="21550" b="26320"/>
          <a:stretch>
            <a:fillRect/>
          </a:stretch>
        </p:blipFill>
        <p:spPr>
          <a:xfrm>
            <a:off x="191247" y="2101947"/>
            <a:ext cx="12622306" cy="508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-14173" y="8368573"/>
            <a:ext cx="2173174" cy="140788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 idx="4294967295"/>
          </p:nvPr>
        </p:nvSpPr>
        <p:spPr>
          <a:xfrm>
            <a:off x="4086309" y="8494117"/>
            <a:ext cx="8739549" cy="1156628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lvl="0" algn="r" defTabSz="429768">
              <a:defRPr sz="1800"/>
            </a:pPr>
            <a:r>
              <a:rPr sz="2256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Zachary Barletta </a:t>
            </a:r>
          </a:p>
          <a:p>
            <a:pPr lvl="0" algn="r" defTabSz="429768">
              <a:defRPr sz="1800"/>
            </a:pPr>
            <a:r>
              <a:rPr sz="2256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16</a:t>
            </a:r>
          </a:p>
          <a:p>
            <a:pPr lvl="0" algn="r" defTabSz="429768">
              <a:defRPr sz="1800"/>
            </a:pPr>
            <a:r>
              <a:rPr sz="2256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Pathways to 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Sales Projection</a:t>
            </a:r>
          </a:p>
        </p:txBody>
      </p:sp>
      <p:pic>
        <p:nvPicPr>
          <p:cNvPr id="144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911980" y="1600669"/>
            <a:ext cx="1828801" cy="701041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0" defTabSz="914400">
              <a:defRPr sz="1800"/>
            </a:pPr>
            <a:r>
              <a: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Total Units</a:t>
            </a:r>
            <a:endParaRPr b="1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914400">
              <a:defRPr sz="1800"/>
            </a:pPr>
            <a:r>
              <a:rPr sz="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39</a:t>
            </a:r>
          </a:p>
        </p:txBody>
      </p:sp>
      <p:sp>
        <p:nvSpPr>
          <p:cNvPr id="146" name="Shape 146"/>
          <p:cNvSpPr/>
          <p:nvPr/>
        </p:nvSpPr>
        <p:spPr>
          <a:xfrm>
            <a:off x="5417343" y="1600669"/>
            <a:ext cx="2170114" cy="701041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0" defTabSz="914400">
              <a:defRPr sz="1800"/>
            </a:pPr>
            <a:r>
              <a: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Gross Revenue</a:t>
            </a:r>
            <a:endParaRPr b="1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914400">
              <a:defRPr sz="1800"/>
            </a:pPr>
            <a:r>
              <a:rPr sz="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$13,650</a:t>
            </a:r>
          </a:p>
        </p:txBody>
      </p:sp>
      <p:sp>
        <p:nvSpPr>
          <p:cNvPr id="147" name="Shape 147"/>
          <p:cNvSpPr/>
          <p:nvPr/>
        </p:nvSpPr>
        <p:spPr>
          <a:xfrm>
            <a:off x="9264019" y="1600669"/>
            <a:ext cx="1828801" cy="701041"/>
          </a:xfrm>
          <a:prstGeom prst="rect">
            <a:avLst/>
          </a:prstGeom>
          <a:solidFill>
            <a:srgbClr val="33B13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lvl="0" defTabSz="914400">
              <a:defRPr sz="1800"/>
            </a:pPr>
            <a:r>
              <a:rPr sz="2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Net Profit</a:t>
            </a:r>
            <a:endParaRPr b="1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defTabSz="914400">
              <a:defRPr sz="1800"/>
            </a:pPr>
            <a:r>
              <a:rPr sz="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$5,850</a:t>
            </a:r>
          </a:p>
        </p:txBody>
      </p:sp>
      <p:graphicFrame>
        <p:nvGraphicFramePr>
          <p:cNvPr id="148" name="Chart 148"/>
          <p:cNvGraphicFramePr/>
          <p:nvPr/>
        </p:nvGraphicFramePr>
        <p:xfrm>
          <a:off x="1226683" y="2406505"/>
          <a:ext cx="9749771" cy="464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6127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Future Plans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952500" y="2028613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2800" b="1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Expand to full service events</a:t>
            </a:r>
          </a:p>
          <a:p>
            <a:pPr marL="0" lvl="1" indent="228600" defTabSz="457200">
              <a:spcBef>
                <a:spcPts val="1000"/>
              </a:spcBef>
              <a:buSzTx/>
              <a:buNone/>
              <a:defRPr sz="1800"/>
            </a:pPr>
            <a:r>
              <a:rPr sz="28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Provide event enhancements </a:t>
            </a:r>
          </a:p>
          <a:p>
            <a:pPr marL="790222" lvl="1" indent="-345722" defTabSz="457200">
              <a:spcBef>
                <a:spcPts val="1000"/>
              </a:spcBef>
              <a:defRPr sz="1800"/>
            </a:pPr>
            <a:r>
              <a:rPr sz="28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Food Machines</a:t>
            </a:r>
          </a:p>
          <a:p>
            <a:pPr marL="790222" lvl="1" indent="-345722" defTabSz="457200">
              <a:spcBef>
                <a:spcPts val="1000"/>
              </a:spcBef>
              <a:defRPr sz="1800"/>
            </a:pPr>
            <a:r>
              <a:rPr sz="28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Arcade Games</a:t>
            </a:r>
          </a:p>
          <a:p>
            <a:pPr marL="790222" lvl="1" indent="-345722" defTabSz="457200">
              <a:spcBef>
                <a:spcPts val="1000"/>
              </a:spcBef>
              <a:defRPr sz="1800"/>
            </a:pPr>
            <a:r>
              <a:rPr sz="28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Inflatables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 sz="1800"/>
            </a:pPr>
            <a:r>
              <a:rPr sz="2800" b="1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Move my company into Nashville, Tennessee</a:t>
            </a:r>
            <a:r>
              <a:rPr sz="28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790222" lvl="1" indent="-345722" defTabSz="457200">
              <a:spcBef>
                <a:spcPts val="1000"/>
              </a:spcBef>
              <a:defRPr sz="1800"/>
            </a:pPr>
            <a:r>
              <a:rPr sz="28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Larger Market</a:t>
            </a:r>
          </a:p>
          <a:p>
            <a:pPr marL="790222" lvl="1" indent="-345722" defTabSz="457200">
              <a:spcBef>
                <a:spcPts val="1000"/>
              </a:spcBef>
              <a:defRPr sz="1800"/>
            </a:pPr>
            <a:r>
              <a:rPr sz="28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Passion for Country Music </a:t>
            </a:r>
          </a:p>
        </p:txBody>
      </p:sp>
      <p:pic>
        <p:nvPicPr>
          <p:cNvPr id="153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Logo.png"/>
          <p:cNvPicPr/>
          <p:nvPr/>
        </p:nvPicPr>
        <p:blipFill>
          <a:blip r:embed="rId2">
            <a:extLst/>
          </a:blip>
          <a:srcRect t="21550" b="26320"/>
          <a:stretch>
            <a:fillRect/>
          </a:stretch>
        </p:blipFill>
        <p:spPr>
          <a:xfrm>
            <a:off x="191293" y="2334617"/>
            <a:ext cx="12622306" cy="50844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 idx="4294967295"/>
          </p:nvPr>
        </p:nvSpPr>
        <p:spPr>
          <a:xfrm>
            <a:off x="2132626" y="640384"/>
            <a:ext cx="8739548" cy="1156628"/>
          </a:xfrm>
          <a:prstGeom prst="rect">
            <a:avLst/>
          </a:prstGeom>
        </p:spPr>
        <p:txBody>
          <a:bodyPr lIns="45719" tIns="45719" rIns="45719" bIns="45719"/>
          <a:lstStyle>
            <a:lvl1pPr algn="r" defTabSz="457200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Thank you for your consideration!</a:t>
            </a:r>
          </a:p>
        </p:txBody>
      </p:sp>
      <p:pic>
        <p:nvPicPr>
          <p:cNvPr id="157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-14173" y="8368573"/>
            <a:ext cx="2173174" cy="140788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911692" y="9370059"/>
            <a:ext cx="918141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rgbClr val="33B13B"/>
                </a:solidFill>
                <a:latin typeface="Cicle Fina"/>
                <a:ea typeface="Cicle Fina"/>
                <a:cs typeface="Cicle Fina"/>
                <a:sym typeface="Cicle Fi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B13B"/>
                </a:solidFill>
              </a:rPr>
              <a:t>© 2015 DJ’s Z Entertainment. Designed by IS DESIGNS. All Rights Reserved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Problem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52500" y="2503171"/>
            <a:ext cx="11099800" cy="654346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 indent="0" defTabSz="457200">
              <a:spcBef>
                <a:spcPts val="1000"/>
              </a:spcBef>
              <a:buSzTx/>
              <a:buNone/>
              <a:defRPr sz="1800"/>
            </a:pPr>
            <a:r>
              <a:rPr sz="3200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DJ’s are not coming prepared</a:t>
            </a:r>
          </a:p>
          <a:p>
            <a:pPr marL="0" lvl="0" indent="0" defTabSz="457200">
              <a:spcBef>
                <a:spcPts val="1000"/>
              </a:spcBef>
              <a:buSzTx/>
              <a:buNone/>
              <a:defRPr sz="1800"/>
            </a:pPr>
            <a:r>
              <a:rPr sz="3200" b="1" dirty="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Boring setup = Boring events = Unhappy customers</a:t>
            </a:r>
          </a:p>
        </p:txBody>
      </p:sp>
      <p:pic>
        <p:nvPicPr>
          <p:cNvPr id="42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  <p:pic>
        <p:nvPicPr>
          <p:cNvPr id="7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2400" y="4003586"/>
            <a:ext cx="3712464" cy="276148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8" name="image3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9833" y="4003586"/>
            <a:ext cx="3712287" cy="2764574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Solution</a:t>
            </a:r>
          </a:p>
        </p:txBody>
      </p:sp>
      <p:pic>
        <p:nvPicPr>
          <p:cNvPr id="51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Logo.png"/>
          <p:cNvPicPr/>
          <p:nvPr/>
        </p:nvPicPr>
        <p:blipFill>
          <a:blip r:embed="rId4">
            <a:extLst/>
          </a:blip>
          <a:srcRect t="21550" b="26320"/>
          <a:stretch>
            <a:fillRect/>
          </a:stretch>
        </p:blipFill>
        <p:spPr>
          <a:xfrm>
            <a:off x="191247" y="2067111"/>
            <a:ext cx="12622306" cy="5084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836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B13B"/>
                </a:solidFill>
              </a:rPr>
              <a:t>Mission Statement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952500" y="2760133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marL="0" lvl="0" indent="0" defTabSz="457200">
              <a:spcBef>
                <a:spcPts val="1000"/>
              </a:spcBef>
              <a:buSzTx/>
              <a:buNone/>
              <a:defRPr sz="1800"/>
            </a:pP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Mission Statement</a:t>
            </a: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marL="0" lvl="0" indent="0" defTabSz="457200">
              <a:spcBef>
                <a:spcPts val="1000"/>
              </a:spcBef>
              <a:buSzTx/>
              <a:buNone/>
              <a:defRPr sz="1800"/>
            </a:pP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DJ Z’s Entertainment</a:t>
            </a: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 works towards providing great service for small, medium, and large events, for guests of all ages. </a:t>
            </a:r>
          </a:p>
          <a:p>
            <a:pPr marL="0" lvl="0" indent="0" defTabSz="457200">
              <a:spcBef>
                <a:spcPts val="1000"/>
              </a:spcBef>
              <a:buSzTx/>
              <a:buNone/>
              <a:defRPr sz="1800"/>
            </a:pPr>
            <a:endParaRPr sz="2800">
              <a:solidFill>
                <a:srgbClr val="33B13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57200">
              <a:spcBef>
                <a:spcPts val="1000"/>
              </a:spcBef>
              <a:buSzTx/>
              <a:buNone/>
              <a:defRPr sz="1800"/>
            </a:pP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Using an experienced event team, and taking advantage of others in the industry, </a:t>
            </a:r>
            <a:r>
              <a:rPr sz="2800" b="1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DJ’s Entertainment</a:t>
            </a:r>
            <a:r>
              <a: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rPr>
              <a:t> vows to stop at nothing in order to provide our clients with the best services.</a:t>
            </a:r>
          </a:p>
        </p:txBody>
      </p:sp>
      <p:pic>
        <p:nvPicPr>
          <p:cNvPr id="57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6.png" descr="http://www.rentfurniture.com/residential/img/residential-log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7475" y="2674970"/>
            <a:ext cx="4508501" cy="1686386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21590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33B13B"/>
                </a:solidFill>
              </a:rPr>
              <a:t>Suppliers</a:t>
            </a:r>
          </a:p>
        </p:txBody>
      </p:sp>
      <p:pic>
        <p:nvPicPr>
          <p:cNvPr id="63" name="Screen Shot 2015-05-15 at 8.28.57 PM.png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147475" y="4877325"/>
            <a:ext cx="4508501" cy="11811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186716" y="2760133"/>
            <a:ext cx="5885158" cy="15160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defTabSz="457200">
              <a:spcBef>
                <a:spcPts val="1000"/>
              </a:spcBef>
              <a:buSzTx/>
              <a:buNone/>
              <a:def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33B13B"/>
                </a:solidFill>
              </a:rPr>
              <a:t>High end event furniture rental</a:t>
            </a:r>
            <a:endParaRPr sz="3200" dirty="0">
              <a:solidFill>
                <a:srgbClr val="33B13B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6186716" y="4709846"/>
            <a:ext cx="5885158" cy="151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spcBef>
                <a:spcPts val="1000"/>
              </a:spcBef>
              <a:def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33B13B"/>
                </a:solidFill>
              </a:rPr>
              <a:t>Concert level sound and lighting equipment </a:t>
            </a:r>
            <a:endParaRPr sz="3200" dirty="0">
              <a:solidFill>
                <a:srgbClr val="33B13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952500" y="37973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33B13B"/>
                </a:solidFill>
              </a:rPr>
              <a:t>My Services</a:t>
            </a:r>
          </a:p>
        </p:txBody>
      </p:sp>
      <p:pic>
        <p:nvPicPr>
          <p:cNvPr id="69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lide Them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493927" y="2082329"/>
            <a:ext cx="5528784" cy="39637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33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33B13B"/>
                </a:solidFill>
              </a:rPr>
              <a:t>Full size set up:</a:t>
            </a:r>
            <a:br>
              <a:rPr lang="en-US" sz="3200" dirty="0" smtClean="0">
                <a:solidFill>
                  <a:srgbClr val="33B13B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rgbClr val="00B050"/>
                </a:solidFill>
              </a:rPr>
              <a:t>4 Speaker sound system </a:t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Full LED lighting rig </a:t>
            </a:r>
            <a:endParaRPr sz="3200" dirty="0">
              <a:solidFill>
                <a:srgbClr val="33B13B"/>
              </a:solidFill>
            </a:endParaRPr>
          </a:p>
        </p:txBody>
      </p:sp>
      <p:pic>
        <p:nvPicPr>
          <p:cNvPr id="73" name="image6.png"/>
          <p:cNvPicPr/>
          <p:nvPr/>
        </p:nvPicPr>
        <p:blipFill>
          <a:blip r:embed="rId3">
            <a:extLst/>
          </a:blip>
          <a:srcRect t="12833" b="22381"/>
          <a:stretch>
            <a:fillRect/>
          </a:stretch>
        </p:blipFill>
        <p:spPr>
          <a:xfrm>
            <a:off x="10602048" y="-6012"/>
            <a:ext cx="2173173" cy="14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8.jpg" descr="9770259_or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399" y="1535540"/>
            <a:ext cx="5046439" cy="505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478" y="87087"/>
            <a:ext cx="1780570" cy="14727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1219200"/>
            <a:ext cx="12987867" cy="731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71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569</Words>
  <Application>Microsoft Office PowerPoint</Application>
  <PresentationFormat>Custom</PresentationFormat>
  <Paragraphs>142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White</vt:lpstr>
      <vt:lpstr>PowerPoint Presentation</vt:lpstr>
      <vt:lpstr>Zachary Barletta  16 Pathways to Technology</vt:lpstr>
      <vt:lpstr>Problem</vt:lpstr>
      <vt:lpstr>Solution</vt:lpstr>
      <vt:lpstr>Mission Statement</vt:lpstr>
      <vt:lpstr>Suppliers</vt:lpstr>
      <vt:lpstr>My Services</vt:lpstr>
      <vt:lpstr>Full size set up:  4 Speaker sound system  Full LED lighting rig </vt:lpstr>
      <vt:lpstr>PowerPoint Presentation</vt:lpstr>
      <vt:lpstr>PowerPoint Presentation</vt:lpstr>
      <vt:lpstr>PowerPoint Presentation</vt:lpstr>
      <vt:lpstr>PowerPoint Presentation</vt:lpstr>
      <vt:lpstr>The Results</vt:lpstr>
      <vt:lpstr>Business Model</vt:lpstr>
      <vt:lpstr>Market Analysis</vt:lpstr>
      <vt:lpstr>Spreading The Word</vt:lpstr>
      <vt:lpstr>PowerPoint Presentation</vt:lpstr>
      <vt:lpstr>Competition</vt:lpstr>
      <vt:lpstr>Qualifications</vt:lpstr>
      <vt:lpstr>Sales Projection</vt:lpstr>
      <vt:lpstr>Future Plans</vt:lpstr>
      <vt:lpstr>Thank you for your consideration!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Griffin, John J.</dc:creator>
  <cp:lastModifiedBy>Griffin, John J.</cp:lastModifiedBy>
  <cp:revision>6</cp:revision>
  <dcterms:modified xsi:type="dcterms:W3CDTF">2015-05-20T15:57:41Z</dcterms:modified>
</cp:coreProperties>
</file>