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291" r:id="rId2"/>
    <p:sldId id="300" r:id="rId3"/>
    <p:sldId id="292" r:id="rId4"/>
    <p:sldId id="293" r:id="rId5"/>
    <p:sldId id="305" r:id="rId6"/>
    <p:sldId id="296" r:id="rId7"/>
    <p:sldId id="297" r:id="rId8"/>
    <p:sldId id="313" r:id="rId9"/>
    <p:sldId id="329" r:id="rId10"/>
    <p:sldId id="315" r:id="rId11"/>
    <p:sldId id="316" r:id="rId12"/>
    <p:sldId id="317" r:id="rId13"/>
    <p:sldId id="325" r:id="rId14"/>
    <p:sldId id="282" r:id="rId15"/>
    <p:sldId id="310" r:id="rId16"/>
    <p:sldId id="283" r:id="rId17"/>
    <p:sldId id="284" r:id="rId18"/>
    <p:sldId id="328" r:id="rId19"/>
    <p:sldId id="286" r:id="rId20"/>
    <p:sldId id="287" r:id="rId21"/>
    <p:sldId id="288" r:id="rId22"/>
    <p:sldId id="327" r:id="rId2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9EDF4"/>
    <a:srgbClr val="D0D8E8"/>
    <a:srgbClr val="0000FF"/>
    <a:srgbClr val="6699FF"/>
    <a:srgbClr val="33CC33"/>
    <a:srgbClr val="008000"/>
    <a:srgbClr val="8EB4E3"/>
    <a:srgbClr val="7777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autoAdjust="0"/>
    <p:restoredTop sz="28070" autoAdjust="0"/>
  </p:normalViewPr>
  <p:slideViewPr>
    <p:cSldViewPr>
      <p:cViewPr>
        <p:scale>
          <a:sx n="107" d="100"/>
          <a:sy n="107" d="100"/>
        </p:scale>
        <p:origin x="-72" y="-7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4"/>
  <c:clrMapOvr bg1="dk1" tx1="lt1" bg2="dk2" tx2="lt2" accent1="accent1" accent2="accent2" accent3="accent3" accent4="accent4" accent5="accent5" accent6="accent6" hlink="hlink" folHlink="folHlink"/>
  <c:chart>
    <c:autoTitleDeleted val="1"/>
    <c:view3D>
      <c:rAngAx val="1"/>
    </c:view3D>
    <c:plotArea>
      <c:layout>
        <c:manualLayout>
          <c:layoutTarget val="inner"/>
          <c:xMode val="edge"/>
          <c:yMode val="edge"/>
          <c:x val="0.2825278871391077"/>
          <c:y val="1.2500000000000002E-2"/>
          <c:w val="0.49288254593175862"/>
          <c:h val="0.83938558070866132"/>
        </c:manualLayout>
      </c:layout>
      <c:bar3DChart>
        <c:barDir val="bar"/>
        <c:grouping val="stacked"/>
        <c:ser>
          <c:idx val="0"/>
          <c:order val="0"/>
          <c:tx>
            <c:strRef>
              <c:f>Sheet1!$B$1</c:f>
              <c:strCache>
                <c:ptCount val="1"/>
                <c:pt idx="0">
                  <c:v>Hours</c:v>
                </c:pt>
              </c:strCache>
            </c:strRef>
          </c:tx>
          <c:dPt>
            <c:idx val="0"/>
            <c:spPr>
              <a:solidFill>
                <a:schemeClr val="accent4">
                  <a:lumMod val="60000"/>
                  <a:lumOff val="40000"/>
                </a:schemeClr>
              </a:solidFill>
            </c:spPr>
          </c:dPt>
          <c:dPt>
            <c:idx val="1"/>
            <c:spPr>
              <a:solidFill>
                <a:schemeClr val="accent3">
                  <a:lumMod val="60000"/>
                  <a:lumOff val="40000"/>
                </a:schemeClr>
              </a:solidFill>
            </c:spPr>
          </c:dPt>
          <c:dPt>
            <c:idx val="2"/>
            <c:spPr>
              <a:solidFill>
                <a:schemeClr val="accent2">
                  <a:lumMod val="60000"/>
                  <a:lumOff val="40000"/>
                </a:schemeClr>
              </a:solidFill>
            </c:spPr>
          </c:dPt>
          <c:dLbls>
            <c:txPr>
              <a:bodyPr/>
              <a:lstStyle/>
              <a:p>
                <a:pPr>
                  <a:defRPr b="1"/>
                </a:pPr>
                <a:endParaRPr lang="en-US"/>
              </a:p>
            </c:txPr>
            <c:showVal val="1"/>
          </c:dLbls>
          <c:cat>
            <c:strRef>
              <c:f>Sheet1!$A$2:$A$4</c:f>
              <c:strCache>
                <c:ptCount val="3"/>
                <c:pt idx="0">
                  <c:v>Sleep</c:v>
                </c:pt>
                <c:pt idx="1">
                  <c:v>Work</c:v>
                </c:pt>
                <c:pt idx="2">
                  <c:v>Free Time</c:v>
                </c:pt>
              </c:strCache>
            </c:strRef>
          </c:cat>
          <c:val>
            <c:numRef>
              <c:f>Sheet1!$B$2:$B$4</c:f>
              <c:numCache>
                <c:formatCode>General</c:formatCode>
                <c:ptCount val="3"/>
                <c:pt idx="0">
                  <c:v>56</c:v>
                </c:pt>
                <c:pt idx="1">
                  <c:v>80</c:v>
                </c:pt>
                <c:pt idx="2">
                  <c:v>32</c:v>
                </c:pt>
              </c:numCache>
            </c:numRef>
          </c:val>
        </c:ser>
        <c:dLbls>
          <c:showVal val="1"/>
        </c:dLbls>
        <c:shape val="box"/>
        <c:axId val="81111296"/>
        <c:axId val="81117184"/>
        <c:axId val="0"/>
      </c:bar3DChart>
      <c:catAx>
        <c:axId val="81111296"/>
        <c:scaling>
          <c:orientation val="minMax"/>
        </c:scaling>
        <c:axPos val="l"/>
        <c:tickLblPos val="nextTo"/>
        <c:txPr>
          <a:bodyPr/>
          <a:lstStyle/>
          <a:p>
            <a:pPr>
              <a:defRPr sz="1800" b="1">
                <a:solidFill>
                  <a:schemeClr val="bg2">
                    <a:lumMod val="50000"/>
                  </a:schemeClr>
                </a:solidFill>
              </a:defRPr>
            </a:pPr>
            <a:endParaRPr lang="en-US"/>
          </a:p>
        </c:txPr>
        <c:crossAx val="81117184"/>
        <c:crosses val="autoZero"/>
        <c:auto val="1"/>
        <c:lblAlgn val="ctr"/>
        <c:lblOffset val="100"/>
      </c:catAx>
      <c:valAx>
        <c:axId val="81117184"/>
        <c:scaling>
          <c:orientation val="minMax"/>
        </c:scaling>
        <c:axPos val="b"/>
        <c:majorGridlines/>
        <c:title>
          <c:tx>
            <c:rich>
              <a:bodyPr/>
              <a:lstStyle/>
              <a:p>
                <a:pPr algn="ctr">
                  <a:defRPr lang="en-US" sz="1800" b="1" i="0" u="none" strike="noStrike" kern="1200" baseline="0" dirty="0">
                    <a:solidFill>
                      <a:srgbClr val="1F497D">
                        <a:lumMod val="50000"/>
                      </a:srgbClr>
                    </a:solidFill>
                    <a:latin typeface="+mn-lt"/>
                    <a:ea typeface="+mn-ea"/>
                    <a:cs typeface="+mn-cs"/>
                  </a:defRPr>
                </a:pPr>
                <a:r>
                  <a:rPr lang="en-US" sz="1800" b="1" i="0" u="none" strike="noStrike" kern="1200" baseline="0" dirty="0" smtClean="0">
                    <a:solidFill>
                      <a:srgbClr val="1F497D">
                        <a:lumMod val="50000"/>
                      </a:srgbClr>
                    </a:solidFill>
                    <a:latin typeface="+mn-lt"/>
                    <a:ea typeface="+mn-ea"/>
                    <a:cs typeface="+mn-cs"/>
                  </a:rPr>
                  <a:t>Hours</a:t>
                </a:r>
                <a:endParaRPr lang="en-US" sz="1800" b="1" i="0" u="none" strike="noStrike" kern="1200" baseline="0" dirty="0">
                  <a:solidFill>
                    <a:srgbClr val="1F497D">
                      <a:lumMod val="50000"/>
                    </a:srgbClr>
                  </a:solidFill>
                  <a:latin typeface="+mn-lt"/>
                  <a:ea typeface="+mn-ea"/>
                  <a:cs typeface="+mn-cs"/>
                </a:endParaRPr>
              </a:p>
            </c:rich>
          </c:tx>
          <c:layout>
            <c:manualLayout>
              <c:xMode val="edge"/>
              <c:yMode val="edge"/>
              <c:x val="0.45444374850870906"/>
              <c:y val="0.9213828132594537"/>
            </c:manualLayout>
          </c:layout>
        </c:title>
        <c:numFmt formatCode="General" sourceLinked="1"/>
        <c:tickLblPos val="nextTo"/>
        <c:txPr>
          <a:bodyPr/>
          <a:lstStyle/>
          <a:p>
            <a:pPr>
              <a:defRPr sz="1400">
                <a:solidFill>
                  <a:schemeClr val="bg2">
                    <a:lumMod val="50000"/>
                  </a:schemeClr>
                </a:solidFill>
              </a:defRPr>
            </a:pPr>
            <a:endParaRPr lang="en-US"/>
          </a:p>
        </c:txPr>
        <c:crossAx val="81111296"/>
        <c:crosses val="autoZero"/>
        <c:crossBetween val="between"/>
      </c:valAx>
    </c:plotArea>
    <c:plotVisOnly val="1"/>
    <c:dispBlanksAs val="gap"/>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3" qsCatId="3D" csTypeId="urn:microsoft.com/office/officeart/2005/8/colors/colorful1#1" csCatId="colorful" phldr="1"/>
      <dgm:spPr/>
      <dgm:t>
        <a:bodyPr/>
        <a:lstStyle/>
        <a:p>
          <a:endParaRPr lang="en-US"/>
        </a:p>
      </dgm:t>
    </dgm:pt>
    <dgm:pt modelId="{D965AA0E-16E1-484A-B1CC-67A538879F05}">
      <dgm:prSet phldrT="[Text]"/>
      <dgm:spPr/>
      <dgm:t>
        <a:bodyPr/>
        <a:lstStyle/>
        <a:p>
          <a:r>
            <a:rPr lang="en-US" b="1" dirty="0" smtClean="0">
              <a:latin typeface="Arial" pitchFamily="34" charset="0"/>
              <a:cs typeface="Arial" pitchFamily="34" charset="0"/>
            </a:rPr>
            <a:t>People</a:t>
          </a:r>
          <a:endParaRPr lang="en-US" b="1" dirty="0">
            <a:latin typeface="Arial" pitchFamily="34"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pPr/>
      <dgm:t>
        <a:bodyPr/>
        <a:lstStyle/>
        <a:p>
          <a:r>
            <a:rPr lang="en-US" b="1" dirty="0" smtClean="0">
              <a:latin typeface="Arial" pitchFamily="34" charset="0"/>
              <a:cs typeface="Arial" pitchFamily="34" charset="0"/>
            </a:rPr>
            <a:t>Product</a:t>
          </a:r>
          <a:endParaRPr lang="en-US" b="1" dirty="0">
            <a:latin typeface="Arial" pitchFamily="34"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pPr/>
      <dgm:t>
        <a:bodyPr/>
        <a:lstStyle/>
        <a:p>
          <a:r>
            <a:rPr lang="en-US" b="1" dirty="0" smtClean="0">
              <a:latin typeface="Arial" pitchFamily="34" charset="0"/>
              <a:cs typeface="Arial" pitchFamily="34" charset="0"/>
            </a:rPr>
            <a:t>Place</a:t>
          </a:r>
          <a:endParaRPr lang="en-US" b="1" dirty="0">
            <a:latin typeface="Arial" pitchFamily="34"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pPr/>
      <dgm:t>
        <a:bodyPr/>
        <a:lstStyle/>
        <a:p>
          <a:r>
            <a:rPr lang="en-US" b="1" dirty="0" smtClean="0">
              <a:latin typeface="Arial" pitchFamily="34" charset="0"/>
              <a:cs typeface="Arial" pitchFamily="34" charset="0"/>
            </a:rPr>
            <a:t>Price</a:t>
          </a:r>
          <a:endParaRPr lang="en-US" b="1" dirty="0">
            <a:latin typeface="Arial" pitchFamily="34"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pPr/>
      <dgm:t>
        <a:bodyPr/>
        <a:lstStyle/>
        <a:p>
          <a:r>
            <a:rPr lang="en-US" b="1" dirty="0" smtClean="0">
              <a:latin typeface="Arial" pitchFamily="34" charset="0"/>
              <a:cs typeface="Arial" pitchFamily="34" charset="0"/>
            </a:rPr>
            <a:t>Promotion</a:t>
          </a:r>
          <a:endParaRPr lang="en-US" b="1" dirty="0">
            <a:latin typeface="Arial" pitchFamily="34"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pt>
    <dgm:pt modelId="{EE66C1B2-BEED-4C92-AD94-0A3F07F8CDCD}" type="pres">
      <dgm:prSet presAssocID="{D965AA0E-16E1-484A-B1CC-67A538879F05}" presName="rootComposite" presStyleCnt="0"/>
      <dgm:spPr/>
    </dgm:pt>
    <dgm:pt modelId="{862952AD-D5AC-4FAE-B0E8-9953A8ED4A9D}" type="pres">
      <dgm:prSet presAssocID="{D965AA0E-16E1-484A-B1CC-67A538879F05}" presName="rootText" presStyleLbl="node1" presStyleIdx="0" presStyleCnt="5" custLinFactNeighborX="1310" custLinFactNeighborY="472"/>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pt>
    <dgm:pt modelId="{1A38D960-6B7E-4275-B1AA-356068C05F20}" type="pres">
      <dgm:prSet presAssocID="{437DFC35-C785-40FB-B62F-DD7674F7DB5C}" presName="root" presStyleCnt="0"/>
      <dgm:spPr/>
    </dgm:pt>
    <dgm:pt modelId="{73CDBDB6-86A3-47C8-A97D-094CB876FFA2}" type="pres">
      <dgm:prSet presAssocID="{437DFC35-C785-40FB-B62F-DD7674F7DB5C}" presName="rootComposite" presStyleCnt="0"/>
      <dgm:spPr/>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pt>
    <dgm:pt modelId="{50F6C165-8A31-404A-9ACB-B68BB306BE89}" type="pres">
      <dgm:prSet presAssocID="{25B9D762-6E0F-4A8F-B25D-3BC5B525CF6C}" presName="root" presStyleCnt="0"/>
      <dgm:spPr/>
    </dgm:pt>
    <dgm:pt modelId="{F1BA6A6B-DD37-4DE0-A6C2-095CFCA46432}" type="pres">
      <dgm:prSet presAssocID="{25B9D762-6E0F-4A8F-B25D-3BC5B525CF6C}" presName="rootComposite" presStyleCnt="0"/>
      <dgm:spPr/>
    </dgm:pt>
    <dgm:pt modelId="{CFD2CD4F-C387-4A32-BD27-2EE16B98331B}" type="pres">
      <dgm:prSet presAssocID="{25B9D762-6E0F-4A8F-B25D-3BC5B525CF6C}" presName="rootText" presStyleLbl="node1" presStyleIdx="2" presStyleCnt="5" custLinFactNeighborX="0" custLinFactNeighborY="472"/>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pt>
    <dgm:pt modelId="{0403C533-C88A-47A8-A433-085439684E65}" type="pres">
      <dgm:prSet presAssocID="{A0E4D834-1EAF-4860-B078-74CD184AD03C}" presName="root" presStyleCnt="0"/>
      <dgm:spPr/>
    </dgm:pt>
    <dgm:pt modelId="{8837020E-982F-4569-9519-826E61515055}" type="pres">
      <dgm:prSet presAssocID="{A0E4D834-1EAF-4860-B078-74CD184AD03C}" presName="rootComposite" presStyleCnt="0"/>
      <dgm:spPr/>
    </dgm:pt>
    <dgm:pt modelId="{9E0B1F13-1838-4CBF-B9E4-7DB8C0CC55A0}" type="pres">
      <dgm:prSet presAssocID="{A0E4D834-1EAF-4860-B078-74CD184AD03C}" presName="rootText" presStyleLbl="node1" presStyleIdx="3" presStyleCnt="5" custLinFactNeighborX="-1244" custLinFactNeighborY="103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pt>
    <dgm:pt modelId="{F3B69D12-5A43-4053-B708-DB63ED8A0482}" type="pres">
      <dgm:prSet presAssocID="{BC48F879-0FD3-443B-8718-F5B0BDC03A14}" presName="root" presStyleCnt="0"/>
      <dgm:spPr/>
    </dgm:pt>
    <dgm:pt modelId="{8EE46807-C195-48E8-8E7C-406573812271}" type="pres">
      <dgm:prSet presAssocID="{BC48F879-0FD3-443B-8718-F5B0BDC03A14}" presName="rootComposite" presStyleCnt="0"/>
      <dgm:spPr/>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pt>
  </dgm:ptLst>
  <dgm:cxnLst>
    <dgm:cxn modelId="{6363A9C2-1184-41C4-829A-66A1B0C7A0EB}" type="presOf" srcId="{25B9D762-6E0F-4A8F-B25D-3BC5B525CF6C}" destId="{CFD2CD4F-C387-4A32-BD27-2EE16B98331B}" srcOrd="0" destOrd="0" presId="urn:microsoft.com/office/officeart/2005/8/layout/hierarchy3"/>
    <dgm:cxn modelId="{2401C611-AA48-41E7-90D7-5AC17809EB2E}" type="presOf" srcId="{BC48F879-0FD3-443B-8718-F5B0BDC03A14}" destId="{B083EA45-6E65-4132-A869-371A918F4AA3}" srcOrd="0" destOrd="0" presId="urn:microsoft.com/office/officeart/2005/8/layout/hierarchy3"/>
    <dgm:cxn modelId="{A7345447-4D97-4B3D-86E1-E60A4ACC340A}" type="presOf" srcId="{D965AA0E-16E1-484A-B1CC-67A538879F05}" destId="{862952AD-D5AC-4FAE-B0E8-9953A8ED4A9D}" srcOrd="0" destOrd="0" presId="urn:microsoft.com/office/officeart/2005/8/layout/hierarchy3"/>
    <dgm:cxn modelId="{1803D304-F1AD-41A6-98DA-A15AF3709A54}" srcId="{4B448B0F-D41D-4A0D-8C64-AE3F37F0D3FD}" destId="{25B9D762-6E0F-4A8F-B25D-3BC5B525CF6C}" srcOrd="2" destOrd="0" parTransId="{2D66D4D2-3A33-4CCD-8C25-04881E159BAA}" sibTransId="{873243D5-A041-42E2-899B-856B77BC045C}"/>
    <dgm:cxn modelId="{5DE32F22-59B4-45F8-A959-8CB731BCA5ED}" type="presOf" srcId="{A0E4D834-1EAF-4860-B078-74CD184AD03C}" destId="{9E0B1F13-1838-4CBF-B9E4-7DB8C0CC55A0}" srcOrd="0" destOrd="0" presId="urn:microsoft.com/office/officeart/2005/8/layout/hierarchy3"/>
    <dgm:cxn modelId="{1C5B444F-2089-41AD-B90D-DBB1BA8AAB6A}" type="presOf" srcId="{BC48F879-0FD3-443B-8718-F5B0BDC03A14}" destId="{F9D26FFC-27AE-402C-9C34-99D5D95E02E0}"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4D533FE9-2FCA-41FD-817E-30921F4838D1}" type="presOf" srcId="{437DFC35-C785-40FB-B62F-DD7674F7DB5C}" destId="{79F80F0E-B617-4DD7-83CE-977D1CA60163}" srcOrd="1" destOrd="0" presId="urn:microsoft.com/office/officeart/2005/8/layout/hierarchy3"/>
    <dgm:cxn modelId="{57CE7E8D-37E1-465C-83E0-42E2EB27F219}" type="presOf" srcId="{A0E4D834-1EAF-4860-B078-74CD184AD03C}" destId="{9844816A-6E43-4256-BADA-7F81CBDDEA30}" srcOrd="1" destOrd="0" presId="urn:microsoft.com/office/officeart/2005/8/layout/hierarchy3"/>
    <dgm:cxn modelId="{DB198C2C-88C1-4359-80AC-986920192112}" type="presOf" srcId="{4B448B0F-D41D-4A0D-8C64-AE3F37F0D3FD}" destId="{DB1A7131-896E-49DF-9C1A-B82411E697F3}" srcOrd="0" destOrd="0" presId="urn:microsoft.com/office/officeart/2005/8/layout/hierarchy3"/>
    <dgm:cxn modelId="{0E1D4878-1132-4BAD-88EA-B22A947B431E}" srcId="{4B448B0F-D41D-4A0D-8C64-AE3F37F0D3FD}" destId="{A0E4D834-1EAF-4860-B078-74CD184AD03C}" srcOrd="3" destOrd="0" parTransId="{3A153290-389F-4F97-BFD1-0DE070362358}" sibTransId="{3E62B6C5-95D4-4375-9D67-F7A22BB907DA}"/>
    <dgm:cxn modelId="{C081EFEF-D440-4FFD-90CD-52AE6B53864E}" srcId="{4B448B0F-D41D-4A0D-8C64-AE3F37F0D3FD}" destId="{437DFC35-C785-40FB-B62F-DD7674F7DB5C}" srcOrd="1" destOrd="0" parTransId="{0BAED246-3484-4A74-B6C0-DD7910EAB519}" sibTransId="{EBD38709-E38E-454F-A736-D656DECDB5C3}"/>
    <dgm:cxn modelId="{1E305DDD-0F83-4797-90F6-75FDA69B1634}" srcId="{4B448B0F-D41D-4A0D-8C64-AE3F37F0D3FD}" destId="{D965AA0E-16E1-484A-B1CC-67A538879F05}" srcOrd="0" destOrd="0" parTransId="{5B07CCD0-8F07-4095-9531-7073E9866020}" sibTransId="{115B7A06-74ED-452E-8E33-B9583D81B1E8}"/>
    <dgm:cxn modelId="{12AB4F66-3F43-4664-A3A7-2766AB0380BF}" type="presOf" srcId="{25B9D762-6E0F-4A8F-B25D-3BC5B525CF6C}" destId="{D3286B58-9BED-4E96-8894-C6075539A479}" srcOrd="1" destOrd="0" presId="urn:microsoft.com/office/officeart/2005/8/layout/hierarchy3"/>
    <dgm:cxn modelId="{69052BAD-F80E-4C82-9D8D-5B098268D0EE}" type="presOf" srcId="{D965AA0E-16E1-484A-B1CC-67A538879F05}" destId="{5AF55B48-06D5-43C5-AA96-87E383EB90D2}" srcOrd="1" destOrd="0" presId="urn:microsoft.com/office/officeart/2005/8/layout/hierarchy3"/>
    <dgm:cxn modelId="{F324C8B8-7C02-46B3-9D85-B1059759F46F}" type="presOf" srcId="{437DFC35-C785-40FB-B62F-DD7674F7DB5C}" destId="{0785B8DD-BC5F-4DC2-A8F6-4ED99341B0E6}" srcOrd="0" destOrd="0" presId="urn:microsoft.com/office/officeart/2005/8/layout/hierarchy3"/>
    <dgm:cxn modelId="{55C8E0C9-68B6-4DA3-9B20-923D8B91B76F}" type="presParOf" srcId="{DB1A7131-896E-49DF-9C1A-B82411E697F3}" destId="{14965F33-A650-4B21-B460-1651B54D2BAC}" srcOrd="0" destOrd="0" presId="urn:microsoft.com/office/officeart/2005/8/layout/hierarchy3"/>
    <dgm:cxn modelId="{CBFCE3C9-0C3E-40D7-92B4-01BBF4118B05}" type="presParOf" srcId="{14965F33-A650-4B21-B460-1651B54D2BAC}" destId="{EE66C1B2-BEED-4C92-AD94-0A3F07F8CDCD}" srcOrd="0" destOrd="0" presId="urn:microsoft.com/office/officeart/2005/8/layout/hierarchy3"/>
    <dgm:cxn modelId="{54917CD8-472E-4EB4-A4CB-FDFB2714DF86}" type="presParOf" srcId="{EE66C1B2-BEED-4C92-AD94-0A3F07F8CDCD}" destId="{862952AD-D5AC-4FAE-B0E8-9953A8ED4A9D}" srcOrd="0" destOrd="0" presId="urn:microsoft.com/office/officeart/2005/8/layout/hierarchy3"/>
    <dgm:cxn modelId="{D54458A0-762C-4E19-BA05-3CBB6DD11DE9}" type="presParOf" srcId="{EE66C1B2-BEED-4C92-AD94-0A3F07F8CDCD}" destId="{5AF55B48-06D5-43C5-AA96-87E383EB90D2}" srcOrd="1" destOrd="0" presId="urn:microsoft.com/office/officeart/2005/8/layout/hierarchy3"/>
    <dgm:cxn modelId="{7094313D-5B57-4875-A7E6-8BFDF02DF25E}" type="presParOf" srcId="{14965F33-A650-4B21-B460-1651B54D2BAC}" destId="{ED599582-7803-40DF-AB74-75136DDA8A65}" srcOrd="1" destOrd="0" presId="urn:microsoft.com/office/officeart/2005/8/layout/hierarchy3"/>
    <dgm:cxn modelId="{0DA64E9E-42E3-40E2-85B1-DF952C7C11BA}" type="presParOf" srcId="{DB1A7131-896E-49DF-9C1A-B82411E697F3}" destId="{1A38D960-6B7E-4275-B1AA-356068C05F20}" srcOrd="1" destOrd="0" presId="urn:microsoft.com/office/officeart/2005/8/layout/hierarchy3"/>
    <dgm:cxn modelId="{B7C88A41-0D3A-43E5-BD2F-B731668BE8ED}" type="presParOf" srcId="{1A38D960-6B7E-4275-B1AA-356068C05F20}" destId="{73CDBDB6-86A3-47C8-A97D-094CB876FFA2}" srcOrd="0" destOrd="0" presId="urn:microsoft.com/office/officeart/2005/8/layout/hierarchy3"/>
    <dgm:cxn modelId="{A8C768EB-F79D-4DAB-A3DB-CBD7B42B5180}" type="presParOf" srcId="{73CDBDB6-86A3-47C8-A97D-094CB876FFA2}" destId="{0785B8DD-BC5F-4DC2-A8F6-4ED99341B0E6}" srcOrd="0" destOrd="0" presId="urn:microsoft.com/office/officeart/2005/8/layout/hierarchy3"/>
    <dgm:cxn modelId="{ECC6A3A8-9089-4192-9811-F5B5A3037AF1}" type="presParOf" srcId="{73CDBDB6-86A3-47C8-A97D-094CB876FFA2}" destId="{79F80F0E-B617-4DD7-83CE-977D1CA60163}" srcOrd="1" destOrd="0" presId="urn:microsoft.com/office/officeart/2005/8/layout/hierarchy3"/>
    <dgm:cxn modelId="{42C38BB8-94CA-4C2B-8F5E-8E9929216BEE}" type="presParOf" srcId="{1A38D960-6B7E-4275-B1AA-356068C05F20}" destId="{F1D06A69-E2BD-49D0-A8F7-549D84F69A29}" srcOrd="1" destOrd="0" presId="urn:microsoft.com/office/officeart/2005/8/layout/hierarchy3"/>
    <dgm:cxn modelId="{F1738C9B-BBFA-409E-A467-7BDC0A90F43E}" type="presParOf" srcId="{DB1A7131-896E-49DF-9C1A-B82411E697F3}" destId="{50F6C165-8A31-404A-9ACB-B68BB306BE89}" srcOrd="2" destOrd="0" presId="urn:microsoft.com/office/officeart/2005/8/layout/hierarchy3"/>
    <dgm:cxn modelId="{A26DA4A0-7D61-4EEB-B141-13F22E0381AC}" type="presParOf" srcId="{50F6C165-8A31-404A-9ACB-B68BB306BE89}" destId="{F1BA6A6B-DD37-4DE0-A6C2-095CFCA46432}" srcOrd="0" destOrd="0" presId="urn:microsoft.com/office/officeart/2005/8/layout/hierarchy3"/>
    <dgm:cxn modelId="{C3C5A114-C612-449E-9E84-F20AD7E7FD72}" type="presParOf" srcId="{F1BA6A6B-DD37-4DE0-A6C2-095CFCA46432}" destId="{CFD2CD4F-C387-4A32-BD27-2EE16B98331B}" srcOrd="0" destOrd="0" presId="urn:microsoft.com/office/officeart/2005/8/layout/hierarchy3"/>
    <dgm:cxn modelId="{31A3A401-F613-4274-854F-BCBD90AFBD0E}" type="presParOf" srcId="{F1BA6A6B-DD37-4DE0-A6C2-095CFCA46432}" destId="{D3286B58-9BED-4E96-8894-C6075539A479}" srcOrd="1" destOrd="0" presId="urn:microsoft.com/office/officeart/2005/8/layout/hierarchy3"/>
    <dgm:cxn modelId="{21C8C5ED-38FD-4035-9DBA-B072F0D4033B}" type="presParOf" srcId="{50F6C165-8A31-404A-9ACB-B68BB306BE89}" destId="{D66192ED-174F-451C-B21C-178E58FE0DC9}" srcOrd="1" destOrd="0" presId="urn:microsoft.com/office/officeart/2005/8/layout/hierarchy3"/>
    <dgm:cxn modelId="{CD3181A5-2CAF-406B-8876-76EAB6739D66}" type="presParOf" srcId="{DB1A7131-896E-49DF-9C1A-B82411E697F3}" destId="{0403C533-C88A-47A8-A433-085439684E65}" srcOrd="3" destOrd="0" presId="urn:microsoft.com/office/officeart/2005/8/layout/hierarchy3"/>
    <dgm:cxn modelId="{6413A20A-ACF6-4287-98D1-C32F625FD846}" type="presParOf" srcId="{0403C533-C88A-47A8-A433-085439684E65}" destId="{8837020E-982F-4569-9519-826E61515055}" srcOrd="0" destOrd="0" presId="urn:microsoft.com/office/officeart/2005/8/layout/hierarchy3"/>
    <dgm:cxn modelId="{13BD7619-FDC8-4C34-B8BA-480B5600399B}" type="presParOf" srcId="{8837020E-982F-4569-9519-826E61515055}" destId="{9E0B1F13-1838-4CBF-B9E4-7DB8C0CC55A0}" srcOrd="0" destOrd="0" presId="urn:microsoft.com/office/officeart/2005/8/layout/hierarchy3"/>
    <dgm:cxn modelId="{452FD7A4-8FCB-446A-AD8F-5E53F027B332}" type="presParOf" srcId="{8837020E-982F-4569-9519-826E61515055}" destId="{9844816A-6E43-4256-BADA-7F81CBDDEA30}" srcOrd="1" destOrd="0" presId="urn:microsoft.com/office/officeart/2005/8/layout/hierarchy3"/>
    <dgm:cxn modelId="{99854265-F0F2-462D-B1A6-951DC9725A33}" type="presParOf" srcId="{0403C533-C88A-47A8-A433-085439684E65}" destId="{054ADF79-8502-47AC-BC94-6D8CFBAA47FF}" srcOrd="1" destOrd="0" presId="urn:microsoft.com/office/officeart/2005/8/layout/hierarchy3"/>
    <dgm:cxn modelId="{96156B83-3391-4208-B378-EB162E5BCFCF}" type="presParOf" srcId="{DB1A7131-896E-49DF-9C1A-B82411E697F3}" destId="{F3B69D12-5A43-4053-B708-DB63ED8A0482}" srcOrd="4" destOrd="0" presId="urn:microsoft.com/office/officeart/2005/8/layout/hierarchy3"/>
    <dgm:cxn modelId="{47E8151E-86C4-4D04-A795-6EC82B9EE92F}" type="presParOf" srcId="{F3B69D12-5A43-4053-B708-DB63ED8A0482}" destId="{8EE46807-C195-48E8-8E7C-406573812271}" srcOrd="0" destOrd="0" presId="urn:microsoft.com/office/officeart/2005/8/layout/hierarchy3"/>
    <dgm:cxn modelId="{F13C58CE-68D0-4F1F-A3B9-209FEA2D5E39}" type="presParOf" srcId="{8EE46807-C195-48E8-8E7C-406573812271}" destId="{B083EA45-6E65-4132-A869-371A918F4AA3}" srcOrd="0" destOrd="0" presId="urn:microsoft.com/office/officeart/2005/8/layout/hierarchy3"/>
    <dgm:cxn modelId="{1997302D-749F-4765-BC67-717576E364FE}" type="presParOf" srcId="{8EE46807-C195-48E8-8E7C-406573812271}" destId="{F9D26FFC-27AE-402C-9C34-99D5D95E02E0}" srcOrd="1" destOrd="0" presId="urn:microsoft.com/office/officeart/2005/8/layout/hierarchy3"/>
    <dgm:cxn modelId="{0F49112F-27DC-42CB-9160-4FF07F649415}" type="presParOf" srcId="{F3B69D12-5A43-4053-B708-DB63ED8A0482}" destId="{A30B1650-D093-4E4B-8E16-DB361230E7B3}"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23189" y="1976462"/>
          <a:ext cx="1446386" cy="723193"/>
        </a:xfrm>
        <a:prstGeom prst="roundRect">
          <a:avLst>
            <a:gd name="adj" fmla="val 10000"/>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People</a:t>
          </a:r>
          <a:endParaRPr lang="en-US" sz="2000" b="1" kern="1200" dirty="0">
            <a:latin typeface="Arial" pitchFamily="34" charset="0"/>
            <a:cs typeface="Arial" pitchFamily="34" charset="0"/>
          </a:endParaRPr>
        </a:p>
      </dsp:txBody>
      <dsp:txXfrm>
        <a:off x="23189" y="1976462"/>
        <a:ext cx="1446386" cy="723193"/>
      </dsp:txXfrm>
    </dsp:sp>
    <dsp:sp modelId="{0785B8DD-BC5F-4DC2-A8F6-4ED99341B0E6}">
      <dsp:nvSpPr>
        <dsp:cNvPr id="0" name=""/>
        <dsp:cNvSpPr/>
      </dsp:nvSpPr>
      <dsp:spPr>
        <a:xfrm>
          <a:off x="1828799" y="1976462"/>
          <a:ext cx="1446386" cy="723193"/>
        </a:xfrm>
        <a:prstGeom prst="roundRect">
          <a:avLst>
            <a:gd name="adj" fmla="val 10000"/>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Product</a:t>
          </a:r>
          <a:endParaRPr lang="en-US" sz="2000" b="1" kern="1200" dirty="0">
            <a:latin typeface="Arial" pitchFamily="34" charset="0"/>
            <a:cs typeface="Arial" pitchFamily="34" charset="0"/>
          </a:endParaRPr>
        </a:p>
      </dsp:txBody>
      <dsp:txXfrm>
        <a:off x="1828799" y="1976462"/>
        <a:ext cx="1446386" cy="723193"/>
      </dsp:txXfrm>
    </dsp:sp>
    <dsp:sp modelId="{CFD2CD4F-C387-4A32-BD27-2EE16B98331B}">
      <dsp:nvSpPr>
        <dsp:cNvPr id="0" name=""/>
        <dsp:cNvSpPr/>
      </dsp:nvSpPr>
      <dsp:spPr>
        <a:xfrm>
          <a:off x="3620206" y="1976462"/>
          <a:ext cx="1446386" cy="723193"/>
        </a:xfrm>
        <a:prstGeom prst="roundRect">
          <a:avLst>
            <a:gd name="adj" fmla="val 10000"/>
          </a:avLst>
        </a:prstGeom>
        <a:solidFill>
          <a:schemeClr val="accent4">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Place</a:t>
          </a:r>
          <a:endParaRPr lang="en-US" sz="2000" b="1" kern="1200" dirty="0">
            <a:latin typeface="Arial" pitchFamily="34" charset="0"/>
            <a:cs typeface="Arial" pitchFamily="34" charset="0"/>
          </a:endParaRPr>
        </a:p>
      </dsp:txBody>
      <dsp:txXfrm>
        <a:off x="3620206" y="1976462"/>
        <a:ext cx="1446386" cy="723193"/>
      </dsp:txXfrm>
    </dsp:sp>
    <dsp:sp modelId="{9E0B1F13-1838-4CBF-B9E4-7DB8C0CC55A0}">
      <dsp:nvSpPr>
        <dsp:cNvPr id="0" name=""/>
        <dsp:cNvSpPr/>
      </dsp:nvSpPr>
      <dsp:spPr>
        <a:xfrm>
          <a:off x="5410196" y="1980520"/>
          <a:ext cx="1446386" cy="723193"/>
        </a:xfrm>
        <a:prstGeom prst="roundRect">
          <a:avLst>
            <a:gd name="adj" fmla="val 10000"/>
          </a:avLst>
        </a:prstGeom>
        <a:solidFill>
          <a:schemeClr val="accent5">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Price</a:t>
          </a:r>
          <a:endParaRPr lang="en-US" sz="2000" b="1" kern="1200" dirty="0">
            <a:latin typeface="Arial" pitchFamily="34" charset="0"/>
            <a:cs typeface="Arial" pitchFamily="34" charset="0"/>
          </a:endParaRPr>
        </a:p>
      </dsp:txBody>
      <dsp:txXfrm>
        <a:off x="5410196" y="1980520"/>
        <a:ext cx="1446386" cy="723193"/>
      </dsp:txXfrm>
    </dsp:sp>
    <dsp:sp modelId="{B083EA45-6E65-4132-A869-371A918F4AA3}">
      <dsp:nvSpPr>
        <dsp:cNvPr id="0" name=""/>
        <dsp:cNvSpPr/>
      </dsp:nvSpPr>
      <dsp:spPr>
        <a:xfrm>
          <a:off x="7239007" y="1976462"/>
          <a:ext cx="1446386" cy="723193"/>
        </a:xfrm>
        <a:prstGeom prst="roundRect">
          <a:avLst>
            <a:gd name="adj" fmla="val 10000"/>
          </a:avLst>
        </a:prstGeom>
        <a:solidFill>
          <a:schemeClr val="accent6">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Promotion</a:t>
          </a:r>
          <a:endParaRPr lang="en-US" sz="2000" b="1" kern="1200" dirty="0">
            <a:latin typeface="Arial" pitchFamily="34" charset="0"/>
            <a:cs typeface="Arial" pitchFamily="34" charset="0"/>
          </a:endParaRPr>
        </a:p>
      </dsp:txBody>
      <dsp:txXfrm>
        <a:off x="7239007" y="1976462"/>
        <a:ext cx="1446386" cy="723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0414A1DF-224C-4D10-8E38-9859EEE754E6}" type="datetime1">
              <a:rPr lang="en-US"/>
              <a:pPr>
                <a:defRPr/>
              </a:pPr>
              <a:t>11/1/2010</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591DC18C-B3E9-4DCE-8B32-AE9C3E382D9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fld id="{900A6FCA-3BB4-4AB3-8268-DD21B33DA33E}" type="datetime1">
              <a:rPr lang="en-US"/>
              <a:pPr>
                <a:defRPr/>
              </a:pPr>
              <a:t>11/1/2010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5ADC03C0-E85B-49C0-BFD3-3ECE75DA442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p:txBody>
          <a:bodyPr>
            <a:normAutofit fontScale="92500"/>
          </a:bodyPr>
          <a:lstStyle/>
          <a:p>
            <a:pPr>
              <a:lnSpc>
                <a:spcPct val="90000"/>
              </a:lnSpc>
              <a:defRPr/>
            </a:pPr>
            <a:endParaRPr lang="en-US" sz="1000" dirty="0" smtClean="0">
              <a:latin typeface="Arial" charset="0"/>
              <a:ea typeface="ＭＳ Ｐゴシック"/>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338" y="8772525"/>
            <a:ext cx="3038475" cy="461963"/>
          </a:xfrm>
          <a:prstGeom prst="rect">
            <a:avLst/>
          </a:prstGeom>
          <a:noFill/>
          <a:ln w="9525">
            <a:noFill/>
            <a:miter lim="800000"/>
            <a:headEnd/>
            <a:tailEnd/>
          </a:ln>
        </p:spPr>
        <p:txBody>
          <a:bodyPr lIns="93177" tIns="46589" rIns="93177" bIns="46589" anchor="b"/>
          <a:lstStyle/>
          <a:p>
            <a:pPr algn="r"/>
            <a:fld id="{873E7280-174B-4F38-BCCD-33B30D8E9E37}" type="slidenum">
              <a:rPr lang="en-US" sz="1200">
                <a:latin typeface="Calibri" pitchFamily="34" charset="0"/>
              </a:rPr>
              <a:pPr algn="r"/>
              <a:t>10</a:t>
            </a:fld>
            <a:endParaRPr lang="en-US" sz="1200">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Rectangle 3"/>
          <p:cNvSpPr>
            <a:spLocks noGrp="1" noChangeArrowheads="1"/>
          </p:cNvSpPr>
          <p:nvPr>
            <p:ph type="body" idx="1"/>
          </p:nvPr>
        </p:nvSpPr>
        <p:spPr bwMode="auto">
          <a:xfrm>
            <a:off x="935038" y="4240213"/>
            <a:ext cx="5140325" cy="4154487"/>
          </a:xfrm>
        </p:spPr>
        <p:txBody>
          <a:bodyPr>
            <a:normAutofit lnSpcReduction="10000"/>
          </a:bodyPr>
          <a:lstStyle/>
          <a:p>
            <a:pPr>
              <a:lnSpc>
                <a:spcPct val="80000"/>
              </a:lnSpc>
              <a:defRPr/>
            </a:pPr>
            <a:endParaRPr lang="en-US" sz="800" dirty="0" smtClean="0">
              <a:latin typeface="Arial" charset="0"/>
              <a:ea typeface="ＭＳ Ｐゴシック"/>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p:txBody>
          <a:bodyPr>
            <a:normAutofit fontScale="92500"/>
          </a:bodyPr>
          <a:lstStyle/>
          <a:p>
            <a:pPr>
              <a:lnSpc>
                <a:spcPct val="80000"/>
              </a:lnSpc>
              <a:defRPr/>
            </a:pPr>
            <a:endParaRPr lang="en-US" sz="800" dirty="0" smtClean="0">
              <a:latin typeface="Arial" charset="0"/>
              <a:ea typeface="ＭＳ Ｐゴシック"/>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a:lnSpc>
                <a:spcPct val="80000"/>
              </a:lnSpc>
            </a:pPr>
            <a:endParaRPr lang="en-US" sz="80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pPr>
              <a:lnSpc>
                <a:spcPct val="80000"/>
              </a:lnSpc>
              <a:defRPr/>
            </a:pPr>
            <a:endParaRPr lang="en-US" dirty="0" smtClean="0">
              <a:latin typeface="Arial" charset="0"/>
              <a:ea typeface="ＭＳ Ｐゴシック"/>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pPr>
              <a:lnSpc>
                <a:spcPct val="80000"/>
              </a:lnSpc>
            </a:pPr>
            <a:endParaRPr lang="en-US" sz="80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lnSpc>
                <a:spcPct val="90000"/>
              </a:lnSpc>
            </a:pPr>
            <a:endParaRPr lang="en-US" smtClean="0">
              <a:ea typeface="ＭＳ Ｐゴシック" pitchFamily="34"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A65CAB6E-1CFD-4C46-B167-6FFCD137A642}" type="slidenum">
              <a:rPr lang="en-US" smtClean="0">
                <a:latin typeface="Calibri" pitchFamily="34" charset="0"/>
              </a:rPr>
              <a:pPr/>
              <a:t>15</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pPr>
              <a:lnSpc>
                <a:spcPct val="80000"/>
              </a:lnSpc>
            </a:pPr>
            <a:endParaRPr lang="en-US" sz="80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lnSpc>
                <a:spcPct val="80000"/>
              </a:lnSpc>
            </a:pPr>
            <a:endParaRPr lang="en-US" sz="70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lnSpc>
                <a:spcPct val="80000"/>
              </a:lnSpc>
              <a:defRPr/>
            </a:pPr>
            <a:endParaRPr lang="en-US" sz="1000" dirty="0" smtClean="0">
              <a:latin typeface="Arial" charset="0"/>
              <a:ea typeface="ＭＳ Ｐゴシック"/>
              <a:cs typeface="Arial" charset="0"/>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0CAE2DB1-2979-4383-89AB-084DD1D289BB}"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a:lnSpc>
                <a:spcPct val="90000"/>
              </a:lnSpc>
            </a:pPr>
            <a:endParaRPr lang="en-US" sz="100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a:lstStyle/>
          <a:p>
            <a:pPr>
              <a:lnSpc>
                <a:spcPct val="80000"/>
              </a:lnSpc>
            </a:pPr>
            <a:endParaRPr lang="en-US" sz="110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a:lnSpc>
                <a:spcPct val="80000"/>
              </a:lnSpc>
            </a:pPr>
            <a:endParaRPr lang="en-US" sz="100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a:lstStyle/>
          <a:p>
            <a:pPr>
              <a:lnSpc>
                <a:spcPct val="90000"/>
              </a:lnSpc>
            </a:pPr>
            <a:endParaRPr lang="en-US" sz="90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pPr>
              <a:lnSpc>
                <a:spcPct val="80000"/>
              </a:lnSpc>
            </a:pPr>
            <a:endParaRPr lang="en-US" sz="80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pPr>
              <a:lnSpc>
                <a:spcPct val="90000"/>
              </a:lnSpc>
            </a:pPr>
            <a:endParaRPr lang="en-US" sz="100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a:lnSpc>
                <a:spcPct val="80000"/>
              </a:lnSpc>
            </a:pPr>
            <a:endParaRPr lang="en-US" sz="80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a:lnSpc>
                <a:spcPct val="80000"/>
              </a:lnSpc>
            </a:pPr>
            <a:endParaRPr lang="en-US" sz="80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a:lstStyle/>
          <a:p>
            <a:pPr>
              <a:lnSpc>
                <a:spcPct val="80000"/>
              </a:lnSpc>
            </a:pPr>
            <a:endParaRPr lang="en-US" sz="90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a:lnSpc>
                <a:spcPct val="80000"/>
              </a:lnSpc>
            </a:pPr>
            <a:endParaRPr lang="en-US" sz="100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p:txBody>
          <a:bodyPr>
            <a:normAutofit lnSpcReduction="10000"/>
          </a:bodyPr>
          <a:lstStyle/>
          <a:p>
            <a:pPr>
              <a:lnSpc>
                <a:spcPct val="80000"/>
              </a:lnSpc>
              <a:defRPr/>
            </a:pPr>
            <a:r>
              <a:rPr lang="en-US" sz="800" b="1" u="sng" dirty="0" smtClean="0">
                <a:latin typeface="Arial" charset="0"/>
                <a:ea typeface="ＭＳ Ｐゴシック"/>
                <a:cs typeface="Arial" charset="0"/>
              </a:rPr>
              <a:t>Student Notes:</a:t>
            </a:r>
            <a:endParaRPr lang="en-US" sz="800" dirty="0" smtClean="0">
              <a:latin typeface="Arial" charset="0"/>
              <a:ea typeface="ＭＳ Ｐゴシック"/>
              <a:cs typeface="Arial" charset="0"/>
            </a:endParaRPr>
          </a:p>
          <a:p>
            <a:pPr>
              <a:lnSpc>
                <a:spcPct val="80000"/>
              </a:lnSpc>
              <a:buFontTx/>
              <a:buChar char="•"/>
              <a:defRPr/>
            </a:pPr>
            <a:r>
              <a:rPr lang="en-US" sz="800" dirty="0" smtClean="0">
                <a:latin typeface="Arial" charset="0"/>
                <a:ea typeface="ＭＳ Ｐゴシック"/>
                <a:cs typeface="Arial" charset="0"/>
              </a:rPr>
              <a:t> Promoting Your Product is covered in Section 8.2 (pgs. 223-232).</a:t>
            </a:r>
          </a:p>
          <a:p>
            <a:pPr>
              <a:lnSpc>
                <a:spcPct val="80000"/>
              </a:lnSpc>
              <a:buFontTx/>
              <a:buChar char="•"/>
              <a:defRPr/>
            </a:pPr>
            <a:r>
              <a:rPr lang="en-US" sz="800" dirty="0" smtClean="0">
                <a:latin typeface="Arial" charset="0"/>
                <a:ea typeface="ＭＳ Ｐゴシック"/>
                <a:cs typeface="Arial" charset="0"/>
              </a:rPr>
              <a:t> The principles of personal selling are covered in Section 9.1 (pgs. 239-247).</a:t>
            </a:r>
          </a:p>
          <a:p>
            <a:pPr>
              <a:lnSpc>
                <a:spcPct val="80000"/>
              </a:lnSpc>
              <a:buFontTx/>
              <a:buChar char="•"/>
              <a:defRPr/>
            </a:pPr>
            <a:r>
              <a:rPr lang="en-US" sz="800" dirty="0" smtClean="0">
                <a:latin typeface="Arial" charset="0"/>
                <a:ea typeface="ＭＳ Ｐゴシック"/>
                <a:cs typeface="Arial" charset="0"/>
              </a:rPr>
              <a:t> The Total Monthly Promotional Expenses will be shown on the “Average Monthly Fixed Expenses” slide, under “Advertising.”</a:t>
            </a:r>
          </a:p>
          <a:p>
            <a:pPr>
              <a:lnSpc>
                <a:spcPct val="80000"/>
              </a:lnSpc>
              <a:buFontTx/>
              <a:buChar char="•"/>
              <a:defRPr/>
            </a:pPr>
            <a:r>
              <a:rPr lang="en-US" sz="800" dirty="0" smtClean="0">
                <a:latin typeface="Arial" charset="0"/>
                <a:ea typeface="ＭＳ Ｐゴシック"/>
                <a:cs typeface="Arial" charset="0"/>
              </a:rPr>
              <a:t> Write keywords about your plan for using a particular type of promotion in the spaces provided. Show only the types of promotion you will be using. So, for instance, if you don’t plan on using “Sales Promotion,” don’t include it on your slide.</a:t>
            </a:r>
            <a:endParaRPr lang="en-US" sz="800" i="1" dirty="0" smtClean="0">
              <a:latin typeface="Arial" charset="0"/>
              <a:ea typeface="ＭＳ Ｐゴシック"/>
              <a:cs typeface="Arial" charset="0"/>
            </a:endParaRPr>
          </a:p>
          <a:p>
            <a:pPr>
              <a:lnSpc>
                <a:spcPct val="80000"/>
              </a:lnSpc>
              <a:defRPr/>
            </a:pPr>
            <a:endParaRPr lang="en-US" sz="800" i="1" dirty="0" smtClean="0">
              <a:latin typeface="Arial" charset="0"/>
              <a:ea typeface="ＭＳ Ｐゴシック"/>
              <a:cs typeface="Arial" charset="0"/>
            </a:endParaRPr>
          </a:p>
          <a:p>
            <a:pPr>
              <a:lnSpc>
                <a:spcPct val="80000"/>
              </a:lnSpc>
              <a:defRPr/>
            </a:pPr>
            <a:r>
              <a:rPr lang="en-US" sz="800" i="1" dirty="0" smtClean="0">
                <a:latin typeface="Arial" charset="0"/>
                <a:ea typeface="ＭＳ Ｐゴシック"/>
                <a:cs typeface="Arial" charset="0"/>
              </a:rPr>
              <a:t>Other Types of Promotional Expense</a:t>
            </a:r>
            <a:endParaRPr lang="en-US" sz="800" dirty="0" smtClean="0">
              <a:latin typeface="Arial" charset="0"/>
              <a:ea typeface="ＭＳ Ｐゴシック"/>
              <a:cs typeface="Arial" charset="0"/>
            </a:endParaRPr>
          </a:p>
          <a:p>
            <a:pPr>
              <a:lnSpc>
                <a:spcPct val="80000"/>
              </a:lnSpc>
              <a:buFontTx/>
              <a:buChar char="•"/>
              <a:defRPr/>
            </a:pPr>
            <a:r>
              <a:rPr lang="en-US" sz="800" dirty="0" smtClean="0">
                <a:latin typeface="Arial" charset="0"/>
                <a:ea typeface="ＭＳ Ｐゴシック"/>
                <a:cs typeface="Arial" charset="0"/>
              </a:rPr>
              <a:t> This includes visual merchandising, public relations, and any other type of promotion not covered by the first four types.</a:t>
            </a:r>
            <a:endParaRPr lang="en-US" sz="800" i="1" dirty="0" smtClean="0">
              <a:latin typeface="Arial" charset="0"/>
              <a:ea typeface="ＭＳ Ｐゴシック"/>
              <a:cs typeface="Arial" charset="0"/>
            </a:endParaRPr>
          </a:p>
          <a:p>
            <a:pPr>
              <a:lnSpc>
                <a:spcPct val="80000"/>
              </a:lnSpc>
              <a:defRPr/>
            </a:pPr>
            <a:endParaRPr lang="en-US" sz="800" i="1" dirty="0" smtClean="0">
              <a:latin typeface="Arial" charset="0"/>
              <a:ea typeface="ＭＳ Ｐゴシック"/>
              <a:cs typeface="Arial" charset="0"/>
            </a:endParaRPr>
          </a:p>
          <a:p>
            <a:pPr>
              <a:lnSpc>
                <a:spcPct val="80000"/>
              </a:lnSpc>
              <a:defRPr/>
            </a:pPr>
            <a:r>
              <a:rPr lang="en-US" sz="800" i="1" dirty="0" smtClean="0">
                <a:latin typeface="Arial" charset="0"/>
                <a:ea typeface="ＭＳ Ｐゴシック"/>
                <a:cs typeface="Arial" charset="0"/>
              </a:rPr>
              <a:t>Business Plan Exercises</a:t>
            </a:r>
            <a:endParaRPr lang="en-US" sz="800" dirty="0" smtClean="0">
              <a:latin typeface="Arial" charset="0"/>
              <a:ea typeface="ＭＳ Ｐゴシック"/>
              <a:cs typeface="Arial" charset="0"/>
            </a:endParaRPr>
          </a:p>
          <a:p>
            <a:pPr>
              <a:lnSpc>
                <a:spcPct val="80000"/>
              </a:lnSpc>
              <a:defRPr/>
            </a:pPr>
            <a:r>
              <a:rPr lang="en-US" sz="800" dirty="0" smtClean="0">
                <a:latin typeface="Arial" charset="0"/>
                <a:ea typeface="ＭＳ Ｐゴシック"/>
                <a:cs typeface="Arial" charset="0"/>
              </a:rPr>
              <a:t>This slide relates to the following business plan exercises:</a:t>
            </a:r>
          </a:p>
          <a:p>
            <a:pPr>
              <a:lnSpc>
                <a:spcPct val="80000"/>
              </a:lnSpc>
              <a:buFontTx/>
              <a:buChar char="•"/>
              <a:defRPr/>
            </a:pPr>
            <a:r>
              <a:rPr lang="en-US" sz="800" dirty="0" smtClean="0">
                <a:latin typeface="Arial" charset="0"/>
                <a:ea typeface="ＭＳ Ｐゴシック"/>
                <a:cs typeface="Arial" charset="0"/>
              </a:rPr>
              <a:t> Section 8.2: “Promotional Mix.” In BizTech or pgs. 281-287 in the </a:t>
            </a:r>
            <a:r>
              <a:rPr lang="en-US" sz="800" i="1" dirty="0" smtClean="0">
                <a:latin typeface="Arial" charset="0"/>
                <a:ea typeface="ＭＳ Ｐゴシック"/>
                <a:cs typeface="Arial" charset="0"/>
              </a:rPr>
              <a:t>Business Plan Project (Student Activity Workbook)</a:t>
            </a:r>
            <a:r>
              <a:rPr lang="en-US" sz="800" dirty="0" smtClean="0">
                <a:latin typeface="Arial" charset="0"/>
                <a:ea typeface="ＭＳ Ｐゴシック"/>
                <a:cs typeface="Arial" charset="0"/>
              </a:rPr>
              <a:t>.</a:t>
            </a:r>
          </a:p>
          <a:p>
            <a:pPr>
              <a:lnSpc>
                <a:spcPct val="80000"/>
              </a:lnSpc>
              <a:buFontTx/>
              <a:buChar char="•"/>
              <a:defRPr/>
            </a:pPr>
            <a:r>
              <a:rPr lang="en-US" sz="800" dirty="0" smtClean="0">
                <a:latin typeface="Arial" charset="0"/>
                <a:ea typeface="ＭＳ Ｐゴシック"/>
                <a:cs typeface="Arial" charset="0"/>
              </a:rPr>
              <a:t> Section 9.1: “Selling Your Product or Service.” In BizTech or pgs. 288-290 in the </a:t>
            </a:r>
            <a:r>
              <a:rPr lang="en-US" sz="800" i="1" dirty="0" smtClean="0">
                <a:latin typeface="Arial" charset="0"/>
                <a:ea typeface="ＭＳ Ｐゴシック"/>
                <a:cs typeface="Arial" charset="0"/>
              </a:rPr>
              <a:t>Business Plan Project (Student Activity Workbook)</a:t>
            </a:r>
            <a:r>
              <a:rPr lang="en-US" sz="800" dirty="0" smtClean="0">
                <a:latin typeface="Arial" charset="0"/>
                <a:ea typeface="ＭＳ Ｐゴシック"/>
                <a:cs typeface="Arial" charset="0"/>
              </a:rPr>
              <a:t>.</a:t>
            </a:r>
            <a:endParaRPr lang="en-US" sz="800" b="1" u="sng" dirty="0" smtClean="0">
              <a:latin typeface="Arial" charset="0"/>
              <a:ea typeface="ＭＳ Ｐゴシック"/>
              <a:cs typeface="Arial" charset="0"/>
            </a:endParaRPr>
          </a:p>
          <a:p>
            <a:pPr>
              <a:lnSpc>
                <a:spcPct val="80000"/>
              </a:lnSpc>
              <a:defRPr/>
            </a:pPr>
            <a:endParaRPr lang="en-US" sz="800" b="1" u="sng" dirty="0" smtClean="0">
              <a:latin typeface="Arial" charset="0"/>
              <a:ea typeface="ＭＳ Ｐゴシック"/>
              <a:cs typeface="Arial" charset="0"/>
            </a:endParaRPr>
          </a:p>
          <a:p>
            <a:pPr>
              <a:lnSpc>
                <a:spcPct val="80000"/>
              </a:lnSpc>
              <a:defRPr/>
            </a:pPr>
            <a:r>
              <a:rPr lang="en-US" sz="800" b="1" u="sng" dirty="0" smtClean="0">
                <a:latin typeface="Arial" charset="0"/>
                <a:ea typeface="ＭＳ Ｐゴシック"/>
                <a:cs typeface="Arial" charset="0"/>
              </a:rPr>
              <a:t>Teacher Notes:</a:t>
            </a:r>
            <a:endParaRPr lang="en-US" sz="800" dirty="0" smtClean="0">
              <a:latin typeface="Arial" charset="0"/>
              <a:ea typeface="ＭＳ Ｐゴシック"/>
              <a:cs typeface="Arial" charset="0"/>
            </a:endParaRPr>
          </a:p>
          <a:p>
            <a:pPr>
              <a:lnSpc>
                <a:spcPct val="80000"/>
              </a:lnSpc>
              <a:buFontTx/>
              <a:buChar char="•"/>
              <a:defRPr/>
            </a:pPr>
            <a:r>
              <a:rPr lang="en-US" sz="800" dirty="0" smtClean="0">
                <a:latin typeface="Arial" charset="0"/>
                <a:ea typeface="ＭＳ Ｐゴシック"/>
                <a:cs typeface="Arial" charset="0"/>
              </a:rPr>
              <a:t> Students may need help reducing their concepts to the relatively small boxes. Explain that they are key words which students will more fully explain as they give the presentation.</a:t>
            </a:r>
            <a:endParaRPr lang="en-US" sz="800" i="1" dirty="0" smtClean="0">
              <a:latin typeface="Arial" charset="0"/>
              <a:ea typeface="ＭＳ Ｐゴシック"/>
              <a:cs typeface="Arial" charset="0"/>
            </a:endParaRPr>
          </a:p>
          <a:p>
            <a:pPr>
              <a:lnSpc>
                <a:spcPct val="80000"/>
              </a:lnSpc>
              <a:defRPr/>
            </a:pPr>
            <a:endParaRPr lang="en-US" sz="800" i="1" dirty="0" smtClean="0">
              <a:latin typeface="Arial" charset="0"/>
              <a:ea typeface="ＭＳ Ｐゴシック"/>
              <a:cs typeface="Arial" charset="0"/>
            </a:endParaRPr>
          </a:p>
          <a:p>
            <a:pPr>
              <a:lnSpc>
                <a:spcPct val="80000"/>
              </a:lnSpc>
              <a:defRPr/>
            </a:pPr>
            <a:r>
              <a:rPr lang="en-US" sz="800" i="1" dirty="0" smtClean="0">
                <a:latin typeface="Arial" charset="0"/>
                <a:ea typeface="ＭＳ Ｐゴシック"/>
                <a:cs typeface="Arial" charset="0"/>
              </a:rPr>
              <a:t>Related Experiential Exercises</a:t>
            </a:r>
            <a:endParaRPr lang="en-US" sz="800" dirty="0" smtClean="0">
              <a:latin typeface="Arial" charset="0"/>
              <a:ea typeface="ＭＳ Ｐゴシック"/>
              <a:cs typeface="Arial" charset="0"/>
            </a:endParaRPr>
          </a:p>
          <a:p>
            <a:pPr>
              <a:lnSpc>
                <a:spcPct val="80000"/>
              </a:lnSpc>
              <a:buFontTx/>
              <a:buChar char="•"/>
              <a:defRPr/>
            </a:pPr>
            <a:r>
              <a:rPr lang="en-US" sz="800" dirty="0" smtClean="0">
                <a:latin typeface="Arial" charset="0"/>
                <a:ea typeface="ＭＳ Ｐゴシック"/>
                <a:cs typeface="Arial" charset="0"/>
              </a:rPr>
              <a:t> “Mock Sales Call.” </a:t>
            </a:r>
            <a:r>
              <a:rPr lang="en-US" sz="800" i="1" dirty="0" smtClean="0">
                <a:latin typeface="Arial" charset="0"/>
                <a:ea typeface="ＭＳ Ｐゴシック"/>
                <a:cs typeface="Arial" charset="0"/>
              </a:rPr>
              <a:t>Teacher’s Wraparound Ed.,</a:t>
            </a:r>
            <a:r>
              <a:rPr lang="en-US" sz="800" dirty="0" smtClean="0">
                <a:latin typeface="Arial" charset="0"/>
                <a:ea typeface="ＭＳ Ｐゴシック"/>
                <a:cs typeface="Arial" charset="0"/>
              </a:rPr>
              <a:t> pgs. 240-241. </a:t>
            </a:r>
            <a:endParaRPr lang="en-US" sz="800" i="1" dirty="0" smtClean="0">
              <a:latin typeface="Arial" charset="0"/>
              <a:ea typeface="ＭＳ Ｐゴシック"/>
              <a:cs typeface="Arial" charset="0"/>
            </a:endParaRPr>
          </a:p>
          <a:p>
            <a:pPr>
              <a:lnSpc>
                <a:spcPct val="80000"/>
              </a:lnSpc>
              <a:defRPr/>
            </a:pPr>
            <a:endParaRPr lang="en-US" sz="800" i="1" dirty="0" smtClean="0">
              <a:latin typeface="Arial" charset="0"/>
              <a:ea typeface="ＭＳ Ｐゴシック"/>
              <a:cs typeface="Arial" charset="0"/>
            </a:endParaRPr>
          </a:p>
          <a:p>
            <a:pPr>
              <a:lnSpc>
                <a:spcPct val="80000"/>
              </a:lnSpc>
              <a:defRPr/>
            </a:pPr>
            <a:r>
              <a:rPr lang="en-US" sz="800" i="1" dirty="0" smtClean="0">
                <a:latin typeface="Arial" charset="0"/>
                <a:ea typeface="ＭＳ Ｐゴシック"/>
                <a:cs typeface="Arial" charset="0"/>
              </a:rPr>
              <a:t>Other Activities</a:t>
            </a:r>
            <a:endParaRPr lang="en-US" sz="800" dirty="0" smtClean="0">
              <a:latin typeface="Arial" charset="0"/>
              <a:ea typeface="ＭＳ Ｐゴシック"/>
              <a:cs typeface="Arial" charset="0"/>
            </a:endParaRPr>
          </a:p>
          <a:p>
            <a:pPr>
              <a:lnSpc>
                <a:spcPct val="80000"/>
              </a:lnSpc>
              <a:buFontTx/>
              <a:buChar char="•"/>
              <a:defRPr/>
            </a:pPr>
            <a:r>
              <a:rPr lang="en-US" sz="800" dirty="0" smtClean="0">
                <a:latin typeface="Arial" charset="0"/>
                <a:ea typeface="ＭＳ Ｐゴシック"/>
                <a:cs typeface="Arial" charset="0"/>
              </a:rPr>
              <a:t> “Guest Speaker.” Invite a guest speaker who is a specialist in marketing or advertising to speak to your class. Ask your Program Officer to help recruit the speaker.</a:t>
            </a:r>
          </a:p>
          <a:p>
            <a:pPr>
              <a:lnSpc>
                <a:spcPct val="80000"/>
              </a:lnSpc>
              <a:buFontTx/>
              <a:buChar char="•"/>
              <a:defRPr/>
            </a:pPr>
            <a:r>
              <a:rPr lang="en-US" sz="800" dirty="0" smtClean="0">
                <a:latin typeface="Arial" charset="0"/>
                <a:ea typeface="ＭＳ Ｐゴシック"/>
                <a:cs typeface="Arial" charset="0"/>
              </a:rPr>
              <a:t> “Brainstorming: Types of Promotion.</a:t>
            </a:r>
            <a:r>
              <a:rPr lang="en-US" sz="800" i="1" dirty="0" smtClean="0">
                <a:latin typeface="Arial" charset="0"/>
                <a:ea typeface="ＭＳ Ｐゴシック"/>
                <a:cs typeface="Arial" charset="0"/>
              </a:rPr>
              <a:t>”  </a:t>
            </a:r>
            <a:r>
              <a:rPr lang="en-US" sz="800" dirty="0" smtClean="0">
                <a:latin typeface="Arial" charset="0"/>
                <a:ea typeface="ＭＳ Ｐゴシック"/>
                <a:cs typeface="Arial" charset="0"/>
              </a:rPr>
              <a:t>Have students brainstorm the advantages and disadvantages of publicity, advertising, and online marketing.</a:t>
            </a:r>
          </a:p>
          <a:p>
            <a:pPr>
              <a:lnSpc>
                <a:spcPct val="80000"/>
              </a:lnSpc>
              <a:buFontTx/>
              <a:buChar char="•"/>
              <a:defRPr/>
            </a:pPr>
            <a:r>
              <a:rPr lang="en-US" sz="800" dirty="0" smtClean="0">
                <a:latin typeface="Arial" charset="0"/>
                <a:ea typeface="ＭＳ Ｐゴシック"/>
                <a:cs typeface="Arial" charset="0"/>
              </a:rPr>
              <a:t> “Press Releases.” Have students review newspapers, particularly local ones, for articles that they think were written from press releases. Discuss the articles as a class.</a:t>
            </a:r>
          </a:p>
          <a:p>
            <a:pPr>
              <a:lnSpc>
                <a:spcPct val="80000"/>
              </a:lnSpc>
              <a:buFontTx/>
              <a:buChar char="•"/>
              <a:defRPr/>
            </a:pPr>
            <a:r>
              <a:rPr lang="en-US" sz="800" dirty="0" smtClean="0">
                <a:latin typeface="Arial" charset="0"/>
                <a:ea typeface="ＭＳ Ｐゴシック"/>
                <a:cs typeface="Arial" charset="0"/>
              </a:rPr>
              <a:t> “Commercials.” Ask students to create 30-second commercials illustrating the benefits of each media type.</a:t>
            </a:r>
          </a:p>
        </p:txBody>
      </p:sp>
      <p:sp>
        <p:nvSpPr>
          <p:cNvPr id="40964" name="Slide Number Placeholder 3"/>
          <p:cNvSpPr>
            <a:spLocks noGrp="1"/>
          </p:cNvSpPr>
          <p:nvPr>
            <p:ph type="sldNum" sz="quarter" idx="5"/>
          </p:nvPr>
        </p:nvSpPr>
        <p:spPr bwMode="auto">
          <a:noFill/>
          <a:ln>
            <a:miter lim="800000"/>
            <a:headEnd/>
            <a:tailEnd/>
          </a:ln>
        </p:spPr>
        <p:txBody>
          <a:bodyPr/>
          <a:lstStyle/>
          <a:p>
            <a:fld id="{E2882359-3860-45F1-9BAD-B91BF26E2E8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atin typeface="Georgia" pitchFamily="18" charset="0"/>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atin typeface="Arial" pitchFamily="34" charset="0"/>
                <a:cs typeface="Arial" pitchFamily="34" charset="0"/>
              </a:defRPr>
            </a:lvl1pPr>
            <a:lvl2pPr>
              <a:defRPr sz="1200"/>
            </a:lvl2pPr>
            <a:lvl3pPr>
              <a:defRPr sz="1000"/>
            </a:lvl3pPr>
            <a:lvl4pPr>
              <a:defRPr sz="900"/>
            </a:lvl4pPr>
            <a:lvl5pPr>
              <a:defRPr sz="900"/>
            </a:lvl5pPr>
          </a:lstStyle>
          <a:p>
            <a:pPr lvl="0"/>
            <a:r>
              <a:rPr lang="en-US" dirty="0"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t>3/5/2009</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33FE04-CC4A-412F-AFCB-C5E56494DF1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a:t>3/5/2009</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71A8DA6-B172-4E74-B950-980494678C5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a:t>3/5/2009</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1F40605-9333-4B3E-92D2-2084EFB8B48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E9937380-739B-4A0D-8584-462AF5DD10F2}" type="slidenum">
              <a:rPr lang="en-US"/>
              <a:pPr>
                <a:defRPr/>
              </a:pPr>
              <a:t>‹#›</a:t>
            </a:fld>
            <a:endParaRPr lang="en-US" dirty="0"/>
          </a:p>
        </p:txBody>
      </p:sp>
      <p:sp>
        <p:nvSpPr>
          <p:cNvPr id="10" name="Footer Placeholder 4"/>
          <p:cNvSpPr>
            <a:spLocks noGrp="1"/>
          </p:cNvSpPr>
          <p:nvPr>
            <p:ph type="ftr" sz="quarter" idx="11"/>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E9B4012-15F2-490C-B03B-B4F55976732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bwMode="auto">
          <a:xfrm>
            <a:off x="8170863" y="6477000"/>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A413127-D06B-4C67-B67C-9A6593AACF7F}"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708525"/>
          </a:xfrm>
        </p:spPr>
        <p:txBody>
          <a:bodyPr/>
          <a:lstStyle>
            <a:lvl1pPr marL="548640" marR="0" indent="-411480" algn="l" defTabSz="914400" rtl="0" eaLnBrk="1" fontAlgn="auto" latinLnBrk="0" hangingPunct="1">
              <a:lnSpc>
                <a:spcPct val="100000"/>
              </a:lnSpc>
              <a:spcBef>
                <a:spcPct val="20000"/>
              </a:spcBef>
              <a:spcAft>
                <a:spcPts val="0"/>
              </a:spcAft>
              <a:buClr>
                <a:schemeClr val="accent6">
                  <a:lumMod val="75000"/>
                </a:schemeClr>
              </a:buClr>
              <a:buSzPct val="120000"/>
              <a:buFont typeface="Arial" pitchFamily="34" charset="0"/>
              <a:buNone/>
              <a:tabLst/>
              <a:defRPr lang="en-US" sz="2400" kern="1200" dirty="0" smtClean="0">
                <a:solidFill>
                  <a:schemeClr val="bg1"/>
                </a:solidFill>
                <a:latin typeface="Arial" pitchFamily="34" charset="0"/>
                <a:ea typeface="ＭＳ Ｐゴシック" pitchFamily="-112" charset="-128"/>
                <a:cs typeface="Arial" pitchFamily="34" charset="0"/>
              </a:defRPr>
            </a:lvl1pPr>
            <a:lvl2pPr>
              <a:defRPr>
                <a:solidFill>
                  <a:schemeClr val="bg1"/>
                </a:solidFill>
                <a:latin typeface="Georgia" pitchFamily="18" charset="0"/>
                <a:cs typeface="Arial" pitchFamily="34" charset="0"/>
              </a:defRPr>
            </a:lvl2pPr>
            <a:lvl3pPr>
              <a:defRPr>
                <a:solidFill>
                  <a:schemeClr val="bg1"/>
                </a:solidFill>
                <a:latin typeface="Georgia" pitchFamily="18" charset="0"/>
                <a:cs typeface="Arial" pitchFamily="34" charset="0"/>
              </a:defRPr>
            </a:lvl3pPr>
            <a:lvl4pPr>
              <a:defRPr>
                <a:solidFill>
                  <a:schemeClr val="bg1"/>
                </a:solidFill>
                <a:latin typeface="Georgia" pitchFamily="18" charset="0"/>
                <a:cs typeface="Arial" pitchFamily="34" charset="0"/>
              </a:defRPr>
            </a:lvl4pPr>
            <a:lvl5pPr>
              <a:defRPr>
                <a:solidFill>
                  <a:schemeClr val="bg1"/>
                </a:solidFill>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FCD3ADB8-D84D-4B6D-95A9-1FC8B6FD4F3E}"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CDA2DCFE-D48F-4DCC-82D4-B0D20940D1AB}"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E04A8E87-70B2-4C40-B4F1-837AC05064AE}"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3/5/2009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C16797C-EC84-4943-8803-9D59F55C03C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atin typeface="Arial" pitchFamily="34" charset="0"/>
                <a:cs typeface="Arial" pitchFamily="34"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cs typeface="Arial" pitchFamily="34" charset="0"/>
              </a:defRPr>
            </a:lvl2pPr>
            <a:lvl3pPr>
              <a:defRPr sz="2200">
                <a:latin typeface="Georgia" pitchFamily="18" charset="0"/>
                <a:cs typeface="Arial" pitchFamily="34" charset="0"/>
              </a:defRPr>
            </a:lvl3pPr>
            <a:lvl4pPr>
              <a:defRPr sz="2000">
                <a:latin typeface="Georgia" pitchFamily="18" charset="0"/>
                <a:cs typeface="Arial" pitchFamily="34" charset="0"/>
              </a:defRPr>
            </a:lvl4pPr>
            <a:lvl5pPr>
              <a:defRPr sz="1800">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r>
              <a:rPr lang="en-US"/>
              <a:t>3/5/2009</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FD0BB60-4401-43FB-855F-EFAA63547E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dirty="0">
                <a:solidFill>
                  <a:srgbClr val="BCBCBC"/>
                </a:solidFill>
                <a:latin typeface="Arial" pitchFamily="34" charset="0"/>
                <a:cs typeface="Arial" pitchFamily="34" charset="0"/>
              </a:defRPr>
            </a:lvl1pPr>
          </a:lstStyle>
          <a:p>
            <a:pPr>
              <a:defRPr/>
            </a:pPr>
            <a:r>
              <a:rPr lang="en-US"/>
              <a:t>3/5/2009</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dirty="0">
                <a:solidFill>
                  <a:srgbClr val="BCBCBC"/>
                </a:solidFill>
                <a:latin typeface="Arial" pitchFamily="34" charset="0"/>
                <a:cs typeface="Arial" pitchFamily="34"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Arial" pitchFamily="34" charset="0"/>
                <a:cs typeface="Arial" pitchFamily="34" charset="0"/>
              </a:defRPr>
            </a:lvl1pPr>
          </a:lstStyle>
          <a:p>
            <a:pPr>
              <a:defRPr/>
            </a:pPr>
            <a:fld id="{7AABA519-5FC4-4A2B-A116-682B9C1D368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688" r:id="rId8"/>
    <p:sldLayoutId id="2147483689" r:id="rId9"/>
    <p:sldLayoutId id="2147483690" r:id="rId10"/>
    <p:sldLayoutId id="2147483691" r:id="rId11"/>
    <p:sldLayoutId id="2147483692" r:id="rId12"/>
  </p:sldLayoutIdLst>
  <p:hf hdr="0" ftr="0" dt="0"/>
  <p:txStyles>
    <p:titleStyle>
      <a:lvl1pPr algn="ctr" rtl="0" eaLnBrk="0" fontAlgn="base" hangingPunct="0">
        <a:spcBef>
          <a:spcPct val="0"/>
        </a:spcBef>
        <a:spcAft>
          <a:spcPct val="0"/>
        </a:spcAft>
        <a:defRPr lang="en-US" sz="4800" b="1" kern="1200" dirty="0">
          <a:ln w="6350">
            <a:noFill/>
          </a:ln>
          <a:solidFill>
            <a:srgbClr val="990033"/>
          </a:solidFill>
          <a:latin typeface="Corbel" pitchFamily="34" charset="0"/>
          <a:ea typeface="ＭＳ Ｐゴシック" pitchFamily="-112" charset="-128"/>
          <a:cs typeface="ＭＳ Ｐゴシック"/>
        </a:defRPr>
      </a:lvl1pPr>
      <a:lvl2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2pPr>
      <a:lvl3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3pPr>
      <a:lvl4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4pPr>
      <a:lvl5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5pPr>
      <a:lvl6pPr marL="457200" algn="ctr" rtl="0" fontAlgn="base">
        <a:spcBef>
          <a:spcPct val="0"/>
        </a:spcBef>
        <a:spcAft>
          <a:spcPct val="0"/>
        </a:spcAft>
        <a:defRPr sz="4800" b="1">
          <a:solidFill>
            <a:srgbClr val="990033"/>
          </a:solidFill>
          <a:latin typeface="Corbel" pitchFamily="34" charset="0"/>
        </a:defRPr>
      </a:lvl6pPr>
      <a:lvl7pPr marL="914400" algn="ctr" rtl="0" fontAlgn="base">
        <a:spcBef>
          <a:spcPct val="0"/>
        </a:spcBef>
        <a:spcAft>
          <a:spcPct val="0"/>
        </a:spcAft>
        <a:defRPr sz="4800" b="1">
          <a:solidFill>
            <a:srgbClr val="990033"/>
          </a:solidFill>
          <a:latin typeface="Corbel" pitchFamily="34" charset="0"/>
        </a:defRPr>
      </a:lvl7pPr>
      <a:lvl8pPr marL="1371600" algn="ctr" rtl="0" fontAlgn="base">
        <a:spcBef>
          <a:spcPct val="0"/>
        </a:spcBef>
        <a:spcAft>
          <a:spcPct val="0"/>
        </a:spcAft>
        <a:defRPr sz="4800" b="1">
          <a:solidFill>
            <a:srgbClr val="990033"/>
          </a:solidFill>
          <a:latin typeface="Corbel" pitchFamily="34" charset="0"/>
        </a:defRPr>
      </a:lvl8pPr>
      <a:lvl9pPr marL="1828800" algn="ctr" rtl="0" fontAlgn="base">
        <a:spcBef>
          <a:spcPct val="0"/>
        </a:spcBef>
        <a:spcAft>
          <a:spcPct val="0"/>
        </a:spcAft>
        <a:defRPr sz="4800" b="1">
          <a:solidFill>
            <a:srgbClr val="990033"/>
          </a:solidFill>
          <a:latin typeface="Corbel" pitchFamily="34" charset="0"/>
        </a:defRPr>
      </a:lvl9pPr>
    </p:titleStyle>
    <p:bodyStyle>
      <a:lvl1pPr marL="547688" indent="-411163" algn="l" rtl="0" eaLnBrk="0" fontAlgn="base" hangingPunct="0">
        <a:spcBef>
          <a:spcPct val="20000"/>
        </a:spcBef>
        <a:spcAft>
          <a:spcPct val="0"/>
        </a:spcAft>
        <a:buClr>
          <a:srgbClr val="E46C0A"/>
        </a:buClr>
        <a:buSzPct val="65000"/>
        <a:buFont typeface="Wingdings 2" pitchFamily="18" charset="2"/>
        <a:buChar char=""/>
        <a:defRPr lang="en-US" sz="2400" kern="1200" dirty="0">
          <a:solidFill>
            <a:schemeClr val="bg1"/>
          </a:solidFill>
          <a:latin typeface="Myriad Web Pro" pitchFamily="34" charset="0"/>
          <a:ea typeface="ＭＳ Ｐゴシック" pitchFamily="-112" charset="-128"/>
          <a:cs typeface="ＭＳ Ｐゴシック"/>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rgbClr val="10253F"/>
          </a:solidFill>
          <a:latin typeface="Georgia" pitchFamily="18" charset="0"/>
          <a:ea typeface="ＭＳ Ｐゴシック" pitchFamily="-112" charset="-128"/>
          <a:cs typeface="ＭＳ Ｐゴシック"/>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rgbClr val="10253F"/>
          </a:solidFill>
          <a:latin typeface="Georgia" pitchFamily="18" charset="0"/>
          <a:ea typeface="ＭＳ Ｐゴシック" pitchFamily="-112" charset="-128"/>
          <a:cs typeface="ＭＳ Ｐゴシック"/>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rgbClr val="10253F"/>
          </a:solidFill>
          <a:latin typeface="Georgia" pitchFamily="18" charset="0"/>
          <a:ea typeface="ＭＳ Ｐゴシック" pitchFamily="-112" charset="-128"/>
          <a:cs typeface="ＭＳ Ｐゴシック"/>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rgbClr val="10253F"/>
          </a:solidFill>
          <a:latin typeface="Georgia" pitchFamily="18" charset="0"/>
          <a:ea typeface="ＭＳ Ｐゴシック" pitchFamily="-112" charset="-128"/>
          <a:cs typeface="ＭＳ Ｐゴシック"/>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5029200"/>
            <a:ext cx="8229600" cy="1127125"/>
          </a:xfrm>
        </p:spPr>
        <p:txBody>
          <a:bodyPr/>
          <a:lstStyle/>
          <a:p>
            <a:pPr algn="r">
              <a:defRPr/>
            </a:pPr>
            <a:r>
              <a:rPr sz="2800">
                <a:solidFill>
                  <a:schemeClr val="bg2">
                    <a:lumMod val="50000"/>
                  </a:schemeClr>
                </a:solidFill>
                <a:latin typeface="Georgia" pitchFamily="18" charset="0"/>
              </a:rPr>
              <a:t>Beverly Bainbridge</a:t>
            </a:r>
            <a:endParaRPr sz="2800">
              <a:solidFill>
                <a:schemeClr val="bg2">
                  <a:lumMod val="50000"/>
                </a:schemeClr>
              </a:solidFill>
              <a:latin typeface="Georgia" pitchFamily="18" charset="0"/>
            </a:endParaRPr>
          </a:p>
          <a:p>
            <a:pPr algn="r">
              <a:defRPr/>
            </a:pPr>
            <a:r>
              <a:rPr sz="2800">
                <a:solidFill>
                  <a:schemeClr val="bg2">
                    <a:lumMod val="50000"/>
                  </a:schemeClr>
                </a:solidFill>
                <a:latin typeface="Georgia" pitchFamily="18" charset="0"/>
              </a:rPr>
              <a:t>Age: 28</a:t>
            </a:r>
            <a:endParaRPr>
              <a:solidFill>
                <a:schemeClr val="bg2">
                  <a:lumMod val="50000"/>
                </a:schemeClr>
              </a:solidFill>
              <a:latin typeface="Georgia" pitchFamily="18" charset="0"/>
            </a:endParaRPr>
          </a:p>
        </p:txBody>
      </p:sp>
      <p:pic>
        <p:nvPicPr>
          <p:cNvPr id="9219"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5" name="Rectangle 4"/>
          <p:cNvSpPr/>
          <p:nvPr/>
        </p:nvSpPr>
        <p:spPr>
          <a:xfrm>
            <a:off x="457200" y="1676400"/>
            <a:ext cx="8382000" cy="1447800"/>
          </a:xfrm>
          <a:prstGeom prst="rect">
            <a:avLst/>
          </a:prstGeom>
        </p:spPr>
        <p:style>
          <a:lnRef idx="2">
            <a:schemeClr val="accent1"/>
          </a:lnRef>
          <a:fillRef idx="1">
            <a:schemeClr val="lt1"/>
          </a:fillRef>
          <a:effectRef idx="0">
            <a:schemeClr val="accent1"/>
          </a:effectRef>
          <a:fontRef idx="minor">
            <a:schemeClr val="dk1"/>
          </a:fontRef>
        </p:style>
        <p:txBody>
          <a:bodyPr wrap="none">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Beauty from the Earth</a:t>
            </a:r>
          </a:p>
        </p:txBody>
      </p:sp>
      <p:sp>
        <p:nvSpPr>
          <p:cNvPr id="6" name="TextBox 5"/>
          <p:cNvSpPr txBox="1"/>
          <p:nvPr/>
        </p:nvSpPr>
        <p:spPr>
          <a:xfrm>
            <a:off x="1676400" y="381000"/>
            <a:ext cx="5791200" cy="830263"/>
          </a:xfrm>
          <a:prstGeom prst="rect">
            <a:avLst/>
          </a:prstGeom>
          <a:noFill/>
        </p:spPr>
        <p:txBody>
          <a:bodyPr>
            <a:spAutoFit/>
          </a:bodyPr>
          <a:lstStyle/>
          <a:p>
            <a:pPr algn="ctr">
              <a:defRPr/>
            </a:pPr>
            <a:r>
              <a:rPr lang="en-US" sz="4800" b="1" spc="50" dirty="0">
                <a:ln w="11430"/>
                <a:solidFill>
                  <a:schemeClr val="accent5">
                    <a:lumMod val="75000"/>
                  </a:schemeClr>
                </a:solidFill>
                <a:effectLst>
                  <a:outerShdw blurRad="76200" dist="50800" dir="5400000" algn="tl" rotWithShape="0">
                    <a:srgbClr val="000000">
                      <a:alpha val="65000"/>
                    </a:srgbClr>
                  </a:outerShdw>
                </a:effectLst>
                <a:latin typeface="Corbel" pitchFamily="34" charset="0"/>
                <a:ea typeface="+mj-ea"/>
                <a:cs typeface="+mj-cs"/>
              </a:rPr>
              <a:t>Cosmetics</a:t>
            </a:r>
          </a:p>
        </p:txBody>
      </p:sp>
      <p:pic>
        <p:nvPicPr>
          <p:cNvPr id="7" name="Picture 6" descr="C:\Users\Schwartz Family\Documents\GSPS\NFTE\BizTech\Sample Business Plans\Shutterstock Downloads\shutterstock_3300200.jpg"/>
          <p:cNvPicPr>
            <a:picLocks noChangeAspect="1" noChangeArrowheads="1"/>
          </p:cNvPicPr>
          <p:nvPr/>
        </p:nvPicPr>
        <p:blipFill>
          <a:blip r:embed="rId4" cstate="print"/>
          <a:srcRect/>
          <a:stretch>
            <a:fillRect/>
          </a:stretch>
        </p:blipFill>
        <p:spPr bwMode="auto">
          <a:xfrm>
            <a:off x="1676400" y="4125373"/>
            <a:ext cx="3048000" cy="2033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152400"/>
            <a:ext cx="8305800" cy="762000"/>
          </a:xfrm>
        </p:spPr>
        <p:txBody>
          <a:bodyPr/>
          <a:lstStyle/>
          <a:p>
            <a:pPr>
              <a:lnSpc>
                <a:spcPct val="80000"/>
              </a:lnSpc>
              <a:spcBef>
                <a:spcPts val="600"/>
              </a:spcBef>
            </a:pPr>
            <a:r>
              <a:rPr sz="4400" smtClean="0">
                <a:ln>
                  <a:noFill/>
                </a:ln>
                <a:ea typeface="ＭＳ Ｐゴシック" pitchFamily="34" charset="-128"/>
              </a:rPr>
              <a:t>Cost of </a:t>
            </a:r>
            <a:r>
              <a:rPr smtClean="0">
                <a:ln>
                  <a:noFill/>
                </a:ln>
                <a:ea typeface="ＭＳ Ｐゴシック" pitchFamily="34" charset="-128"/>
              </a:rPr>
              <a:t>Materials/Labor</a:t>
            </a:r>
            <a:endParaRPr i="1" smtClean="0">
              <a:ln>
                <a:noFill/>
              </a:ln>
              <a:solidFill>
                <a:srgbClr val="008000"/>
              </a:solidFill>
              <a:latin typeface="Myriad Web Pro"/>
              <a:ea typeface="ＭＳ Ｐゴシック" pitchFamily="34" charset="-128"/>
              <a:cs typeface="Arial" pitchFamily="34" charset="0"/>
            </a:endParaRPr>
          </a:p>
        </p:txBody>
      </p:sp>
      <p:pic>
        <p:nvPicPr>
          <p:cNvPr id="18435" name="Picture 13" descr="NFTE_SmallTagLock_PantoneC.eps"/>
          <p:cNvPicPr>
            <a:picLocks noChangeAspect="1"/>
          </p:cNvPicPr>
          <p:nvPr/>
        </p:nvPicPr>
        <p:blipFill>
          <a:blip r:embed="rId3" cstate="print"/>
          <a:srcRect/>
          <a:stretch>
            <a:fillRect/>
          </a:stretch>
        </p:blipFill>
        <p:spPr bwMode="auto">
          <a:xfrm>
            <a:off x="33338" y="6148388"/>
            <a:ext cx="1350962" cy="676275"/>
          </a:xfrm>
          <a:prstGeom prst="rect">
            <a:avLst/>
          </a:prstGeom>
          <a:noFill/>
          <a:ln w="9525">
            <a:noFill/>
            <a:miter lim="800000"/>
            <a:headEnd/>
            <a:tailEnd/>
          </a:ln>
        </p:spPr>
      </p:pic>
      <p:graphicFrame>
        <p:nvGraphicFramePr>
          <p:cNvPr id="2" name="Table 1"/>
          <p:cNvGraphicFramePr>
            <a:graphicFrameLocks noGrp="1"/>
          </p:cNvGraphicFramePr>
          <p:nvPr/>
        </p:nvGraphicFramePr>
        <p:xfrm>
          <a:off x="1384300" y="914400"/>
          <a:ext cx="6096000" cy="2250203"/>
        </p:xfrm>
        <a:graphic>
          <a:graphicData uri="http://schemas.openxmlformats.org/drawingml/2006/table">
            <a:tbl>
              <a:tblPr firstRow="1" bandRow="1">
                <a:tableStyleId>{5C22544A-7EE6-4342-B048-85BDC9FD1C3A}</a:tableStyleId>
              </a:tblPr>
              <a:tblGrid>
                <a:gridCol w="2438400"/>
                <a:gridCol w="2133600"/>
                <a:gridCol w="1524000"/>
              </a:tblGrid>
              <a:tr h="370795">
                <a:tc gridSpan="3">
                  <a:txBody>
                    <a:bodyPr/>
                    <a:lstStyle/>
                    <a:p>
                      <a:pPr marL="0" algn="ct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Materials</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Material Description</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Cost/Total Quantity</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Cost per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70795">
                <a:tc>
                  <a:txBody>
                    <a:bodyPr/>
                    <a:lstStyle/>
                    <a:p>
                      <a:r>
                        <a:rPr kumimoji="0" lang="en-US" sz="1400" b="0" kern="1200" dirty="0" smtClean="0">
                          <a:solidFill>
                            <a:schemeClr val="bg2">
                              <a:lumMod val="50000"/>
                            </a:schemeClr>
                          </a:solidFill>
                          <a:latin typeface="Georgia" pitchFamily="18" charset="0"/>
                          <a:ea typeface="ＭＳ Ｐゴシック" pitchFamily="-112" charset="-128"/>
                          <a:cs typeface="+mn-cs"/>
                        </a:rPr>
                        <a:t>Herbs, plants</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1144588"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$21</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798513"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$21</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bg2">
                              <a:lumMod val="50000"/>
                            </a:schemeClr>
                          </a:solidFill>
                          <a:latin typeface="Georgia" pitchFamily="18" charset="0"/>
                          <a:ea typeface="ＭＳ Ｐゴシック" pitchFamily="-112" charset="-128"/>
                          <a:cs typeface="+mn-cs"/>
                        </a:rPr>
                        <a:t>Base liquid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1144588"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6</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798513"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6</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bg2">
                              <a:lumMod val="50000"/>
                            </a:schemeClr>
                          </a:solidFill>
                          <a:latin typeface="Georgia" pitchFamily="18" charset="0"/>
                          <a:ea typeface="ＭＳ Ｐゴシック" pitchFamily="-112" charset="-128"/>
                          <a:cs typeface="+mn-cs"/>
                        </a:rPr>
                        <a:t>Jar/bottle, adhesive label</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1144588"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3 </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798513"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3</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370795">
                <a:tc gridSpan="2">
                  <a:txBody>
                    <a:bodyPr/>
                    <a:lstStyle/>
                    <a:p>
                      <a:pPr algn="r"/>
                      <a:r>
                        <a:rPr kumimoji="0" lang="en-US" sz="1400" b="1" kern="1200" dirty="0" smtClean="0">
                          <a:solidFill>
                            <a:schemeClr val="bg1"/>
                          </a:solidFill>
                          <a:latin typeface="Arial" pitchFamily="34" charset="0"/>
                          <a:ea typeface="ＭＳ Ｐゴシック" pitchFamily="-112" charset="-128"/>
                          <a:cs typeface="Arial" pitchFamily="34" charset="0"/>
                        </a:rPr>
                        <a:t>Total Material Cost per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tabLst>
                          <a:tab pos="798513" algn="r"/>
                        </a:tabLst>
                      </a:pPr>
                      <a:r>
                        <a:rPr kumimoji="0" lang="en-US" sz="1400" b="1" kern="1200" dirty="0" smtClean="0">
                          <a:solidFill>
                            <a:schemeClr val="bg2">
                              <a:lumMod val="50000"/>
                            </a:schemeClr>
                          </a:solidFill>
                          <a:latin typeface="Georgia" pitchFamily="18" charset="0"/>
                          <a:ea typeface="ＭＳ Ｐゴシック" pitchFamily="-112" charset="-128"/>
                          <a:cs typeface="Microsoft Uighur" pitchFamily="2" charset="-78"/>
                        </a:rPr>
                        <a:t>	$30</a:t>
                      </a:r>
                      <a:endParaRPr kumimoji="0" lang="en-US" sz="1400" b="1" kern="1200" dirty="0">
                        <a:solidFill>
                          <a:schemeClr val="bg2">
                            <a:lumMod val="50000"/>
                          </a:schemeClr>
                        </a:solidFill>
                        <a:latin typeface="Georgia" pitchFamily="18" charset="0"/>
                        <a:ea typeface="ＭＳ Ｐゴシック" pitchFamily="-112" charset="-128"/>
                        <a:cs typeface="Microsoft Uighur" pitchFamily="2"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graphicFrame>
        <p:nvGraphicFramePr>
          <p:cNvPr id="3" name="Table 2"/>
          <p:cNvGraphicFramePr>
            <a:graphicFrameLocks noGrp="1"/>
          </p:cNvGraphicFramePr>
          <p:nvPr/>
        </p:nvGraphicFramePr>
        <p:xfrm>
          <a:off x="1384300" y="3429000"/>
          <a:ext cx="6096000" cy="1590563"/>
        </p:xfrm>
        <a:graphic>
          <a:graphicData uri="http://schemas.openxmlformats.org/drawingml/2006/table">
            <a:tbl>
              <a:tblPr firstRow="1" bandRow="1">
                <a:tableStyleId>{5C22544A-7EE6-4342-B048-85BDC9FD1C3A}</a:tableStyleId>
              </a:tblPr>
              <a:tblGrid>
                <a:gridCol w="2032000"/>
                <a:gridCol w="2032000"/>
                <a:gridCol w="2032000"/>
              </a:tblGrid>
              <a:tr h="370991">
                <a:tc gridSpan="3">
                  <a:txBody>
                    <a:bodyPr/>
                    <a:lstStyle/>
                    <a:p>
                      <a:pPr marL="0" algn="ct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Labor</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75000"/>
                      </a:schemeClr>
                    </a:solidFill>
                  </a:tcPr>
                </a:tc>
                <a:tc hMerge="1">
                  <a:txBody>
                    <a:bodyPr/>
                    <a:lstStyle/>
                    <a:p>
                      <a:endParaRPr lang="en-US"/>
                    </a:p>
                  </a:txBody>
                  <a:tcPr>
                    <a:solidFill>
                      <a:srgbClr val="D0D8E8"/>
                    </a:solidFill>
                  </a:tcPr>
                </a:tc>
                <a:tc hMerge="1">
                  <a:txBody>
                    <a:bodyPr/>
                    <a:lstStyle/>
                    <a:p>
                      <a:endParaRPr lang="en-US" dirty="0"/>
                    </a:p>
                  </a:txBody>
                  <a:tcPr>
                    <a:solidFill>
                      <a:srgbClr val="D0D8E8"/>
                    </a:solidFill>
                  </a:tcPr>
                </a:tc>
              </a:tr>
              <a:tr h="518370">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Labor Cost per Hour</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20000"/>
                        <a:lumOff val="80000"/>
                      </a:schemeClr>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Time (in Hours) to Make One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solidFill>
                          <a:latin typeface="Arial" pitchFamily="34" charset="0"/>
                          <a:ea typeface="ＭＳ Ｐゴシック" pitchFamily="-112" charset="-128"/>
                          <a:cs typeface="Arial" pitchFamily="34" charset="0"/>
                        </a:rPr>
                        <a:t>Labor Cost per Unit</a:t>
                      </a:r>
                    </a:p>
                  </a:txBody>
                  <a:tcPr marT="45739" marB="45739">
                    <a:solidFill>
                      <a:schemeClr val="accent3">
                        <a:lumMod val="20000"/>
                        <a:lumOff val="80000"/>
                      </a:schemeClr>
                    </a:solidFill>
                  </a:tcPr>
                </a:tc>
              </a:tr>
              <a:tr h="304924">
                <a:tc>
                  <a:txBody>
                    <a:bodyPr/>
                    <a:lstStyle/>
                    <a:p>
                      <a:pPr marL="0" algn="ctr" rtl="0" eaLnBrk="1" latinLnBrk="0" hangingPunct="1"/>
                      <a:r>
                        <a:rPr kumimoji="0" lang="en-US" sz="1400" b="0" kern="1200" dirty="0" smtClean="0">
                          <a:solidFill>
                            <a:schemeClr val="bg2">
                              <a:lumMod val="50000"/>
                            </a:schemeClr>
                          </a:solidFill>
                          <a:latin typeface="Georgia" pitchFamily="18" charset="0"/>
                          <a:ea typeface="ＭＳ Ｐゴシック" pitchFamily="-112" charset="-128"/>
                          <a:cs typeface="+mn-cs"/>
                        </a:rPr>
                        <a:t>$12.50</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c>
                  <a:txBody>
                    <a:bodyPr/>
                    <a:lstStyle/>
                    <a:p>
                      <a:pPr marL="0" algn="ctr" rtl="0" eaLnBrk="1" latinLnBrk="0" hangingPunct="1"/>
                      <a:r>
                        <a:rPr kumimoji="0" lang="en-US" sz="1400" b="0" kern="1200" dirty="0" smtClean="0">
                          <a:solidFill>
                            <a:schemeClr val="bg2">
                              <a:lumMod val="50000"/>
                            </a:schemeClr>
                          </a:solidFill>
                          <a:latin typeface="Georgia" pitchFamily="18" charset="0"/>
                          <a:ea typeface="ＭＳ Ｐゴシック" pitchFamily="-112" charset="-128"/>
                          <a:cs typeface="+mn-cs"/>
                        </a:rPr>
                        <a:t>1</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c>
                  <a:txBody>
                    <a:bodyPr/>
                    <a:lstStyle/>
                    <a:p>
                      <a:pPr marL="0" algn="l" rtl="0" eaLnBrk="1" latinLnBrk="0" hangingPunct="1">
                        <a:tabLst>
                          <a:tab pos="1314450"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$12.50</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r>
              <a:tr h="370991">
                <a:tc gridSpan="2">
                  <a:txBody>
                    <a:bodyPr/>
                    <a:lstStyle/>
                    <a:p>
                      <a:pPr algn="r"/>
                      <a:r>
                        <a:rPr kumimoji="0" lang="en-US" sz="1400" b="1" kern="1200" dirty="0" smtClean="0">
                          <a:solidFill>
                            <a:schemeClr val="bg1"/>
                          </a:solidFill>
                          <a:latin typeface="Arial" pitchFamily="34" charset="0"/>
                          <a:ea typeface="ＭＳ Ｐゴシック" pitchFamily="-112" charset="-128"/>
                          <a:cs typeface="Arial" pitchFamily="34" charset="0"/>
                        </a:rPr>
                        <a:t>Total Labor Cost per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20000"/>
                        <a:lumOff val="80000"/>
                      </a:schemeClr>
                    </a:solidFill>
                  </a:tcPr>
                </a:tc>
                <a:tc hMerge="1">
                  <a:txBody>
                    <a:bodyPr/>
                    <a:lstStyle/>
                    <a:p>
                      <a:endParaRPr lang="en-US" dirty="0"/>
                    </a:p>
                  </a:txBody>
                  <a:tcPr>
                    <a:solidFill>
                      <a:srgbClr val="E9EDF4"/>
                    </a:solidFill>
                  </a:tcPr>
                </a:tc>
                <a:tc>
                  <a:txBody>
                    <a:bodyPr/>
                    <a:lstStyle/>
                    <a:p>
                      <a:pPr marL="0" algn="l" rtl="0" eaLnBrk="1" latinLnBrk="0" hangingPunct="1">
                        <a:tabLst>
                          <a:tab pos="1314450" algn="r"/>
                        </a:tabLst>
                      </a:pPr>
                      <a:r>
                        <a:rPr kumimoji="0" lang="en-US" sz="1400" b="1" kern="1200" dirty="0" smtClean="0">
                          <a:solidFill>
                            <a:schemeClr val="bg2">
                              <a:lumMod val="50000"/>
                            </a:schemeClr>
                          </a:solidFill>
                          <a:latin typeface="Georgia" pitchFamily="18" charset="0"/>
                          <a:ea typeface="ＭＳ Ｐゴシック" pitchFamily="-112" charset="-128"/>
                          <a:cs typeface="+mn-cs"/>
                        </a:rPr>
                        <a:t>	$12.50</a:t>
                      </a:r>
                      <a:endParaRPr kumimoji="0" lang="en-US" sz="1400" b="1"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20000"/>
                        <a:lumOff val="80000"/>
                      </a:schemeClr>
                    </a:solidFill>
                  </a:tcPr>
                </a:tc>
              </a:tr>
            </a:tbl>
          </a:graphicData>
        </a:graphic>
      </p:graphicFrame>
      <p:graphicFrame>
        <p:nvGraphicFramePr>
          <p:cNvPr id="8" name="Table 7"/>
          <p:cNvGraphicFramePr>
            <a:graphicFrameLocks noGrp="1"/>
          </p:cNvGraphicFramePr>
          <p:nvPr/>
        </p:nvGraphicFramePr>
        <p:xfrm>
          <a:off x="1384300" y="5257800"/>
          <a:ext cx="6083300" cy="518370"/>
        </p:xfrm>
        <a:graphic>
          <a:graphicData uri="http://schemas.openxmlformats.org/drawingml/2006/table">
            <a:tbl>
              <a:tblPr firstRow="1" bandRow="1">
                <a:tableStyleId>{5C22544A-7EE6-4342-B048-85BDC9FD1C3A}</a:tableStyleId>
              </a:tblPr>
              <a:tblGrid>
                <a:gridCol w="2501900"/>
                <a:gridCol w="3581400"/>
              </a:tblGrid>
              <a:tr h="518370">
                <a:tc>
                  <a:txBody>
                    <a:bodyPr/>
                    <a:lstStyle/>
                    <a:p>
                      <a:pPr marL="0" algn="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COGMS (per Unit)</a:t>
                      </a:r>
                      <a:endParaRPr kumimoji="0" lang="en-US" sz="2000" b="1" kern="1200" dirty="0">
                        <a:solidFill>
                          <a:schemeClr val="bg1"/>
                        </a:solidFill>
                        <a:latin typeface="Arial" pitchFamily="34" charset="0"/>
                        <a:ea typeface="ＭＳ Ｐゴシック" pitchFamily="-112" charset="-128"/>
                        <a:cs typeface="Arial" pitchFamily="34" charset="0"/>
                      </a:endParaRPr>
                    </a:p>
                  </a:txBody>
                  <a:tcPr marT="45739" marB="45739" anchor="ctr">
                    <a:solidFill>
                      <a:schemeClr val="accent4">
                        <a:lumMod val="60000"/>
                        <a:lumOff val="40000"/>
                      </a:schemeClr>
                    </a:solidFill>
                  </a:tcPr>
                </a:tc>
                <a:tc>
                  <a:txBody>
                    <a:bodyPr/>
                    <a:lstStyle/>
                    <a:p>
                      <a:pPr marL="0" algn="l" rtl="0" eaLnBrk="1" latinLnBrk="0" hangingPunct="1">
                        <a:tabLst>
                          <a:tab pos="2859088" algn="r"/>
                        </a:tabLst>
                      </a:pPr>
                      <a:r>
                        <a:rPr kumimoji="0" lang="en-US" sz="1400" b="1" kern="1200" dirty="0" smtClean="0">
                          <a:solidFill>
                            <a:schemeClr val="accent1">
                              <a:lumMod val="50000"/>
                            </a:schemeClr>
                          </a:solidFill>
                          <a:latin typeface="Georgia" pitchFamily="18" charset="0"/>
                          <a:ea typeface="ＭＳ Ｐゴシック" pitchFamily="-112" charset="-128"/>
                          <a:cs typeface="+mn-cs"/>
                        </a:rPr>
                        <a:t>	$42.50</a:t>
                      </a:r>
                      <a:endParaRPr kumimoji="0" lang="en-US" sz="1400" b="1" kern="1200" dirty="0">
                        <a:solidFill>
                          <a:schemeClr val="accent1">
                            <a:lumMod val="50000"/>
                          </a:schemeClr>
                        </a:solidFill>
                        <a:latin typeface="Georgia" pitchFamily="18" charset="0"/>
                        <a:ea typeface="ＭＳ Ｐゴシック" pitchFamily="-112" charset="-128"/>
                        <a:cs typeface="+mn-cs"/>
                      </a:endParaRPr>
                    </a:p>
                  </a:txBody>
                  <a:tcPr marT="45739" marB="45739" anchor="ctr">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81000" y="152400"/>
            <a:ext cx="8229600" cy="914400"/>
          </a:xfrm>
        </p:spPr>
        <p:txBody>
          <a:bodyPr/>
          <a:lstStyle/>
          <a:p>
            <a:pPr eaLnBrk="1" hangingPunct="1">
              <a:spcBef>
                <a:spcPts val="600"/>
              </a:spcBef>
            </a:pPr>
            <a:r>
              <a:rPr smtClean="0">
                <a:ln>
                  <a:noFill/>
                </a:ln>
                <a:ea typeface="ＭＳ Ｐゴシック" pitchFamily="34" charset="-128"/>
              </a:rPr>
              <a:t>Economics of One Unit</a:t>
            </a:r>
            <a:endParaRPr sz="1400" i="1" smtClean="0">
              <a:ln>
                <a:noFill/>
              </a:ln>
              <a:solidFill>
                <a:srgbClr val="008000"/>
              </a:solidFill>
              <a:latin typeface="Myriad Web Pro"/>
              <a:ea typeface="ＭＳ Ｐゴシック" pitchFamily="34" charset="-128"/>
              <a:cs typeface="Arial" pitchFamily="34" charset="0"/>
            </a:endParaRPr>
          </a:p>
        </p:txBody>
      </p:sp>
      <p:pic>
        <p:nvPicPr>
          <p:cNvPr id="19459"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2" name="Table 1"/>
          <p:cNvGraphicFramePr>
            <a:graphicFrameLocks noGrp="1"/>
          </p:cNvGraphicFramePr>
          <p:nvPr/>
        </p:nvGraphicFramePr>
        <p:xfrm>
          <a:off x="827088" y="2176463"/>
          <a:ext cx="7696200" cy="3733798"/>
        </p:xfrm>
        <a:graphic>
          <a:graphicData uri="http://schemas.openxmlformats.org/drawingml/2006/table">
            <a:tbl>
              <a:tblPr firstRow="1" bandRow="1">
                <a:tableStyleId>{5C22544A-7EE6-4342-B048-85BDC9FD1C3A}</a:tableStyleId>
              </a:tblPr>
              <a:tblGrid>
                <a:gridCol w="5267701"/>
                <a:gridCol w="2428499"/>
              </a:tblGrid>
              <a:tr h="708312">
                <a:tc>
                  <a:txBody>
                    <a:bodyPr/>
                    <a:lstStyle/>
                    <a:p>
                      <a:pPr marL="0" indent="0"/>
                      <a:r>
                        <a:rPr lang="en-US" sz="2000" b="1" dirty="0" smtClean="0">
                          <a:solidFill>
                            <a:schemeClr val="bg1"/>
                          </a:solidFill>
                          <a:latin typeface="Arial" pitchFamily="34" charset="0"/>
                          <a:cs typeface="Arial" pitchFamily="34" charset="0"/>
                        </a:rPr>
                        <a:t>Selling Price (per Unit)</a:t>
                      </a:r>
                      <a:endParaRPr lang="en-US" sz="2000" b="1" dirty="0">
                        <a:solidFill>
                          <a:schemeClr val="bg1"/>
                        </a:solidFill>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1482725" algn="r"/>
                        </a:tabLst>
                      </a:pPr>
                      <a:r>
                        <a:rPr lang="en-US" sz="2000" b="1" dirty="0" smtClean="0">
                          <a:solidFill>
                            <a:schemeClr val="bg2">
                              <a:lumMod val="50000"/>
                            </a:schemeClr>
                          </a:solidFill>
                          <a:latin typeface="Georgia" pitchFamily="18" charset="0"/>
                          <a:cs typeface="Arial" pitchFamily="34" charset="0"/>
                        </a:rPr>
                        <a:t>	$72.00</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08312">
                <a:tc>
                  <a:txBody>
                    <a:bodyPr/>
                    <a:lstStyle/>
                    <a:p>
                      <a:r>
                        <a:rPr lang="en-US" sz="2000" b="1" dirty="0" smtClean="0">
                          <a:latin typeface="Arial" pitchFamily="34" charset="0"/>
                          <a:cs typeface="Arial" pitchFamily="34" charset="0"/>
                        </a:rPr>
                        <a:t>COGMS (per Unit)</a:t>
                      </a:r>
                      <a:endParaRPr lang="en-US" sz="20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1482725" algn="r"/>
                        </a:tabLst>
                      </a:pPr>
                      <a:r>
                        <a:rPr lang="en-US" sz="2000" b="1" dirty="0" smtClean="0">
                          <a:solidFill>
                            <a:schemeClr val="bg2">
                              <a:lumMod val="50000"/>
                            </a:schemeClr>
                          </a:solidFill>
                          <a:latin typeface="Georgia" pitchFamily="18" charset="0"/>
                          <a:cs typeface="Arial" pitchFamily="34" charset="0"/>
                        </a:rPr>
                        <a:t>	42.50</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819604">
                <a:tc>
                  <a:txBody>
                    <a:bodyPr/>
                    <a:lstStyle/>
                    <a:p>
                      <a:r>
                        <a:rPr lang="en-US" sz="2000" b="1" dirty="0" smtClean="0">
                          <a:latin typeface="Arial" pitchFamily="34" charset="0"/>
                          <a:cs typeface="Arial" pitchFamily="34" charset="0"/>
                        </a:rPr>
                        <a:t>Other Variable Expenses (per Unit)</a:t>
                      </a:r>
                      <a:endParaRPr lang="en-US" sz="20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1482725" algn="r"/>
                        </a:tabLst>
                      </a:pPr>
                      <a:r>
                        <a:rPr lang="en-US" sz="2000" b="1" dirty="0" smtClean="0">
                          <a:solidFill>
                            <a:schemeClr val="bg2">
                              <a:lumMod val="50000"/>
                            </a:schemeClr>
                          </a:solidFill>
                          <a:latin typeface="Georgia" pitchFamily="18" charset="0"/>
                          <a:cs typeface="Arial" pitchFamily="34" charset="0"/>
                        </a:rPr>
                        <a:t>	0.50</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89258">
                <a:tc>
                  <a:txBody>
                    <a:bodyPr/>
                    <a:lstStyle/>
                    <a:p>
                      <a:r>
                        <a:rPr lang="en-US" sz="2000" b="1" dirty="0" smtClean="0">
                          <a:latin typeface="Arial" pitchFamily="34" charset="0"/>
                          <a:cs typeface="Arial" pitchFamily="34" charset="0"/>
                        </a:rPr>
                        <a:t>Total Variable Expenses (per Unit)</a:t>
                      </a:r>
                      <a:endParaRPr lang="en-US" sz="20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l" rtl="0" eaLnBrk="1" latinLnBrk="0" hangingPunct="1">
                        <a:tabLst>
                          <a:tab pos="1482725" algn="r"/>
                        </a:tabLst>
                      </a:pPr>
                      <a:r>
                        <a:rPr lang="en-US" sz="2000" b="1" dirty="0" smtClean="0">
                          <a:solidFill>
                            <a:schemeClr val="bg2">
                              <a:lumMod val="50000"/>
                            </a:schemeClr>
                          </a:solidFill>
                          <a:latin typeface="Georgia" pitchFamily="18" charset="0"/>
                          <a:cs typeface="Arial" pitchFamily="34" charset="0"/>
                        </a:rPr>
                        <a:t>	</a:t>
                      </a:r>
                      <a:r>
                        <a:rPr kumimoji="0" lang="en-US" sz="2000" b="1" kern="1200" dirty="0" smtClean="0">
                          <a:solidFill>
                            <a:schemeClr val="bg2">
                              <a:lumMod val="50000"/>
                            </a:schemeClr>
                          </a:solidFill>
                          <a:latin typeface="Georgia" pitchFamily="18" charset="0"/>
                          <a:ea typeface="+mn-ea"/>
                          <a:cs typeface="Arial" pitchFamily="34" charset="0"/>
                        </a:rPr>
                        <a:t>43.00</a:t>
                      </a:r>
                      <a:endParaRPr kumimoji="0" lang="en-US" sz="2000" b="1" kern="1200" dirty="0">
                        <a:solidFill>
                          <a:schemeClr val="bg2">
                            <a:lumMod val="50000"/>
                          </a:schemeClr>
                        </a:solidFill>
                        <a:latin typeface="Georgia" pitchFamily="18" charset="0"/>
                        <a:ea typeface="+mn-ea"/>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708312">
                <a:tc>
                  <a:txBody>
                    <a:bodyPr/>
                    <a:lstStyle/>
                    <a:p>
                      <a:r>
                        <a:rPr lang="en-US" sz="2000" b="1" dirty="0" smtClean="0">
                          <a:latin typeface="Arial" pitchFamily="34" charset="0"/>
                          <a:cs typeface="Arial" pitchFamily="34" charset="0"/>
                        </a:rPr>
                        <a:t>Contribution Margin (per Unit)</a:t>
                      </a:r>
                      <a:endParaRPr lang="en-US" sz="20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1482725" algn="r"/>
                        </a:tabLst>
                      </a:pPr>
                      <a:r>
                        <a:rPr lang="en-US" sz="2000" b="1" dirty="0" smtClean="0">
                          <a:solidFill>
                            <a:schemeClr val="bg2">
                              <a:lumMod val="50000"/>
                            </a:schemeClr>
                          </a:solidFill>
                          <a:latin typeface="Georgia" pitchFamily="18" charset="0"/>
                          <a:cs typeface="Arial" pitchFamily="34" charset="0"/>
                        </a:rPr>
                        <a:t>	$29.00</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bl>
          </a:graphicData>
        </a:graphic>
      </p:graphicFrame>
      <p:sp>
        <p:nvSpPr>
          <p:cNvPr id="19480" name="Rectangle 2"/>
          <p:cNvSpPr>
            <a:spLocks noChangeArrowheads="1"/>
          </p:cNvSpPr>
          <p:nvPr/>
        </p:nvSpPr>
        <p:spPr bwMode="auto">
          <a:xfrm>
            <a:off x="849313" y="1249363"/>
            <a:ext cx="2579687" cy="647700"/>
          </a:xfrm>
          <a:prstGeom prst="rect">
            <a:avLst/>
          </a:prstGeom>
          <a:noFill/>
          <a:ln w="9525">
            <a:noFill/>
            <a:miter lim="800000"/>
            <a:headEnd/>
            <a:tailEnd/>
          </a:ln>
        </p:spPr>
        <p:txBody>
          <a:bodyPr>
            <a:spAutoFit/>
          </a:bodyPr>
          <a:lstStyle/>
          <a:p>
            <a:pPr>
              <a:spcBef>
                <a:spcPts val="600"/>
              </a:spcBef>
            </a:pPr>
            <a:r>
              <a:rPr lang="en-US" b="1">
                <a:solidFill>
                  <a:schemeClr val="bg1"/>
                </a:solidFill>
                <a:ea typeface="ＭＳ Ｐゴシック" pitchFamily="34" charset="-128"/>
              </a:rPr>
              <a:t>Description of One Unit of Sale:</a:t>
            </a:r>
          </a:p>
        </p:txBody>
      </p:sp>
      <p:sp>
        <p:nvSpPr>
          <p:cNvPr id="7" name="Text Box 274"/>
          <p:cNvSpPr txBox="1">
            <a:spLocks noChangeArrowheads="1"/>
          </p:cNvSpPr>
          <p:nvPr/>
        </p:nvSpPr>
        <p:spPr bwMode="auto">
          <a:xfrm>
            <a:off x="3429000" y="1389063"/>
            <a:ext cx="5105400" cy="368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b="1" dirty="0">
                <a:solidFill>
                  <a:schemeClr val="bg2">
                    <a:lumMod val="50000"/>
                  </a:schemeClr>
                </a:solidFill>
                <a:latin typeface="Georgia" pitchFamily="18" charset="0"/>
                <a:cs typeface="Arial" pitchFamily="34" charset="0"/>
              </a:rPr>
              <a:t>One </a:t>
            </a:r>
            <a:r>
              <a:rPr lang="en-US" b="1" dirty="0">
                <a:solidFill>
                  <a:schemeClr val="bg2">
                    <a:lumMod val="50000"/>
                  </a:schemeClr>
                </a:solidFill>
                <a:latin typeface="Georgia" pitchFamily="18" charset="0"/>
                <a:cs typeface="Arial" pitchFamily="34" charset="0"/>
              </a:rPr>
              <a:t>box containing 12 products</a:t>
            </a:r>
            <a:endParaRPr lang="en-US" b="1" dirty="0">
              <a:solidFill>
                <a:schemeClr val="bg1"/>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152400"/>
            <a:ext cx="8229600" cy="1143000"/>
          </a:xfrm>
        </p:spPr>
        <p:txBody>
          <a:bodyPr/>
          <a:lstStyle/>
          <a:p>
            <a:pPr eaLnBrk="1" hangingPunct="1"/>
            <a:r>
              <a:rPr sz="4400" smtClean="0">
                <a:ln>
                  <a:noFill/>
                </a:ln>
                <a:ea typeface="ＭＳ Ｐゴシック" pitchFamily="34" charset="-128"/>
              </a:rPr>
              <a:t>Average Monthly Fixed Expenses</a:t>
            </a:r>
            <a:endParaRPr sz="1400" i="1" smtClean="0">
              <a:ln>
                <a:noFill/>
              </a:ln>
              <a:solidFill>
                <a:srgbClr val="008000"/>
              </a:solidFill>
              <a:latin typeface="Myriad Web Pro"/>
              <a:ea typeface="ＭＳ Ｐゴシック" pitchFamily="34" charset="-128"/>
            </a:endParaRPr>
          </a:p>
        </p:txBody>
      </p:sp>
      <p:graphicFrame>
        <p:nvGraphicFramePr>
          <p:cNvPr id="23942" name="Group 390"/>
          <p:cNvGraphicFramePr>
            <a:graphicFrameLocks noGrp="1"/>
          </p:cNvGraphicFramePr>
          <p:nvPr>
            <p:ph idx="4294967295"/>
          </p:nvPr>
        </p:nvGraphicFramePr>
        <p:xfrm>
          <a:off x="457200" y="1219200"/>
          <a:ext cx="8229600" cy="4470131"/>
        </p:xfrm>
        <a:graphic>
          <a:graphicData uri="http://schemas.openxmlformats.org/drawingml/2006/table">
            <a:tbl>
              <a:tblPr/>
              <a:tblGrid>
                <a:gridCol w="4572000"/>
                <a:gridCol w="3657600"/>
              </a:tblGrid>
              <a:tr h="51067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tx1"/>
                          </a:solidFill>
                          <a:latin typeface="Arial" pitchFamily="34" charset="0"/>
                          <a:ea typeface="ＭＳ Ｐゴシック" pitchFamily="-112" charset="-128"/>
                          <a:cs typeface="Arial" pitchFamily="34" charset="0"/>
                        </a:rPr>
                        <a:t>Fixed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tx1"/>
                          </a:solidFill>
                          <a:latin typeface="Arial" pitchFamily="34" charset="0"/>
                          <a:ea typeface="ＭＳ Ｐゴシック" pitchFamily="-112" charset="-128"/>
                          <a:cs typeface="Arial" pitchFamily="34" charset="0"/>
                        </a:rPr>
                        <a:t>Average Monthly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Insurance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Salaries of Employees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4,500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Advertising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Interest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Depreciation (Computer, Printer, Lab Equipment)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Utilities (Gas, Electric, Telephone)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Rent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Other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defRPr/>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Total Average Monthly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2058988"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$6,097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pic>
        <p:nvPicPr>
          <p:cNvPr id="2051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20519" name="Rectangle 1"/>
          <p:cNvSpPr>
            <a:spLocks noChangeArrowheads="1"/>
          </p:cNvSpPr>
          <p:nvPr/>
        </p:nvSpPr>
        <p:spPr bwMode="auto">
          <a:xfrm>
            <a:off x="1828800" y="5849938"/>
            <a:ext cx="6248400" cy="339725"/>
          </a:xfrm>
          <a:prstGeom prst="rect">
            <a:avLst/>
          </a:prstGeom>
          <a:noFill/>
          <a:ln w="9525">
            <a:noFill/>
            <a:miter lim="800000"/>
            <a:headEnd/>
            <a:tailEnd/>
          </a:ln>
        </p:spPr>
        <p:txBody>
          <a:bodyPr>
            <a:spAutoFit/>
          </a:bodyPr>
          <a:lstStyle/>
          <a:p>
            <a:pPr marL="168275" indent="-168275"/>
            <a:r>
              <a:rPr lang="en-US" sz="1600">
                <a:solidFill>
                  <a:schemeClr val="bg1"/>
                </a:solidFill>
                <a:latin typeface="Georgia" pitchFamily="18" charset="0"/>
              </a:rPr>
              <a:t>* </a:t>
            </a:r>
            <a:r>
              <a:rPr lang="en-US" sz="1600" i="1">
                <a:solidFill>
                  <a:schemeClr val="bg1"/>
                </a:solidFill>
                <a:latin typeface="Georgia" pitchFamily="18" charset="0"/>
              </a:rPr>
              <a:t>Numbers are rounded to the nearest dollar throughout.</a:t>
            </a:r>
            <a:r>
              <a:rPr lang="en-US" sz="1600" i="1">
                <a:solidFill>
                  <a:schemeClr val="bg1"/>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274638"/>
            <a:ext cx="8229600" cy="1325562"/>
          </a:xfrm>
        </p:spPr>
        <p:txBody>
          <a:bodyPr/>
          <a:lstStyle/>
          <a:p>
            <a:pPr eaLnBrk="1" hangingPunct="1"/>
            <a:r>
              <a:rPr smtClean="0">
                <a:ln>
                  <a:noFill/>
                </a:ln>
                <a:ea typeface="ＭＳ Ｐゴシック" pitchFamily="34" charset="-128"/>
              </a:rPr>
              <a:t>Time-Management Plan</a:t>
            </a:r>
            <a:br>
              <a:rPr smtClean="0">
                <a:ln>
                  <a:noFill/>
                </a:ln>
                <a:ea typeface="ＭＳ Ｐゴシック" pitchFamily="34" charset="-128"/>
              </a:rPr>
            </a:br>
            <a:r>
              <a:rPr sz="2800" i="1" smtClean="0">
                <a:ln>
                  <a:noFill/>
                </a:ln>
                <a:ea typeface="ＭＳ Ｐゴシック" pitchFamily="34" charset="-128"/>
              </a:rPr>
              <a:t>Schedule for a Typical Week</a:t>
            </a:r>
            <a:r>
              <a:rPr sz="1400" i="1" smtClean="0">
                <a:ln>
                  <a:noFill/>
                </a:ln>
                <a:solidFill>
                  <a:srgbClr val="008000"/>
                </a:solidFill>
                <a:ea typeface="ＭＳ Ｐゴシック" pitchFamily="34" charset="-128"/>
              </a:rPr>
              <a:t/>
            </a:r>
            <a:br>
              <a:rPr sz="1400" i="1" smtClean="0">
                <a:ln>
                  <a:noFill/>
                </a:ln>
                <a:solidFill>
                  <a:srgbClr val="008000"/>
                </a:solidFill>
                <a:ea typeface="ＭＳ Ｐゴシック" pitchFamily="34" charset="-128"/>
              </a:rPr>
            </a:br>
            <a:endParaRPr sz="1400" i="1" smtClean="0">
              <a:ln>
                <a:noFill/>
              </a:ln>
              <a:solidFill>
                <a:srgbClr val="008000"/>
              </a:solidFill>
              <a:latin typeface="Myriad Web Pro"/>
              <a:ea typeface="ＭＳ Ｐゴシック" pitchFamily="34" charset="-128"/>
            </a:endParaRPr>
          </a:p>
        </p:txBody>
      </p:sp>
      <p:pic>
        <p:nvPicPr>
          <p:cNvPr id="21507"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21508" name="TextBox 1"/>
          <p:cNvSpPr txBox="1">
            <a:spLocks noChangeArrowheads="1"/>
          </p:cNvSpPr>
          <p:nvPr/>
        </p:nvSpPr>
        <p:spPr bwMode="auto">
          <a:xfrm>
            <a:off x="1981200" y="1524000"/>
            <a:ext cx="5029200" cy="369888"/>
          </a:xfrm>
          <a:prstGeom prst="rect">
            <a:avLst/>
          </a:prstGeom>
          <a:noFill/>
          <a:ln w="9525">
            <a:noFill/>
            <a:miter lim="800000"/>
            <a:headEnd/>
            <a:tailEnd/>
          </a:ln>
        </p:spPr>
        <p:txBody>
          <a:bodyPr>
            <a:spAutoFit/>
          </a:bodyPr>
          <a:lstStyle/>
          <a:p>
            <a:pPr algn="ctr"/>
            <a:r>
              <a:rPr lang="en-US" b="1">
                <a:solidFill>
                  <a:schemeClr val="bg1"/>
                </a:solidFill>
              </a:rPr>
              <a:t>Total Hours in a Week = 168</a:t>
            </a:r>
          </a:p>
        </p:txBody>
      </p:sp>
      <p:graphicFrame>
        <p:nvGraphicFramePr>
          <p:cNvPr id="2" name="Chart 1"/>
          <p:cNvGraphicFramePr/>
          <p:nvPr/>
        </p:nvGraphicFramePr>
        <p:xfrm>
          <a:off x="1295400" y="1905000"/>
          <a:ext cx="6705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smtClean="0">
                <a:ln>
                  <a:noFill/>
                </a:ln>
                <a:ea typeface="ＭＳ Ｐゴシック" pitchFamily="34" charset="-128"/>
              </a:rPr>
              <a:t>Monthly Sales Projections</a:t>
            </a:r>
            <a:br>
              <a:rPr smtClean="0">
                <a:ln>
                  <a:noFill/>
                </a:ln>
                <a:ea typeface="ＭＳ Ｐゴシック" pitchFamily="34" charset="-128"/>
              </a:rPr>
            </a:br>
            <a:r>
              <a:rPr sz="2800" i="1" smtClean="0">
                <a:ln>
                  <a:noFill/>
                </a:ln>
                <a:ea typeface="ＭＳ Ｐゴシック" pitchFamily="34" charset="-128"/>
              </a:rPr>
              <a:t>First Year </a:t>
            </a:r>
            <a:endParaRPr sz="2000" i="1" smtClean="0">
              <a:ln>
                <a:noFill/>
              </a:ln>
              <a:solidFill>
                <a:srgbClr val="008000"/>
              </a:solidFill>
              <a:latin typeface="Myriad Web Pro"/>
              <a:ea typeface="ＭＳ Ｐゴシック" pitchFamily="34" charset="-128"/>
            </a:endParaRPr>
          </a:p>
        </p:txBody>
      </p:sp>
      <p:graphicFrame>
        <p:nvGraphicFramePr>
          <p:cNvPr id="22531" name="Object 79"/>
          <p:cNvGraphicFramePr>
            <a:graphicFrameLocks noGrp="1" noChangeAspect="1"/>
          </p:cNvGraphicFramePr>
          <p:nvPr>
            <p:ph idx="4294967295"/>
          </p:nvPr>
        </p:nvGraphicFramePr>
        <p:xfrm>
          <a:off x="457200" y="2159000"/>
          <a:ext cx="6456363" cy="2717800"/>
        </p:xfrm>
        <a:graphic>
          <a:graphicData uri="http://schemas.openxmlformats.org/presentationml/2006/ole">
            <p:oleObj spid="_x0000_s22531" name="Worksheet" r:id="rId4" imgW="6677125" imgH="2809811" progId="Excel.Sheet.8">
              <p:embed/>
            </p:oleObj>
          </a:graphicData>
        </a:graphic>
      </p:graphicFrame>
      <p:pic>
        <p:nvPicPr>
          <p:cNvPr id="22532" name="Picture 13" descr="NFTE_SmallTagLock_PantoneC.eps"/>
          <p:cNvPicPr>
            <a:picLocks noChangeAspect="1"/>
          </p:cNvPicPr>
          <p:nvPr/>
        </p:nvPicPr>
        <p:blipFill>
          <a:blip r:embed="rId5" cstate="print"/>
          <a:srcRect/>
          <a:stretch>
            <a:fillRect/>
          </a:stretch>
        </p:blipFill>
        <p:spPr bwMode="auto">
          <a:xfrm>
            <a:off x="33338" y="6019800"/>
            <a:ext cx="1609725" cy="804863"/>
          </a:xfrm>
          <a:prstGeom prst="rect">
            <a:avLst/>
          </a:prstGeom>
          <a:noFill/>
          <a:ln w="9525">
            <a:noFill/>
            <a:miter lim="800000"/>
            <a:headEnd/>
            <a:tailEnd/>
          </a:ln>
        </p:spPr>
      </p:pic>
      <p:sp>
        <p:nvSpPr>
          <p:cNvPr id="7" name="Text Box 11"/>
          <p:cNvSpPr txBox="1">
            <a:spLocks noChangeArrowheads="1"/>
          </p:cNvSpPr>
          <p:nvPr/>
        </p:nvSpPr>
        <p:spPr bwMode="auto">
          <a:xfrm>
            <a:off x="6858000" y="2438400"/>
            <a:ext cx="1762486" cy="14773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latin typeface="Arial" pitchFamily="34" charset="0"/>
                <a:ea typeface="ＭＳ Ｐゴシック" pitchFamily="-112" charset="-128"/>
                <a:cs typeface="Arial" pitchFamily="34" charset="0"/>
              </a:rPr>
              <a:t>Total Units Sold</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sp>
        <p:nvSpPr>
          <p:cNvPr id="8" name="TextBox 7"/>
          <p:cNvSpPr txBox="1"/>
          <p:nvPr/>
        </p:nvSpPr>
        <p:spPr>
          <a:xfrm>
            <a:off x="7205663" y="3176588"/>
            <a:ext cx="1143000"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a:solidFill>
                  <a:schemeClr val="bg1">
                    <a:lumMod val="95000"/>
                    <a:lumOff val="5000"/>
                  </a:schemeClr>
                </a:solidFill>
                <a:latin typeface="Georgia" pitchFamily="18" charset="0"/>
              </a:rPr>
              <a:t>2,800</a:t>
            </a:r>
            <a:endParaRPr lang="en-US" b="1" dirty="0">
              <a:solidFill>
                <a:schemeClr val="bg1">
                  <a:lumMod val="95000"/>
                  <a:lumOff val="5000"/>
                </a:schemeClr>
              </a:solidFill>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a:t>Monthly Break-Even Units</a:t>
            </a:r>
            <a:endParaRPr sz="1400" i="1">
              <a:ln>
                <a:noFill/>
              </a:ln>
              <a:solidFill>
                <a:srgbClr val="008000"/>
              </a:solidFill>
              <a:latin typeface="Myriad Web Pro"/>
              <a:ea typeface="ＭＳ Ｐゴシック" pitchFamily="-112" charset="-128"/>
            </a:endParaRPr>
          </a:p>
        </p:txBody>
      </p:sp>
      <p:pic>
        <p:nvPicPr>
          <p:cNvPr id="23555"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23556" name="TextBox 3"/>
          <p:cNvSpPr txBox="1">
            <a:spLocks noChangeArrowheads="1"/>
          </p:cNvSpPr>
          <p:nvPr/>
        </p:nvSpPr>
        <p:spPr bwMode="auto">
          <a:xfrm>
            <a:off x="762000" y="3352800"/>
            <a:ext cx="7467600" cy="954088"/>
          </a:xfrm>
          <a:prstGeom prst="rect">
            <a:avLst/>
          </a:prstGeom>
          <a:noFill/>
          <a:ln w="9525">
            <a:noFill/>
            <a:miter lim="800000"/>
            <a:headEnd/>
            <a:tailEnd/>
          </a:ln>
        </p:spPr>
        <p:txBody>
          <a:bodyPr>
            <a:spAutoFit/>
          </a:bodyPr>
          <a:lstStyle/>
          <a:p>
            <a:r>
              <a:rPr lang="en-US" sz="2800">
                <a:solidFill>
                  <a:schemeClr val="bg1"/>
                </a:solidFill>
              </a:rPr>
              <a:t>In an average month, the company will begin to make a profit after selling 			units.</a:t>
            </a:r>
          </a:p>
        </p:txBody>
      </p:sp>
      <p:sp>
        <p:nvSpPr>
          <p:cNvPr id="7" name="Text Box 274"/>
          <p:cNvSpPr txBox="1">
            <a:spLocks noChangeArrowheads="1"/>
          </p:cNvSpPr>
          <p:nvPr/>
        </p:nvSpPr>
        <p:spPr bwMode="auto">
          <a:xfrm>
            <a:off x="5410200" y="3854450"/>
            <a:ext cx="1600200" cy="400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000" b="1" dirty="0">
                <a:solidFill>
                  <a:schemeClr val="bg2">
                    <a:lumMod val="50000"/>
                  </a:schemeClr>
                </a:solidFill>
                <a:latin typeface="Georgia" pitchFamily="18" charset="0"/>
              </a:rPr>
              <a:t>210</a:t>
            </a:r>
            <a:endParaRPr lang="en-US" sz="2000" b="1" dirty="0">
              <a:solidFill>
                <a:schemeClr val="bg2">
                  <a:lumMod val="50000"/>
                </a:schemeClr>
              </a:solidFill>
              <a:latin typeface="Georgia" pitchFamily="18" charset="0"/>
            </a:endParaRPr>
          </a:p>
        </p:txBody>
      </p:sp>
      <p:sp>
        <p:nvSpPr>
          <p:cNvPr id="13" name="TextBox 12"/>
          <p:cNvSpPr txBox="1"/>
          <p:nvPr/>
        </p:nvSpPr>
        <p:spPr>
          <a:xfrm>
            <a:off x="2209800" y="1473200"/>
            <a:ext cx="1371600" cy="585788"/>
          </a:xfrm>
          <a:prstGeom prst="rect">
            <a:avLst/>
          </a:prstGeom>
          <a:noFill/>
        </p:spPr>
        <p:txBody>
          <a:bodyPr>
            <a:spAutoFit/>
          </a:bodyPr>
          <a:lstStyle/>
          <a:p>
            <a:pPr>
              <a:defRPr/>
            </a:pPr>
            <a:r>
              <a:rPr lang="en-US" sz="3200" b="1" dirty="0">
                <a:solidFill>
                  <a:schemeClr val="bg2">
                    <a:lumMod val="50000"/>
                  </a:schemeClr>
                </a:solidFill>
                <a:latin typeface="Georgia" pitchFamily="18" charset="0"/>
                <a:cs typeface="Arial" charset="0"/>
              </a:rPr>
              <a:t>6,097</a:t>
            </a:r>
            <a:endParaRPr lang="en-US" sz="3200" b="1" dirty="0">
              <a:solidFill>
                <a:schemeClr val="bg2">
                  <a:lumMod val="50000"/>
                </a:schemeClr>
              </a:solidFill>
              <a:latin typeface="Georgia" pitchFamily="18" charset="0"/>
              <a:cs typeface="Arial" charset="0"/>
            </a:endParaRPr>
          </a:p>
        </p:txBody>
      </p:sp>
      <p:cxnSp>
        <p:nvCxnSpPr>
          <p:cNvPr id="14" name="Straight Connector 13"/>
          <p:cNvCxnSpPr/>
          <p:nvPr/>
        </p:nvCxnSpPr>
        <p:spPr>
          <a:xfrm>
            <a:off x="2286000" y="2078038"/>
            <a:ext cx="12954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74925" y="2135188"/>
            <a:ext cx="717550" cy="585787"/>
          </a:xfrm>
          <a:prstGeom prst="rect">
            <a:avLst/>
          </a:prstGeom>
          <a:noFill/>
        </p:spPr>
        <p:txBody>
          <a:bodyPr>
            <a:spAutoFit/>
          </a:bodyPr>
          <a:lstStyle/>
          <a:p>
            <a:pPr>
              <a:defRPr/>
            </a:pPr>
            <a:r>
              <a:rPr lang="en-US" sz="3200" b="1" dirty="0">
                <a:solidFill>
                  <a:schemeClr val="bg2">
                    <a:lumMod val="50000"/>
                  </a:schemeClr>
                </a:solidFill>
                <a:latin typeface="Georgia" pitchFamily="18" charset="0"/>
                <a:cs typeface="Arial" charset="0"/>
              </a:rPr>
              <a:t>29</a:t>
            </a:r>
            <a:endParaRPr lang="en-US" sz="3200" b="1" dirty="0">
              <a:solidFill>
                <a:schemeClr val="bg2">
                  <a:lumMod val="50000"/>
                </a:schemeClr>
              </a:solidFill>
              <a:latin typeface="Georgia" pitchFamily="18" charset="0"/>
              <a:cs typeface="Arial" charset="0"/>
            </a:endParaRPr>
          </a:p>
        </p:txBody>
      </p:sp>
      <p:sp>
        <p:nvSpPr>
          <p:cNvPr id="16" name="TextBox 15"/>
          <p:cNvSpPr txBox="1"/>
          <p:nvPr/>
        </p:nvSpPr>
        <p:spPr>
          <a:xfrm>
            <a:off x="3709988" y="1785938"/>
            <a:ext cx="457200" cy="584200"/>
          </a:xfrm>
          <a:prstGeom prst="rect">
            <a:avLst/>
          </a:prstGeom>
          <a:noFill/>
        </p:spPr>
        <p:txBody>
          <a:bodyPr>
            <a:spAutoFit/>
          </a:bodyPr>
          <a:lstStyle/>
          <a:p>
            <a:pPr algn="ctr">
              <a:defRPr/>
            </a:pPr>
            <a:r>
              <a:rPr lang="en-US" sz="3200" b="1" dirty="0">
                <a:solidFill>
                  <a:schemeClr val="bg2">
                    <a:lumMod val="50000"/>
                  </a:schemeClr>
                </a:solidFill>
                <a:latin typeface="Georgia" pitchFamily="18" charset="0"/>
                <a:cs typeface="Arial" charset="0"/>
              </a:rPr>
              <a:t>=</a:t>
            </a:r>
            <a:endParaRPr lang="en-US" sz="3200" b="1" dirty="0">
              <a:solidFill>
                <a:schemeClr val="bg2">
                  <a:lumMod val="50000"/>
                </a:schemeClr>
              </a:solidFill>
              <a:latin typeface="Georgia" pitchFamily="18" charset="0"/>
              <a:cs typeface="Arial" charset="0"/>
            </a:endParaRPr>
          </a:p>
        </p:txBody>
      </p:sp>
      <p:sp>
        <p:nvSpPr>
          <p:cNvPr id="17" name="TextBox 16"/>
          <p:cNvSpPr txBox="1"/>
          <p:nvPr/>
        </p:nvSpPr>
        <p:spPr>
          <a:xfrm>
            <a:off x="4167188" y="1785938"/>
            <a:ext cx="1852612" cy="584200"/>
          </a:xfrm>
          <a:prstGeom prst="rect">
            <a:avLst/>
          </a:prstGeom>
          <a:noFill/>
        </p:spPr>
        <p:txBody>
          <a:bodyPr>
            <a:spAutoFit/>
          </a:bodyPr>
          <a:lstStyle/>
          <a:p>
            <a:pPr>
              <a:defRPr/>
            </a:pPr>
            <a:r>
              <a:rPr lang="en-US" sz="3200" b="1" dirty="0">
                <a:solidFill>
                  <a:schemeClr val="bg2">
                    <a:lumMod val="50000"/>
                  </a:schemeClr>
                </a:solidFill>
                <a:latin typeface="Georgia" pitchFamily="18" charset="0"/>
                <a:cs typeface="Arial" charset="0"/>
              </a:rPr>
              <a:t>210.24</a:t>
            </a:r>
            <a:endParaRPr lang="en-US" sz="3200" b="1" dirty="0">
              <a:solidFill>
                <a:schemeClr val="bg2">
                  <a:lumMod val="50000"/>
                </a:schemeClr>
              </a:solidFill>
              <a:latin typeface="Georgia" pitchFamily="18"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52400" y="114300"/>
            <a:ext cx="8229600" cy="1143000"/>
          </a:xfrm>
        </p:spPr>
        <p:txBody>
          <a:bodyPr/>
          <a:lstStyle/>
          <a:p>
            <a:pPr eaLnBrk="1" hangingPunct="1"/>
            <a:r>
              <a:rPr sz="4100" smtClean="0">
                <a:ln>
                  <a:noFill/>
                </a:ln>
                <a:ea typeface="ＭＳ Ｐゴシック" pitchFamily="34" charset="-128"/>
              </a:rPr>
              <a:t>Projected Yearly Income Statement</a:t>
            </a:r>
            <a:br>
              <a:rPr sz="4100" smtClean="0">
                <a:ln>
                  <a:noFill/>
                </a:ln>
                <a:ea typeface="ＭＳ Ｐゴシック" pitchFamily="34" charset="-128"/>
              </a:rPr>
            </a:br>
            <a:r>
              <a:rPr sz="2800" i="1" smtClean="0">
                <a:ln>
                  <a:noFill/>
                </a:ln>
                <a:ea typeface="ＭＳ Ｐゴシック" pitchFamily="34" charset="-128"/>
              </a:rPr>
              <a:t>First Year</a:t>
            </a:r>
            <a:endParaRPr sz="1400" i="1" smtClean="0">
              <a:ln>
                <a:noFill/>
              </a:ln>
              <a:solidFill>
                <a:srgbClr val="008000"/>
              </a:solidFill>
              <a:latin typeface="Myriad Web Pro"/>
              <a:ea typeface="ＭＳ Ｐゴシック" pitchFamily="34" charset="-128"/>
            </a:endParaRPr>
          </a:p>
        </p:txBody>
      </p:sp>
      <p:pic>
        <p:nvPicPr>
          <p:cNvPr id="24579"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3" name="Table 2"/>
          <p:cNvGraphicFramePr>
            <a:graphicFrameLocks noGrp="1"/>
          </p:cNvGraphicFramePr>
          <p:nvPr/>
        </p:nvGraphicFramePr>
        <p:xfrm>
          <a:off x="685800" y="1600200"/>
          <a:ext cx="7079671" cy="4111623"/>
        </p:xfrm>
        <a:graphic>
          <a:graphicData uri="http://schemas.openxmlformats.org/drawingml/2006/table">
            <a:tbl>
              <a:tblPr/>
              <a:tblGrid>
                <a:gridCol w="3079171"/>
                <a:gridCol w="2324100"/>
                <a:gridCol w="1676400"/>
              </a:tblGrid>
              <a:tr h="449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Selling Price per Unit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598613" algn="r"/>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rPr>
                        <a:t>	$72</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Number of Units Sold</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598613" algn="r"/>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rPr>
                        <a:t>	2,800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Total Sales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pitchFamily="34" charset="0"/>
                        </a:rPr>
                        <a:t>	$201,600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18143">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Variable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598613" algn="r"/>
                        </a:tabLst>
                      </a:pPr>
                      <a:r>
                        <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pitchFamily="34" charset="0"/>
                        </a:rPr>
                        <a:t>	120,400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Contribution Margin</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pitchFamily="34" charset="0"/>
                        </a:rPr>
                        <a:t>	81,200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Fixed Operating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598613" algn="r"/>
                        </a:tabLst>
                      </a:pPr>
                      <a:r>
                        <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pitchFamily="34" charset="0"/>
                        </a:rPr>
                        <a:t>	73,134</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Pre-Tax Profit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pitchFamily="34" charset="0"/>
                        </a:rPr>
                        <a:t>	8,036</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Taxes @ 15%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598613" algn="r"/>
                        </a:tabLst>
                      </a:pPr>
                      <a:r>
                        <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pitchFamily="34" charset="0"/>
                        </a:rPr>
                        <a:t>	$1,205</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Net Profit</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pitchFamily="34" charset="0"/>
                        </a:rPr>
                        <a:t>	$6,831</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p:cNvSpPr>
          <p:nvPr/>
        </p:nvSpPr>
        <p:spPr bwMode="auto">
          <a:xfrm>
            <a:off x="457200" y="228600"/>
            <a:ext cx="8229600" cy="800100"/>
          </a:xfrm>
          <a:prstGeom prst="rect">
            <a:avLst/>
          </a:prstGeom>
          <a:noFill/>
          <a:ln w="9525">
            <a:noFill/>
            <a:miter lim="800000"/>
            <a:headEnd/>
            <a:tailEnd/>
          </a:ln>
        </p:spPr>
        <p:txBody>
          <a:bodyPr anchor="ctr"/>
          <a:lstStyle/>
          <a:p>
            <a:pPr algn="ctr"/>
            <a:r>
              <a:rPr lang="en-US" sz="4800" b="1">
                <a:solidFill>
                  <a:srgbClr val="990033"/>
                </a:solidFill>
                <a:latin typeface="Corbel" pitchFamily="34" charset="0"/>
                <a:ea typeface="ＭＳ Ｐゴシック" pitchFamily="34" charset="-128"/>
              </a:rPr>
              <a:t>Start-Up Investment</a:t>
            </a:r>
            <a:endParaRPr lang="en-US" sz="1400" b="1" i="1">
              <a:solidFill>
                <a:srgbClr val="008000"/>
              </a:solidFill>
              <a:latin typeface="Myriad Web Pro"/>
              <a:ea typeface="ＭＳ Ｐゴシック" pitchFamily="34" charset="-128"/>
            </a:endParaRPr>
          </a:p>
        </p:txBody>
      </p:sp>
      <p:pic>
        <p:nvPicPr>
          <p:cNvPr id="25603" name="Picture 13" descr="NFTE_SmallTagLock_PantoneC.eps"/>
          <p:cNvPicPr>
            <a:picLocks noChangeAspect="1"/>
          </p:cNvPicPr>
          <p:nvPr/>
        </p:nvPicPr>
        <p:blipFill>
          <a:blip r:embed="rId3" cstate="print"/>
          <a:srcRect/>
          <a:stretch>
            <a:fillRect/>
          </a:stretch>
        </p:blipFill>
        <p:spPr bwMode="auto">
          <a:xfrm>
            <a:off x="33338" y="6081713"/>
            <a:ext cx="1484312" cy="742950"/>
          </a:xfrm>
          <a:prstGeom prst="rect">
            <a:avLst/>
          </a:prstGeom>
          <a:noFill/>
          <a:ln w="9525">
            <a:noFill/>
            <a:miter lim="800000"/>
            <a:headEnd/>
            <a:tailEnd/>
          </a:ln>
        </p:spPr>
      </p:pic>
      <p:graphicFrame>
        <p:nvGraphicFramePr>
          <p:cNvPr id="2" name="Table 1"/>
          <p:cNvGraphicFramePr>
            <a:graphicFrameLocks noGrp="1"/>
          </p:cNvGraphicFramePr>
          <p:nvPr/>
        </p:nvGraphicFramePr>
        <p:xfrm>
          <a:off x="1497013" y="1371600"/>
          <a:ext cx="6096000" cy="1878444"/>
        </p:xfrm>
        <a:graphic>
          <a:graphicData uri="http://schemas.openxmlformats.org/drawingml/2006/table">
            <a:tbl>
              <a:tblPr firstRow="1" bandRow="1">
                <a:tableStyleId>{5C22544A-7EE6-4342-B048-85BDC9FD1C3A}</a:tableStyleId>
              </a:tblPr>
              <a:tblGrid>
                <a:gridCol w="2032000"/>
                <a:gridCol w="2616200"/>
                <a:gridCol w="1447800"/>
              </a:tblGrid>
              <a:tr h="370568">
                <a:tc gridSpan="3">
                  <a:txBody>
                    <a:bodyPr/>
                    <a:lstStyle/>
                    <a:p>
                      <a:pPr algn="l"/>
                      <a:r>
                        <a:rPr kumimoji="0" lang="en-US" sz="2000" b="1" kern="1200" dirty="0" smtClean="0">
                          <a:solidFill>
                            <a:schemeClr val="lt1"/>
                          </a:solidFill>
                          <a:latin typeface="Arial" pitchFamily="34" charset="0"/>
                          <a:ea typeface="+mn-ea"/>
                          <a:cs typeface="Arial" pitchFamily="34" charset="0"/>
                        </a:rPr>
                        <a:t>Start-Up Expenditures</a:t>
                      </a:r>
                      <a:endParaRPr lang="en-US" sz="1600" b="1" dirty="0">
                        <a:latin typeface="Arial" pitchFamily="34" charset="0"/>
                        <a:cs typeface="Arial" pitchFamily="34" charset="0"/>
                      </a:endParaRPr>
                    </a:p>
                  </a:txBody>
                  <a:tcPr marT="45686" marB="45686"/>
                </a:tc>
                <a:tc hMerge="1">
                  <a:txBody>
                    <a:bodyPr/>
                    <a:lstStyle/>
                    <a:p>
                      <a:pPr algn="ctr"/>
                      <a:endParaRPr lang="en-US" sz="1400" b="1" dirty="0">
                        <a:latin typeface="Myriad Web Pro"/>
                      </a:endParaRPr>
                    </a:p>
                  </a:txBody>
                  <a:tcPr marT="45686" marB="45686"/>
                </a:tc>
                <a:tc hMerge="1">
                  <a:txBody>
                    <a:bodyPr/>
                    <a:lstStyle/>
                    <a:p>
                      <a:pPr algn="ctr"/>
                      <a:endParaRPr lang="en-US" sz="1400" b="1" dirty="0">
                        <a:latin typeface="Myriad Web Pro"/>
                      </a:endParaRPr>
                    </a:p>
                  </a:txBody>
                  <a:tcPr marT="45686" marB="45686"/>
                </a:tc>
              </a:tr>
              <a:tr h="370568">
                <a:tc>
                  <a:txBody>
                    <a:bodyPr/>
                    <a:lstStyle/>
                    <a:p>
                      <a:pPr algn="ctr"/>
                      <a:r>
                        <a:rPr lang="en-US" sz="1400" b="1" dirty="0" smtClean="0">
                          <a:latin typeface="Arial" pitchFamily="34" charset="0"/>
                          <a:cs typeface="Arial" pitchFamily="34" charset="0"/>
                        </a:rPr>
                        <a:t>Item</a:t>
                      </a:r>
                      <a:endParaRPr lang="en-US" sz="1400" b="1" dirty="0">
                        <a:latin typeface="Arial" pitchFamily="34" charset="0"/>
                        <a:cs typeface="Arial" pitchFamily="34" charset="0"/>
                      </a:endParaRPr>
                    </a:p>
                  </a:txBody>
                  <a:tcPr marT="45686" marB="45686"/>
                </a:tc>
                <a:tc>
                  <a:txBody>
                    <a:bodyPr/>
                    <a:lstStyle/>
                    <a:p>
                      <a:pPr algn="ctr"/>
                      <a:r>
                        <a:rPr lang="en-US" sz="1400" b="1" dirty="0" smtClean="0">
                          <a:latin typeface="Arial" pitchFamily="34" charset="0"/>
                          <a:cs typeface="Arial" pitchFamily="34" charset="0"/>
                        </a:rPr>
                        <a:t>Where Will I Buy This?</a:t>
                      </a:r>
                      <a:endParaRPr lang="en-US" sz="1400" b="1" dirty="0">
                        <a:latin typeface="Arial" pitchFamily="34" charset="0"/>
                        <a:cs typeface="Arial" pitchFamily="34" charset="0"/>
                      </a:endParaRPr>
                    </a:p>
                  </a:txBody>
                  <a:tcPr marT="45686" marB="45686"/>
                </a:tc>
                <a:tc>
                  <a:txBody>
                    <a:bodyPr/>
                    <a:lstStyle/>
                    <a:p>
                      <a:pPr algn="ctr"/>
                      <a:r>
                        <a:rPr lang="en-US" sz="1400" b="1" dirty="0" smtClean="0">
                          <a:latin typeface="Arial" pitchFamily="34" charset="0"/>
                          <a:cs typeface="Arial" pitchFamily="34" charset="0"/>
                        </a:rPr>
                        <a:t>Cost</a:t>
                      </a:r>
                      <a:endParaRPr lang="en-US" sz="1400" b="1" dirty="0">
                        <a:latin typeface="Arial" pitchFamily="34" charset="0"/>
                        <a:cs typeface="Arial" pitchFamily="34" charset="0"/>
                      </a:endParaRPr>
                    </a:p>
                  </a:txBody>
                  <a:tcPr marT="45686" marB="45686"/>
                </a:tc>
              </a:tr>
              <a:tr h="370568">
                <a:tc>
                  <a:txBody>
                    <a:bodyPr/>
                    <a:lstStyle/>
                    <a:p>
                      <a:pPr algn="ctr"/>
                      <a:r>
                        <a:rPr lang="en-US" sz="1400" b="1" dirty="0" smtClean="0">
                          <a:solidFill>
                            <a:schemeClr val="bg2">
                              <a:lumMod val="50000"/>
                            </a:schemeClr>
                          </a:solidFill>
                          <a:latin typeface="Georgia" pitchFamily="18" charset="0"/>
                          <a:cs typeface="Arial" pitchFamily="34" charset="0"/>
                        </a:rPr>
                        <a:t>Lab Equipment</a:t>
                      </a:r>
                      <a:endParaRPr lang="en-US" sz="1400" b="1" dirty="0">
                        <a:solidFill>
                          <a:schemeClr val="bg2">
                            <a:lumMod val="50000"/>
                          </a:schemeClr>
                        </a:solidFill>
                        <a:latin typeface="Georgia" pitchFamily="18" charset="0"/>
                        <a:cs typeface="Arial" pitchFamily="34" charset="0"/>
                      </a:endParaRPr>
                    </a:p>
                  </a:txBody>
                  <a:tcPr marT="45686" marB="45686"/>
                </a:tc>
                <a:tc>
                  <a:txBody>
                    <a:bodyPr/>
                    <a:lstStyle/>
                    <a:p>
                      <a:pPr algn="ctr"/>
                      <a:r>
                        <a:rPr lang="en-US" sz="1400" b="1" dirty="0" smtClean="0">
                          <a:solidFill>
                            <a:schemeClr val="bg2">
                              <a:lumMod val="50000"/>
                            </a:schemeClr>
                          </a:solidFill>
                          <a:latin typeface="Georgia" pitchFamily="18" charset="0"/>
                          <a:cs typeface="Arial" pitchFamily="34" charset="0"/>
                        </a:rPr>
                        <a:t>On-Line</a:t>
                      </a:r>
                      <a:endParaRPr lang="en-US" sz="1400" b="1" dirty="0">
                        <a:solidFill>
                          <a:schemeClr val="bg2">
                            <a:lumMod val="50000"/>
                          </a:schemeClr>
                        </a:solidFill>
                        <a:latin typeface="Georgia" pitchFamily="18" charset="0"/>
                        <a:cs typeface="Arial" pitchFamily="34" charset="0"/>
                      </a:endParaRPr>
                    </a:p>
                  </a:txBody>
                  <a:tcPr marT="45686" marB="45686"/>
                </a:tc>
                <a:tc>
                  <a:txBody>
                    <a:bodyPr/>
                    <a:lstStyle/>
                    <a:p>
                      <a:pPr algn="l">
                        <a:tabLst>
                          <a:tab pos="914400" algn="r"/>
                        </a:tabLst>
                      </a:pPr>
                      <a:r>
                        <a:rPr lang="en-US" sz="1400" b="1" dirty="0" smtClean="0">
                          <a:solidFill>
                            <a:schemeClr val="bg2">
                              <a:lumMod val="50000"/>
                            </a:schemeClr>
                          </a:solidFill>
                          <a:latin typeface="Georgia" pitchFamily="18" charset="0"/>
                          <a:cs typeface="Arial" pitchFamily="34" charset="0"/>
                        </a:rPr>
                        <a:t>	$2,802</a:t>
                      </a:r>
                      <a:endParaRPr lang="en-US" sz="1400" b="1" dirty="0">
                        <a:solidFill>
                          <a:schemeClr val="bg2">
                            <a:lumMod val="50000"/>
                          </a:schemeClr>
                        </a:solidFill>
                        <a:latin typeface="Georgia" pitchFamily="18" charset="0"/>
                        <a:cs typeface="Arial"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2">
                              <a:lumMod val="50000"/>
                            </a:schemeClr>
                          </a:solidFill>
                          <a:latin typeface="Georgia" pitchFamily="18" charset="0"/>
                          <a:cs typeface="Arial" pitchFamily="34" charset="0"/>
                        </a:rPr>
                        <a:t>Materials</a:t>
                      </a: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2">
                              <a:lumMod val="50000"/>
                            </a:schemeClr>
                          </a:solidFill>
                          <a:latin typeface="Georgia" pitchFamily="18" charset="0"/>
                          <a:cs typeface="Arial" pitchFamily="34" charset="0"/>
                        </a:rPr>
                        <a:t>Local Vendors &amp; Growers</a:t>
                      </a:r>
                    </a:p>
                  </a:txBody>
                  <a:tcPr marT="45686" marB="45686"/>
                </a:tc>
                <a:tc>
                  <a:txBody>
                    <a:bodyPr/>
                    <a:lstStyle/>
                    <a:p>
                      <a:pPr algn="l">
                        <a:tabLst>
                          <a:tab pos="914400" algn="r"/>
                        </a:tabLst>
                      </a:pPr>
                      <a:r>
                        <a:rPr lang="en-US" sz="1400" b="1" dirty="0" smtClean="0">
                          <a:solidFill>
                            <a:schemeClr val="bg2">
                              <a:lumMod val="50000"/>
                            </a:schemeClr>
                          </a:solidFill>
                          <a:latin typeface="Georgia" pitchFamily="18" charset="0"/>
                          <a:cs typeface="Arial" pitchFamily="34" charset="0"/>
                        </a:rPr>
                        <a:t>	12,750</a:t>
                      </a:r>
                      <a:endParaRPr lang="en-US" sz="1400" b="1" dirty="0">
                        <a:solidFill>
                          <a:schemeClr val="bg2">
                            <a:lumMod val="50000"/>
                          </a:schemeClr>
                        </a:solidFill>
                        <a:latin typeface="Georgia" pitchFamily="18" charset="0"/>
                        <a:cs typeface="Arial" pitchFamily="34" charset="0"/>
                      </a:endParaRPr>
                    </a:p>
                  </a:txBody>
                  <a:tcPr marT="45686" marB="45686"/>
                </a:tc>
              </a:tr>
              <a:tr h="370568">
                <a:tc gridSpan="2">
                  <a:txBody>
                    <a:bodyPr/>
                    <a:lstStyle/>
                    <a:p>
                      <a:pPr algn="r"/>
                      <a:r>
                        <a:rPr lang="en-US" sz="1400" b="1" dirty="0" smtClean="0">
                          <a:latin typeface="Arial" pitchFamily="34" charset="0"/>
                          <a:cs typeface="Arial" pitchFamily="34" charset="0"/>
                        </a:rPr>
                        <a:t>Total Start-Up Expenditures</a:t>
                      </a:r>
                      <a:endParaRPr lang="en-US" sz="1400" b="1" dirty="0">
                        <a:latin typeface="Arial" pitchFamily="34" charset="0"/>
                        <a:cs typeface="Arial" pitchFamily="34" charset="0"/>
                      </a:endParaRPr>
                    </a:p>
                  </a:txBody>
                  <a:tcPr marT="45686" marB="45686"/>
                </a:tc>
                <a:tc hMerge="1">
                  <a:txBody>
                    <a:bodyPr/>
                    <a:lstStyle/>
                    <a:p>
                      <a:endParaRPr lang="en-US" sz="1400" b="1" dirty="0">
                        <a:latin typeface="Myriad Web Pr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r"/>
                        </a:tabLst>
                        <a:defRPr/>
                      </a:pPr>
                      <a:r>
                        <a:rPr lang="en-US" sz="1400" b="1" dirty="0" smtClean="0">
                          <a:solidFill>
                            <a:schemeClr val="bg2">
                              <a:lumMod val="50000"/>
                            </a:schemeClr>
                          </a:solidFill>
                          <a:latin typeface="Georgia" pitchFamily="18" charset="0"/>
                          <a:cs typeface="Arial" pitchFamily="34" charset="0"/>
                        </a:rPr>
                        <a:t>	$14,552</a:t>
                      </a:r>
                    </a:p>
                  </a:txBody>
                  <a:tcPr marT="45686" marB="45686"/>
                </a:tc>
              </a:tr>
            </a:tbl>
          </a:graphicData>
        </a:graphic>
      </p:graphicFrame>
      <p:graphicFrame>
        <p:nvGraphicFramePr>
          <p:cNvPr id="3" name="Table 2"/>
          <p:cNvGraphicFramePr>
            <a:graphicFrameLocks noGrp="1"/>
          </p:cNvGraphicFramePr>
          <p:nvPr/>
        </p:nvGraphicFramePr>
        <p:xfrm>
          <a:off x="1524000" y="3581400"/>
          <a:ext cx="6096000" cy="1138239"/>
        </p:xfrm>
        <a:graphic>
          <a:graphicData uri="http://schemas.openxmlformats.org/drawingml/2006/table">
            <a:tbl>
              <a:tblPr firstRow="1" bandRow="1">
                <a:tableStyleId>{5C22544A-7EE6-4342-B048-85BDC9FD1C3A}</a:tableStyleId>
              </a:tblPr>
              <a:tblGrid>
                <a:gridCol w="4064000"/>
                <a:gridCol w="2032000"/>
              </a:tblGrid>
              <a:tr h="396351">
                <a:tc gridSpan="2">
                  <a:txBody>
                    <a:bodyPr/>
                    <a:lstStyle/>
                    <a:p>
                      <a:pPr marL="0" algn="l" rtl="0" eaLnBrk="1" latinLnBrk="0" hangingPunct="1"/>
                      <a:r>
                        <a:rPr kumimoji="0" lang="en-US" sz="2000" b="1" kern="1200" dirty="0" smtClean="0">
                          <a:solidFill>
                            <a:schemeClr val="lt1"/>
                          </a:solidFill>
                          <a:latin typeface="Arial" pitchFamily="34" charset="0"/>
                          <a:ea typeface="+mn-ea"/>
                          <a:cs typeface="Arial" pitchFamily="34" charset="0"/>
                        </a:rPr>
                        <a:t>Cash Reserves</a:t>
                      </a:r>
                      <a:endParaRPr kumimoji="0" lang="en-US" sz="2000" b="1" kern="1200" dirty="0">
                        <a:solidFill>
                          <a:schemeClr val="lt1"/>
                        </a:solidFill>
                        <a:latin typeface="Arial" pitchFamily="34" charset="0"/>
                        <a:ea typeface="+mn-ea"/>
                        <a:cs typeface="Arial" pitchFamily="34" charset="0"/>
                      </a:endParaRPr>
                    </a:p>
                  </a:txBody>
                  <a:tcPr marT="45733" marB="45733"/>
                </a:tc>
                <a:tc hMerge="1">
                  <a:txBody>
                    <a:bodyPr/>
                    <a:lstStyle/>
                    <a:p>
                      <a:endParaRPr lang="en-US" dirty="0"/>
                    </a:p>
                  </a:txBody>
                  <a:tcPr/>
                </a:tc>
              </a:tr>
              <a:tr h="370944">
                <a:tc>
                  <a:txBody>
                    <a:bodyPr/>
                    <a:lstStyle/>
                    <a:p>
                      <a:r>
                        <a:rPr lang="en-US" sz="1400" b="1" dirty="0" smtClean="0">
                          <a:latin typeface="Arial" pitchFamily="34" charset="0"/>
                          <a:cs typeface="Arial" pitchFamily="34" charset="0"/>
                        </a:rPr>
                        <a:t>Emergency</a:t>
                      </a:r>
                      <a:r>
                        <a:rPr lang="en-US" sz="1400" b="1" baseline="0" dirty="0" smtClean="0">
                          <a:latin typeface="Arial" pitchFamily="34" charset="0"/>
                          <a:cs typeface="Arial" pitchFamily="34" charset="0"/>
                        </a:rPr>
                        <a:t> Fund</a:t>
                      </a:r>
                      <a:endParaRPr lang="en-US" sz="1400" b="1" dirty="0">
                        <a:solidFill>
                          <a:srgbClr val="FF0000"/>
                        </a:solidFill>
                        <a:latin typeface="Arial" pitchFamily="34" charset="0"/>
                        <a:cs typeface="Arial" pitchFamily="34" charset="0"/>
                      </a:endParaRPr>
                    </a:p>
                  </a:txBody>
                  <a:tcPr marT="45733" marB="45733"/>
                </a:tc>
                <a:tc>
                  <a:txBody>
                    <a:bodyPr/>
                    <a:lstStyle/>
                    <a:p>
                      <a:pPr algn="l">
                        <a:tabLst>
                          <a:tab pos="1482725" algn="r"/>
                        </a:tabLst>
                      </a:pPr>
                      <a:r>
                        <a:rPr lang="en-US" sz="1400" b="1" dirty="0" smtClean="0">
                          <a:solidFill>
                            <a:schemeClr val="bg2">
                              <a:lumMod val="50000"/>
                            </a:schemeClr>
                          </a:solidFill>
                          <a:latin typeface="Georgia" pitchFamily="18" charset="0"/>
                          <a:cs typeface="Arial" pitchFamily="34" charset="0"/>
                        </a:rPr>
                        <a:t>	$2,255</a:t>
                      </a:r>
                      <a:endParaRPr lang="en-US" sz="1400" b="1" dirty="0">
                        <a:solidFill>
                          <a:schemeClr val="bg2">
                            <a:lumMod val="50000"/>
                          </a:schemeClr>
                        </a:solidFill>
                        <a:latin typeface="Georgia" pitchFamily="18" charset="0"/>
                        <a:cs typeface="Arial" pitchFamily="34" charset="0"/>
                      </a:endParaRPr>
                    </a:p>
                  </a:txBody>
                  <a:tcPr marT="45733" marB="45733"/>
                </a:tc>
              </a:tr>
              <a:tr h="370944">
                <a:tc>
                  <a:txBody>
                    <a:bodyPr/>
                    <a:lstStyle/>
                    <a:p>
                      <a:r>
                        <a:rPr lang="en-US" sz="1400" b="1" dirty="0" smtClean="0">
                          <a:latin typeface="Arial" pitchFamily="34" charset="0"/>
                          <a:cs typeface="Arial" pitchFamily="34" charset="0"/>
                        </a:rPr>
                        <a:t>Reserve for Fixed Expenses</a:t>
                      </a:r>
                      <a:endParaRPr lang="en-US" sz="1400" b="1" dirty="0">
                        <a:solidFill>
                          <a:srgbClr val="FF0000"/>
                        </a:solidFill>
                        <a:latin typeface="Arial" pitchFamily="34" charset="0"/>
                        <a:cs typeface="Arial" pitchFamily="34" charset="0"/>
                      </a:endParaRPr>
                    </a:p>
                  </a:txBody>
                  <a:tcPr marT="45733" marB="45733"/>
                </a:tc>
                <a:tc>
                  <a:txBody>
                    <a:bodyPr/>
                    <a:lstStyle/>
                    <a:p>
                      <a:pPr algn="l">
                        <a:tabLst>
                          <a:tab pos="1482725" algn="r"/>
                        </a:tabLst>
                      </a:pPr>
                      <a:r>
                        <a:rPr lang="en-US" sz="1400" b="1" dirty="0" smtClean="0">
                          <a:solidFill>
                            <a:schemeClr val="bg2">
                              <a:lumMod val="50000"/>
                            </a:schemeClr>
                          </a:solidFill>
                          <a:latin typeface="Georgia" pitchFamily="18" charset="0"/>
                          <a:cs typeface="Arial" pitchFamily="34" charset="0"/>
                        </a:rPr>
                        <a:t>	12,193</a:t>
                      </a:r>
                      <a:r>
                        <a:rPr lang="en-US" sz="1400" b="1" dirty="0" smtClean="0">
                          <a:latin typeface="Arial" pitchFamily="34" charset="0"/>
                          <a:cs typeface="Arial" pitchFamily="34" charset="0"/>
                        </a:rPr>
                        <a:t> </a:t>
                      </a:r>
                      <a:endParaRPr lang="en-US" sz="1400" b="1" dirty="0">
                        <a:solidFill>
                          <a:schemeClr val="bg2">
                            <a:lumMod val="50000"/>
                          </a:schemeClr>
                        </a:solidFill>
                        <a:latin typeface="Georgia" pitchFamily="18" charset="0"/>
                        <a:cs typeface="Arial" pitchFamily="34" charset="0"/>
                      </a:endParaRPr>
                    </a:p>
                  </a:txBody>
                  <a:tcPr marT="45733" marB="45733"/>
                </a:tc>
              </a:tr>
            </a:tbl>
          </a:graphicData>
        </a:graphic>
      </p:graphicFrame>
      <p:sp>
        <p:nvSpPr>
          <p:cNvPr id="13" name="Text Box 274"/>
          <p:cNvSpPr txBox="1">
            <a:spLocks noChangeArrowheads="1"/>
          </p:cNvSpPr>
          <p:nvPr/>
        </p:nvSpPr>
        <p:spPr bwMode="auto">
          <a:xfrm>
            <a:off x="5619750" y="4876800"/>
            <a:ext cx="2032000" cy="3698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tabLst>
                <a:tab pos="1482725" algn="r"/>
              </a:tabLst>
              <a:defRPr/>
            </a:pPr>
            <a:r>
              <a:rPr lang="en-US" b="1" dirty="0">
                <a:solidFill>
                  <a:schemeClr val="bg2">
                    <a:lumMod val="50000"/>
                  </a:schemeClr>
                </a:solidFill>
                <a:latin typeface="Georgia" pitchFamily="18" charset="0"/>
                <a:ea typeface="Microsoft YaHei" pitchFamily="34" charset="-122"/>
                <a:cs typeface="Arial" pitchFamily="34" charset="0"/>
              </a:rPr>
              <a:t>	$30,000</a:t>
            </a:r>
            <a:endParaRPr lang="en-US" b="1" dirty="0">
              <a:solidFill>
                <a:schemeClr val="bg2">
                  <a:lumMod val="50000"/>
                </a:schemeClr>
              </a:solidFill>
              <a:latin typeface="Georgia" pitchFamily="18" charset="0"/>
              <a:ea typeface="Microsoft YaHei" pitchFamily="34" charset="-122"/>
              <a:cs typeface="Arial" pitchFamily="34" charset="0"/>
            </a:endParaRPr>
          </a:p>
        </p:txBody>
      </p:sp>
      <p:sp>
        <p:nvSpPr>
          <p:cNvPr id="29748" name="TextBox 3"/>
          <p:cNvSpPr txBox="1">
            <a:spLocks noChangeArrowheads="1"/>
          </p:cNvSpPr>
          <p:nvPr/>
        </p:nvSpPr>
        <p:spPr bwMode="auto">
          <a:xfrm>
            <a:off x="1522413" y="4876800"/>
            <a:ext cx="4038600"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a:t>Total Start-Up Investment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defRPr/>
            </a:pPr>
            <a:r>
              <a:rPr>
                <a:ln>
                  <a:noFill/>
                </a:ln>
                <a:ea typeface="ＭＳ Ｐゴシック"/>
              </a:rPr>
              <a:t>ROS &amp; </a:t>
            </a:r>
            <a:r>
              <a:rPr>
                <a:ln>
                  <a:noFill/>
                </a:ln>
                <a:ea typeface="ＭＳ Ｐゴシック"/>
              </a:rPr>
              <a:t>ROI</a:t>
            </a:r>
            <a:endParaRPr/>
          </a:p>
        </p:txBody>
      </p:sp>
      <p:graphicFrame>
        <p:nvGraphicFramePr>
          <p:cNvPr id="7" name="Content Placeholder 4"/>
          <p:cNvGraphicFramePr>
            <a:graphicFrameLocks/>
          </p:cNvGraphicFramePr>
          <p:nvPr/>
        </p:nvGraphicFramePr>
        <p:xfrm>
          <a:off x="381000" y="3429000"/>
          <a:ext cx="8229600" cy="2216309"/>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ROI: Return on Investment</a:t>
                      </a:r>
                      <a:endParaRPr kumimoji="0" lang="en-US" sz="2000" b="1" kern="1200" dirty="0">
                        <a:solidFill>
                          <a:schemeClr val="lt1"/>
                        </a:solidFill>
                        <a:latin typeface="Arial" pitchFamily="34" charset="0"/>
                        <a:ea typeface="+mn-ea"/>
                        <a:cs typeface="Arial" pitchFamily="34" charset="0"/>
                      </a:endParaRPr>
                    </a:p>
                  </a:txBody>
                  <a:tcPr>
                    <a:solidFill>
                      <a:schemeClr val="accent3">
                        <a:lumMod val="75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25684">
                <a:tc>
                  <a:txBody>
                    <a:bodyPr/>
                    <a:lstStyle/>
                    <a:p>
                      <a:endParaRPr lang="en-US"/>
                    </a:p>
                  </a:txBody>
                  <a:tcPr anchor="ctr">
                    <a:blipFill rotWithShape="1">
                      <a:blip r:embed="rId3"/>
                      <a:stretch>
                        <a:fillRect l="-100" t="-71852" r="-35271" b="-100741"/>
                      </a:stretch>
                    </a:blipFill>
                  </a:tcPr>
                </a:tc>
                <a:tc>
                  <a:txBody>
                    <a:bodyPr/>
                    <a:lstStyle/>
                    <a:p>
                      <a:endParaRPr kumimoji="0" lang="en-US" sz="1800" b="0" kern="1200" dirty="0" smtClean="0">
                        <a:solidFill>
                          <a:schemeClr val="bg2">
                            <a:lumMod val="50000"/>
                          </a:schemeClr>
                        </a:solidFill>
                        <a:latin typeface="Georgia" pitchFamily="18" charset="0"/>
                        <a:ea typeface="+mn-ea"/>
                        <a:cs typeface="Arial" pitchFamily="34" charset="0"/>
                      </a:endParaRPr>
                    </a:p>
                  </a:txBody>
                  <a:tcPr anchor="ctr">
                    <a:solidFill>
                      <a:schemeClr val="accent3">
                        <a:lumMod val="60000"/>
                        <a:lumOff val="40000"/>
                      </a:schemeClr>
                    </a:solidFill>
                  </a:tcPr>
                </a:tc>
              </a:tr>
              <a:tr h="825684">
                <a:tc>
                  <a:txBody>
                    <a:bodyPr/>
                    <a:lstStyle/>
                    <a:p>
                      <a:pPr marL="0" algn="l" rtl="0" eaLnBrk="1" latinLnBrk="0" hangingPunct="1"/>
                      <a:r>
                        <a:rPr lang="en-US" sz="1700" b="1" dirty="0" smtClean="0">
                          <a:latin typeface="Arial" pitchFamily="34" charset="0"/>
                          <a:cs typeface="Arial" pitchFamily="34" charset="0"/>
                        </a:rPr>
                        <a:t>For My Business:</a:t>
                      </a:r>
                      <a:endParaRPr kumimoji="0" lang="en-US" sz="2400" i="0" kern="1200" dirty="0" smtClean="0">
                        <a:solidFill>
                          <a:schemeClr val="accent1">
                            <a:lumMod val="50000"/>
                          </a:schemeClr>
                        </a:solidFill>
                        <a:latin typeface="Cambria Math"/>
                        <a:ea typeface="+mn-ea"/>
                        <a:cs typeface="Arial" pitchFamily="34" charset="0"/>
                      </a:endParaRPr>
                    </a:p>
                  </a:txBody>
                  <a:tcPr anchor="ctr">
                    <a:solidFill>
                      <a:schemeClr val="accent3">
                        <a:lumMod val="20000"/>
                        <a:lumOff val="80000"/>
                      </a:schemeClr>
                    </a:solidFill>
                  </a:tcPr>
                </a:tc>
                <a:tc>
                  <a:txBody>
                    <a:bodyPr/>
                    <a:lstStyle/>
                    <a:p>
                      <a:pPr marL="0" algn="l" rtl="0" eaLnBrk="1" latinLnBrk="0" hangingPunct="1"/>
                      <a:r>
                        <a:rPr kumimoji="0" lang="en-US" sz="1400" kern="1200" dirty="0" smtClean="0">
                          <a:solidFill>
                            <a:schemeClr val="bg2">
                              <a:lumMod val="50000"/>
                            </a:schemeClr>
                          </a:solidFill>
                          <a:latin typeface="Arial" pitchFamily="34" charset="0"/>
                          <a:ea typeface="+mn-ea"/>
                          <a:cs typeface="Arial" pitchFamily="34" charset="0"/>
                        </a:rPr>
                        <a:t>Dollar</a:t>
                      </a:r>
                    </a:p>
                    <a:p>
                      <a:pPr marL="0" algn="l" rtl="0" eaLnBrk="1" latinLnBrk="0" hangingPunct="1"/>
                      <a:r>
                        <a:rPr kumimoji="0" lang="en-US" sz="1400" kern="1200" dirty="0" smtClean="0">
                          <a:solidFill>
                            <a:schemeClr val="bg2">
                              <a:lumMod val="50000"/>
                            </a:schemeClr>
                          </a:solidFill>
                          <a:latin typeface="Arial" pitchFamily="34" charset="0"/>
                          <a:ea typeface="+mn-ea"/>
                          <a:cs typeface="Arial" pitchFamily="34" charset="0"/>
                        </a:rPr>
                        <a:t>Equivalent =</a:t>
                      </a:r>
                      <a:r>
                        <a:rPr lang="en-US" sz="1600" dirty="0" smtClean="0">
                          <a:latin typeface="Arial" pitchFamily="34" charset="0"/>
                          <a:cs typeface="Arial" pitchFamily="34" charset="0"/>
                        </a:rPr>
                        <a:t> </a:t>
                      </a:r>
                      <a:endParaRPr kumimoji="0" lang="en-US" sz="1800" b="0" kern="1200" dirty="0" smtClean="0">
                        <a:solidFill>
                          <a:schemeClr val="bg2">
                            <a:lumMod val="50000"/>
                          </a:schemeClr>
                        </a:solidFill>
                        <a:latin typeface="Georgia" pitchFamily="18" charset="0"/>
                        <a:ea typeface="+mn-ea"/>
                        <a:cs typeface="Arial" pitchFamily="34" charset="0"/>
                      </a:endParaRPr>
                    </a:p>
                  </a:txBody>
                  <a:tcPr anchor="ctr">
                    <a:solidFill>
                      <a:schemeClr val="accent3">
                        <a:lumMod val="20000"/>
                        <a:lumOff val="80000"/>
                      </a:schemeClr>
                    </a:solidFill>
                  </a:tcPr>
                </a:tc>
              </a:tr>
            </a:tbl>
          </a:graphicData>
        </a:graphic>
      </p:graphicFrame>
      <p:pic>
        <p:nvPicPr>
          <p:cNvPr id="26628" name="Picture 13" descr="NFTE_SmallTagLock_PantoneC.eps"/>
          <p:cNvPicPr>
            <a:picLocks noChangeAspect="1"/>
          </p:cNvPicPr>
          <p:nvPr/>
        </p:nvPicPr>
        <p:blipFill>
          <a:blip r:embed="rId4" cstate="print"/>
          <a:srcRect/>
          <a:stretch>
            <a:fillRect/>
          </a:stretch>
        </p:blipFill>
        <p:spPr bwMode="auto">
          <a:xfrm>
            <a:off x="33338" y="6019800"/>
            <a:ext cx="1609725" cy="804863"/>
          </a:xfrm>
          <a:prstGeom prst="rect">
            <a:avLst/>
          </a:prstGeom>
          <a:noFill/>
          <a:ln w="9525">
            <a:noFill/>
            <a:miter lim="800000"/>
            <a:headEnd/>
            <a:tailEnd/>
          </a:ln>
        </p:spPr>
      </p:pic>
      <p:graphicFrame>
        <p:nvGraphicFramePr>
          <p:cNvPr id="14" name="Content Placeholder 4"/>
          <p:cNvGraphicFramePr>
            <a:graphicFrameLocks/>
          </p:cNvGraphicFramePr>
          <p:nvPr/>
        </p:nvGraphicFramePr>
        <p:xfrm>
          <a:off x="381000" y="1066800"/>
          <a:ext cx="8229600" cy="2193471"/>
        </p:xfrm>
        <a:graphic>
          <a:graphicData uri="http://schemas.openxmlformats.org/drawingml/2006/table">
            <a:tbl>
              <a:tblPr firstRow="1" bandRow="1">
                <a:tableStyleId>{5C22544A-7EE6-4342-B048-85BDC9FD1C3A}</a:tableStyleId>
              </a:tblPr>
              <a:tblGrid>
                <a:gridCol w="6085114"/>
                <a:gridCol w="2144486"/>
              </a:tblGrid>
              <a:tr h="549878">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ROS: Return on Sales</a:t>
                      </a:r>
                      <a:endParaRPr kumimoji="0" lang="en-US" sz="2000" b="1" kern="1200" dirty="0">
                        <a:solidFill>
                          <a:schemeClr val="lt1"/>
                        </a:solidFill>
                        <a:latin typeface="Arial" pitchFamily="34" charset="0"/>
                        <a:ea typeface="+mn-ea"/>
                        <a:cs typeface="Arial" pitchFamily="34" charset="0"/>
                      </a:endParaRPr>
                    </a:p>
                  </a:txBody>
                  <a:tcPr anchor="ct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endParaRPr lang="en-US"/>
                    </a:p>
                  </a:txBody>
                  <a:tcPr anchor="ctr">
                    <a:blipFill rotWithShape="1">
                      <a:blip r:embed="rId5"/>
                      <a:stretch>
                        <a:fillRect l="-74" t="-65217" b="-95652"/>
                      </a:stretch>
                    </a:blipFill>
                  </a:tcPr>
                </a:tc>
                <a:tc hMerge="1">
                  <a:txBody>
                    <a:bodyPr/>
                    <a:lstStyle/>
                    <a:p>
                      <a:endParaRPr lang="en-US" dirty="0"/>
                    </a:p>
                  </a:txBody>
                  <a:tcPr/>
                </a:tc>
              </a:tr>
              <a:tr h="803668">
                <a:tc>
                  <a:txBody>
                    <a:bodyPr/>
                    <a:lstStyle/>
                    <a:p>
                      <a:r>
                        <a:rPr lang="en-US" sz="1700" b="1" i="0" dirty="0" smtClean="0">
                          <a:latin typeface="Arial" pitchFamily="34" charset="0"/>
                          <a:cs typeface="Arial" pitchFamily="34" charset="0"/>
                        </a:rPr>
                        <a:t>For My Business:</a:t>
                      </a:r>
                      <a:endParaRPr lang="en-US" sz="2000" i="0" dirty="0" smtClean="0">
                        <a:latin typeface="Arial" pitchFamily="34" charset="0"/>
                        <a:cs typeface="Arial" pitchFamily="34" charset="0"/>
                      </a:endParaRPr>
                    </a:p>
                  </a:txBody>
                  <a:tcPr anchor="ct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r>
                        <a:rPr lang="en-US" sz="1600" dirty="0" smtClean="0">
                          <a:solidFill>
                            <a:schemeClr val="bg2">
                              <a:lumMod val="50000"/>
                            </a:schemeClr>
                          </a:solidFill>
                          <a:latin typeface="Arial" pitchFamily="34" charset="0"/>
                          <a:cs typeface="Arial" pitchFamily="34" charset="0"/>
                        </a:rPr>
                        <a:t> </a:t>
                      </a:r>
                      <a:endParaRPr lang="en-US" sz="1600" b="0" dirty="0" smtClean="0">
                        <a:solidFill>
                          <a:schemeClr val="bg2">
                            <a:lumMod val="50000"/>
                          </a:schemeClr>
                        </a:solidFill>
                        <a:latin typeface="Arial" pitchFamily="34" charset="0"/>
                        <a:cs typeface="Arial" pitchFamily="34" charset="0"/>
                      </a:endParaRPr>
                    </a:p>
                  </a:txBody>
                  <a:tcPr anchor="ctr"/>
                </a:tc>
              </a:tr>
            </a:tbl>
          </a:graphicData>
        </a:graphic>
      </p:graphicFrame>
      <p:sp>
        <p:nvSpPr>
          <p:cNvPr id="15" name="TextBox 14"/>
          <p:cNvSpPr txBox="1"/>
          <p:nvPr/>
        </p:nvSpPr>
        <p:spPr>
          <a:xfrm>
            <a:off x="2590800" y="2570163"/>
            <a:ext cx="1100138" cy="522287"/>
          </a:xfrm>
          <a:prstGeom prst="rect">
            <a:avLst/>
          </a:prstGeom>
          <a:noFill/>
        </p:spPr>
        <p:txBody>
          <a:bodyPr>
            <a:spAutoFit/>
          </a:bodyPr>
          <a:lstStyle/>
          <a:p>
            <a:pPr>
              <a:defRPr/>
            </a:pPr>
            <a:r>
              <a:rPr lang="en-US" sz="1400" dirty="0">
                <a:solidFill>
                  <a:schemeClr val="bg2">
                    <a:lumMod val="50000"/>
                  </a:schemeClr>
                </a:solidFill>
                <a:latin typeface="Georgia" pitchFamily="18" charset="0"/>
                <a:cs typeface="Arial" charset="0"/>
              </a:rPr>
              <a:t>$6,831</a:t>
            </a:r>
          </a:p>
          <a:p>
            <a:pPr>
              <a:tabLst>
                <a:tab pos="233363" algn="l"/>
              </a:tabLst>
              <a:defRPr/>
            </a:pPr>
            <a:r>
              <a:rPr lang="en-US" sz="1400" dirty="0">
                <a:solidFill>
                  <a:schemeClr val="bg2">
                    <a:lumMod val="50000"/>
                  </a:schemeClr>
                </a:solidFill>
                <a:latin typeface="Georgia" pitchFamily="18" charset="0"/>
                <a:cs typeface="Arial" charset="0"/>
              </a:rPr>
              <a:t>$201,600	</a:t>
            </a:r>
            <a:endParaRPr lang="en-US" sz="1400" dirty="0">
              <a:solidFill>
                <a:schemeClr val="bg2">
                  <a:lumMod val="50000"/>
                </a:schemeClr>
              </a:solidFill>
              <a:latin typeface="Georgia" pitchFamily="18" charset="0"/>
              <a:cs typeface="Arial" charset="0"/>
            </a:endParaRPr>
          </a:p>
        </p:txBody>
      </p:sp>
      <p:sp>
        <p:nvSpPr>
          <p:cNvPr id="16" name="TextBox 15"/>
          <p:cNvSpPr txBox="1"/>
          <p:nvPr/>
        </p:nvSpPr>
        <p:spPr>
          <a:xfrm>
            <a:off x="3429000" y="2690813"/>
            <a:ext cx="1828800" cy="307975"/>
          </a:xfrm>
          <a:prstGeom prst="rect">
            <a:avLst/>
          </a:prstGeom>
          <a:noFill/>
        </p:spPr>
        <p:txBody>
          <a:bodyPr>
            <a:spAutoFit/>
          </a:bodyPr>
          <a:lstStyle/>
          <a:p>
            <a:pPr>
              <a:defRPr/>
            </a:pPr>
            <a:r>
              <a:rPr lang="en-US" sz="1400" dirty="0">
                <a:solidFill>
                  <a:schemeClr val="bg2">
                    <a:lumMod val="50000"/>
                  </a:schemeClr>
                </a:solidFill>
                <a:latin typeface="Georgia" pitchFamily="18" charset="0"/>
              </a:rPr>
              <a:t>X</a:t>
            </a:r>
            <a:r>
              <a:rPr lang="en-US" sz="1400" dirty="0">
                <a:solidFill>
                  <a:schemeClr val="bg2">
                    <a:lumMod val="50000"/>
                  </a:schemeClr>
                </a:solidFill>
                <a:latin typeface="Georgia" pitchFamily="18" charset="0"/>
                <a:cs typeface="Arial" charset="0"/>
              </a:rPr>
              <a:t> 100 </a:t>
            </a:r>
            <a:r>
              <a:rPr lang="en-US" sz="1400" dirty="0">
                <a:solidFill>
                  <a:schemeClr val="bg2">
                    <a:lumMod val="50000"/>
                  </a:schemeClr>
                </a:solidFill>
                <a:latin typeface="Georgia" pitchFamily="18" charset="0"/>
                <a:cs typeface="Arial" charset="0"/>
              </a:rPr>
              <a:t>=3% ROS</a:t>
            </a:r>
            <a:endParaRPr lang="en-US" sz="1400" dirty="0">
              <a:solidFill>
                <a:schemeClr val="bg2">
                  <a:lumMod val="50000"/>
                </a:schemeClr>
              </a:solidFill>
              <a:latin typeface="Georgia" pitchFamily="18" charset="0"/>
              <a:cs typeface="Arial" charset="0"/>
            </a:endParaRPr>
          </a:p>
        </p:txBody>
      </p:sp>
      <p:sp>
        <p:nvSpPr>
          <p:cNvPr id="17" name="TextBox 16"/>
          <p:cNvSpPr txBox="1"/>
          <p:nvPr/>
        </p:nvSpPr>
        <p:spPr>
          <a:xfrm>
            <a:off x="2438400" y="4953000"/>
            <a:ext cx="2286000" cy="523875"/>
          </a:xfrm>
          <a:prstGeom prst="rect">
            <a:avLst/>
          </a:prstGeom>
          <a:noFill/>
        </p:spPr>
        <p:txBody>
          <a:bodyPr>
            <a:spAutoFit/>
          </a:bodyPr>
          <a:lstStyle/>
          <a:p>
            <a:pPr>
              <a:tabLst>
                <a:tab pos="112713" algn="l"/>
              </a:tabLst>
              <a:defRPr/>
            </a:pPr>
            <a:r>
              <a:rPr lang="en-US" sz="1400" dirty="0">
                <a:solidFill>
                  <a:schemeClr val="bg2">
                    <a:lumMod val="50000"/>
                  </a:schemeClr>
                </a:solidFill>
                <a:latin typeface="Georgia" pitchFamily="18" charset="0"/>
                <a:cs typeface="Arial" charset="0"/>
              </a:rPr>
              <a:t>$10,241</a:t>
            </a:r>
          </a:p>
          <a:p>
            <a:pPr>
              <a:tabLst>
                <a:tab pos="233363" algn="l"/>
              </a:tabLst>
              <a:defRPr/>
            </a:pPr>
            <a:r>
              <a:rPr lang="en-US" sz="1400" dirty="0">
                <a:solidFill>
                  <a:schemeClr val="bg2">
                    <a:lumMod val="50000"/>
                  </a:schemeClr>
                </a:solidFill>
                <a:latin typeface="Georgia" pitchFamily="18" charset="0"/>
                <a:cs typeface="Arial" charset="0"/>
              </a:rPr>
              <a:t>$5,000	</a:t>
            </a:r>
            <a:endParaRPr lang="en-US" sz="1400" dirty="0">
              <a:solidFill>
                <a:schemeClr val="bg2">
                  <a:lumMod val="50000"/>
                </a:schemeClr>
              </a:solidFill>
              <a:latin typeface="Georgia" pitchFamily="18" charset="0"/>
              <a:cs typeface="Arial" charset="0"/>
            </a:endParaRPr>
          </a:p>
        </p:txBody>
      </p:sp>
      <p:sp>
        <p:nvSpPr>
          <p:cNvPr id="18" name="TextBox 17"/>
          <p:cNvSpPr txBox="1"/>
          <p:nvPr/>
        </p:nvSpPr>
        <p:spPr>
          <a:xfrm>
            <a:off x="3233738" y="5067300"/>
            <a:ext cx="1828800" cy="307975"/>
          </a:xfrm>
          <a:prstGeom prst="rect">
            <a:avLst/>
          </a:prstGeom>
          <a:noFill/>
        </p:spPr>
        <p:txBody>
          <a:bodyPr>
            <a:spAutoFit/>
          </a:bodyPr>
          <a:lstStyle/>
          <a:p>
            <a:pPr>
              <a:defRPr/>
            </a:pPr>
            <a:r>
              <a:rPr lang="en-US" sz="1400" dirty="0">
                <a:solidFill>
                  <a:schemeClr val="bg2">
                    <a:lumMod val="50000"/>
                  </a:schemeClr>
                </a:solidFill>
                <a:latin typeface="Georgia" pitchFamily="18" charset="0"/>
              </a:rPr>
              <a:t>X</a:t>
            </a:r>
            <a:r>
              <a:rPr lang="en-US" sz="1400" dirty="0">
                <a:solidFill>
                  <a:schemeClr val="bg2">
                    <a:lumMod val="50000"/>
                  </a:schemeClr>
                </a:solidFill>
                <a:latin typeface="Georgia" pitchFamily="18" charset="0"/>
                <a:cs typeface="Arial" charset="0"/>
              </a:rPr>
              <a:t> 100 </a:t>
            </a:r>
            <a:r>
              <a:rPr lang="en-US" sz="1400" dirty="0">
                <a:solidFill>
                  <a:schemeClr val="bg2">
                    <a:lumMod val="50000"/>
                  </a:schemeClr>
                </a:solidFill>
                <a:latin typeface="Georgia" pitchFamily="18" charset="0"/>
                <a:cs typeface="Arial" charset="0"/>
              </a:rPr>
              <a:t>=205% ROI</a:t>
            </a:r>
            <a:endParaRPr lang="en-US" sz="1400" dirty="0">
              <a:solidFill>
                <a:schemeClr val="bg2">
                  <a:lumMod val="50000"/>
                </a:schemeClr>
              </a:solidFill>
              <a:latin typeface="Georgia" pitchFamily="18" charset="0"/>
              <a:cs typeface="Arial" charset="0"/>
            </a:endParaRPr>
          </a:p>
        </p:txBody>
      </p:sp>
      <p:graphicFrame>
        <p:nvGraphicFramePr>
          <p:cNvPr id="19" name="Content Placeholder 4"/>
          <p:cNvGraphicFramePr>
            <a:graphicFrameLocks/>
          </p:cNvGraphicFramePr>
          <p:nvPr/>
        </p:nvGraphicFramePr>
        <p:xfrm>
          <a:off x="381000" y="3429000"/>
          <a:ext cx="8229600" cy="2216309"/>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ROI: Return on Investment</a:t>
                      </a:r>
                      <a:endParaRPr kumimoji="0" lang="en-US" sz="2000" b="1" kern="1200" dirty="0">
                        <a:solidFill>
                          <a:schemeClr val="lt1"/>
                        </a:solidFill>
                        <a:latin typeface="Arial" pitchFamily="34" charset="0"/>
                        <a:ea typeface="+mn-ea"/>
                        <a:cs typeface="Arial" pitchFamily="34" charset="0"/>
                      </a:endParaRPr>
                    </a:p>
                  </a:txBody>
                  <a:tcPr>
                    <a:solidFill>
                      <a:schemeClr val="accent3">
                        <a:lumMod val="75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25684">
                <a:tc>
                  <a:txBody>
                    <a:bodyPr/>
                    <a:lstStyle/>
                    <a:p>
                      <a:endParaRPr lang="en-US"/>
                    </a:p>
                  </a:txBody>
                  <a:tcPr anchor="ctr">
                    <a:blipFill rotWithShape="1">
                      <a:blip r:embed="rId6"/>
                      <a:stretch>
                        <a:fillRect l="-100" t="-71852" r="-35271" b="-100741"/>
                      </a:stretch>
                    </a:blipFill>
                  </a:tcPr>
                </a:tc>
                <a:tc>
                  <a:txBody>
                    <a:bodyPr/>
                    <a:lstStyle/>
                    <a:p>
                      <a:endParaRPr kumimoji="0" lang="en-US" sz="1800" b="0" kern="1200" dirty="0" smtClean="0">
                        <a:solidFill>
                          <a:schemeClr val="bg2">
                            <a:lumMod val="50000"/>
                          </a:schemeClr>
                        </a:solidFill>
                        <a:latin typeface="Georgia" pitchFamily="18" charset="0"/>
                        <a:ea typeface="+mn-ea"/>
                        <a:cs typeface="Arial" pitchFamily="34" charset="0"/>
                      </a:endParaRPr>
                    </a:p>
                  </a:txBody>
                  <a:tcPr anchor="ctr">
                    <a:solidFill>
                      <a:schemeClr val="accent3">
                        <a:lumMod val="60000"/>
                        <a:lumOff val="40000"/>
                      </a:schemeClr>
                    </a:solidFill>
                  </a:tcPr>
                </a:tc>
              </a:tr>
              <a:tr h="825684">
                <a:tc>
                  <a:txBody>
                    <a:bodyPr/>
                    <a:lstStyle/>
                    <a:p>
                      <a:pPr marL="0" algn="l" rtl="0" eaLnBrk="1" latinLnBrk="0" hangingPunct="1"/>
                      <a:r>
                        <a:rPr lang="en-US" sz="1700" b="1" dirty="0" smtClean="0">
                          <a:latin typeface="Arial" pitchFamily="34" charset="0"/>
                          <a:cs typeface="Arial" pitchFamily="34" charset="0"/>
                        </a:rPr>
                        <a:t>For My Business:</a:t>
                      </a:r>
                      <a:endParaRPr kumimoji="0" lang="en-US" sz="2400" i="0" kern="1200" dirty="0" smtClean="0">
                        <a:solidFill>
                          <a:schemeClr val="accent1">
                            <a:lumMod val="50000"/>
                          </a:schemeClr>
                        </a:solidFill>
                        <a:latin typeface="Cambria Math"/>
                        <a:ea typeface="+mn-ea"/>
                        <a:cs typeface="Arial" pitchFamily="34" charset="0"/>
                      </a:endParaRPr>
                    </a:p>
                  </a:txBody>
                  <a:tcPr anchor="ctr">
                    <a:solidFill>
                      <a:schemeClr val="accent3">
                        <a:lumMod val="20000"/>
                        <a:lumOff val="80000"/>
                      </a:schemeClr>
                    </a:solidFill>
                  </a:tcP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endParaRPr kumimoji="0" lang="en-US" sz="1400" b="0" kern="1200" dirty="0" smtClean="0">
                        <a:solidFill>
                          <a:schemeClr val="bg2">
                            <a:lumMod val="50000"/>
                          </a:schemeClr>
                        </a:solidFill>
                        <a:latin typeface="Georgia" pitchFamily="18" charset="0"/>
                        <a:ea typeface="+mn-ea"/>
                        <a:cs typeface="Arial" pitchFamily="34" charset="0"/>
                      </a:endParaRPr>
                    </a:p>
                  </a:txBody>
                  <a:tcPr anchor="ctr">
                    <a:solidFill>
                      <a:schemeClr val="accent3">
                        <a:lumMod val="20000"/>
                        <a:lumOff val="80000"/>
                      </a:schemeClr>
                    </a:solidFill>
                  </a:tcPr>
                </a:tc>
              </a:tr>
            </a:tbl>
          </a:graphicData>
        </a:graphic>
      </p:graphicFrame>
      <p:sp>
        <p:nvSpPr>
          <p:cNvPr id="20" name="TextBox 19"/>
          <p:cNvSpPr txBox="1"/>
          <p:nvPr/>
        </p:nvSpPr>
        <p:spPr>
          <a:xfrm>
            <a:off x="7696200" y="2762250"/>
            <a:ext cx="838200" cy="3063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bg1">
                    <a:lumMod val="95000"/>
                    <a:lumOff val="5000"/>
                  </a:schemeClr>
                </a:solidFill>
                <a:latin typeface="Georgia" pitchFamily="18" charset="0"/>
              </a:rPr>
              <a:t>$0.03</a:t>
            </a:r>
            <a:endParaRPr lang="en-US" sz="1400" dirty="0">
              <a:solidFill>
                <a:schemeClr val="bg1">
                  <a:lumMod val="95000"/>
                  <a:lumOff val="5000"/>
                </a:schemeClr>
              </a:solidFill>
              <a:latin typeface="Georgia" pitchFamily="18" charset="0"/>
            </a:endParaRPr>
          </a:p>
        </p:txBody>
      </p:sp>
      <p:sp>
        <p:nvSpPr>
          <p:cNvPr id="21" name="TextBox 20"/>
          <p:cNvSpPr txBox="1"/>
          <p:nvPr/>
        </p:nvSpPr>
        <p:spPr>
          <a:xfrm>
            <a:off x="7696200" y="5168900"/>
            <a:ext cx="8382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bg1">
                    <a:lumMod val="95000"/>
                    <a:lumOff val="5000"/>
                  </a:schemeClr>
                </a:solidFill>
                <a:latin typeface="Georgia" pitchFamily="18" charset="0"/>
              </a:rPr>
              <a:t>$0.23</a:t>
            </a:r>
            <a:endParaRPr lang="en-US" sz="1400" dirty="0">
              <a:solidFill>
                <a:schemeClr val="bg1">
                  <a:lumMod val="95000"/>
                  <a:lumOff val="5000"/>
                </a:schemeClr>
              </a:solidFill>
              <a:latin typeface="Georgia" pitchFamily="18" charset="0"/>
            </a:endParaRPr>
          </a:p>
        </p:txBody>
      </p:sp>
      <p:sp>
        <p:nvSpPr>
          <p:cNvPr id="22" name="TextBox 21"/>
          <p:cNvSpPr txBox="1"/>
          <p:nvPr/>
        </p:nvSpPr>
        <p:spPr>
          <a:xfrm>
            <a:off x="2438400" y="4953000"/>
            <a:ext cx="2286000" cy="523875"/>
          </a:xfrm>
          <a:prstGeom prst="rect">
            <a:avLst/>
          </a:prstGeom>
          <a:noFill/>
        </p:spPr>
        <p:txBody>
          <a:bodyPr>
            <a:spAutoFit/>
          </a:bodyPr>
          <a:lstStyle/>
          <a:p>
            <a:pPr>
              <a:tabLst>
                <a:tab pos="112713" algn="l"/>
              </a:tabLst>
              <a:defRPr/>
            </a:pPr>
            <a:r>
              <a:rPr lang="en-US" sz="1400" dirty="0">
                <a:solidFill>
                  <a:schemeClr val="bg2">
                    <a:lumMod val="50000"/>
                  </a:schemeClr>
                </a:solidFill>
                <a:latin typeface="Georgia" pitchFamily="18" charset="0"/>
                <a:cs typeface="Arial" charset="0"/>
              </a:rPr>
              <a:t>$6,831</a:t>
            </a:r>
          </a:p>
          <a:p>
            <a:pPr>
              <a:tabLst>
                <a:tab pos="233363" algn="l"/>
              </a:tabLst>
              <a:defRPr/>
            </a:pPr>
            <a:r>
              <a:rPr lang="en-US" sz="1400" dirty="0">
                <a:solidFill>
                  <a:schemeClr val="bg2">
                    <a:lumMod val="50000"/>
                  </a:schemeClr>
                </a:solidFill>
                <a:latin typeface="Georgia" pitchFamily="18" charset="0"/>
                <a:cs typeface="Arial" charset="0"/>
              </a:rPr>
              <a:t>$30,000	</a:t>
            </a:r>
            <a:endParaRPr lang="en-US" sz="1400" dirty="0">
              <a:solidFill>
                <a:schemeClr val="bg2">
                  <a:lumMod val="50000"/>
                </a:schemeClr>
              </a:solidFill>
              <a:latin typeface="Georgia" pitchFamily="18" charset="0"/>
              <a:cs typeface="Arial" charset="0"/>
            </a:endParaRPr>
          </a:p>
        </p:txBody>
      </p:sp>
      <p:sp>
        <p:nvSpPr>
          <p:cNvPr id="23" name="TextBox 22"/>
          <p:cNvSpPr txBox="1"/>
          <p:nvPr/>
        </p:nvSpPr>
        <p:spPr>
          <a:xfrm>
            <a:off x="3233738" y="5067300"/>
            <a:ext cx="1828800" cy="307975"/>
          </a:xfrm>
          <a:prstGeom prst="rect">
            <a:avLst/>
          </a:prstGeom>
          <a:noFill/>
        </p:spPr>
        <p:txBody>
          <a:bodyPr>
            <a:spAutoFit/>
          </a:bodyPr>
          <a:lstStyle/>
          <a:p>
            <a:pPr>
              <a:defRPr/>
            </a:pPr>
            <a:r>
              <a:rPr lang="en-US" sz="1400" dirty="0">
                <a:solidFill>
                  <a:schemeClr val="bg2">
                    <a:lumMod val="50000"/>
                  </a:schemeClr>
                </a:solidFill>
                <a:latin typeface="Georgia" pitchFamily="18" charset="0"/>
              </a:rPr>
              <a:t>X</a:t>
            </a:r>
            <a:r>
              <a:rPr lang="en-US" sz="1400" dirty="0">
                <a:solidFill>
                  <a:schemeClr val="bg2">
                    <a:lumMod val="50000"/>
                  </a:schemeClr>
                </a:solidFill>
                <a:latin typeface="Georgia" pitchFamily="18" charset="0"/>
                <a:cs typeface="Arial" charset="0"/>
              </a:rPr>
              <a:t> 100 </a:t>
            </a:r>
            <a:r>
              <a:rPr lang="en-US" sz="1400">
                <a:solidFill>
                  <a:schemeClr val="bg2">
                    <a:lumMod val="50000"/>
                  </a:schemeClr>
                </a:solidFill>
                <a:latin typeface="Georgia" pitchFamily="18" charset="0"/>
                <a:cs typeface="Arial" charset="0"/>
              </a:rPr>
              <a:t>=23% </a:t>
            </a:r>
            <a:r>
              <a:rPr lang="en-US" sz="1400" dirty="0">
                <a:solidFill>
                  <a:schemeClr val="bg2">
                    <a:lumMod val="50000"/>
                  </a:schemeClr>
                </a:solidFill>
                <a:latin typeface="Georgia" pitchFamily="18" charset="0"/>
                <a:cs typeface="Arial" charset="0"/>
              </a:rPr>
              <a:t>ROI</a:t>
            </a:r>
            <a:endParaRPr lang="en-US" sz="1400" dirty="0">
              <a:solidFill>
                <a:schemeClr val="bg2">
                  <a:lumMod val="50000"/>
                </a:schemeClr>
              </a:solidFill>
              <a:latin typeface="Georgia" pitchFamily="18" charset="0"/>
              <a:cs typeface="Arial" charset="0"/>
            </a:endParaRPr>
          </a:p>
        </p:txBody>
      </p:sp>
      <p:cxnSp>
        <p:nvCxnSpPr>
          <p:cNvPr id="25" name="Straight Connector 24"/>
          <p:cNvCxnSpPr/>
          <p:nvPr/>
        </p:nvCxnSpPr>
        <p:spPr>
          <a:xfrm>
            <a:off x="2651125" y="2830513"/>
            <a:ext cx="77787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55863" y="5222875"/>
            <a:ext cx="77787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152400"/>
            <a:ext cx="8229600" cy="1066800"/>
          </a:xfrm>
        </p:spPr>
        <p:txBody>
          <a:bodyPr/>
          <a:lstStyle/>
          <a:p>
            <a:pPr eaLnBrk="1" hangingPunct="1"/>
            <a:r>
              <a:rPr smtClean="0">
                <a:ln>
                  <a:noFill/>
                </a:ln>
                <a:ea typeface="ＭＳ Ｐゴシック" pitchFamily="34" charset="-128"/>
              </a:rPr>
              <a:t>Financing Strategy</a:t>
            </a:r>
            <a:endParaRPr sz="1400" i="1" smtClean="0">
              <a:ln>
                <a:noFill/>
              </a:ln>
              <a:solidFill>
                <a:srgbClr val="008000"/>
              </a:solidFill>
              <a:latin typeface="Myriad Web Pro"/>
              <a:ea typeface="ＭＳ Ｐゴシック" pitchFamily="34" charset="-128"/>
            </a:endParaRPr>
          </a:p>
        </p:txBody>
      </p:sp>
      <p:graphicFrame>
        <p:nvGraphicFramePr>
          <p:cNvPr id="27922" name="Group 274"/>
          <p:cNvGraphicFramePr>
            <a:graphicFrameLocks noGrp="1"/>
          </p:cNvGraphicFramePr>
          <p:nvPr>
            <p:ph idx="4294967295"/>
          </p:nvPr>
        </p:nvGraphicFramePr>
        <p:xfrm>
          <a:off x="280988" y="1905000"/>
          <a:ext cx="8504238" cy="3952875"/>
        </p:xfrm>
        <a:graphic>
          <a:graphicData uri="http://schemas.openxmlformats.org/drawingml/2006/table">
            <a:tbl>
              <a:tblPr/>
              <a:tblGrid>
                <a:gridCol w="2209800"/>
                <a:gridCol w="1355725"/>
                <a:gridCol w="1646238"/>
                <a:gridCol w="1646237"/>
                <a:gridCol w="1646238"/>
              </a:tblGrid>
              <a:tr h="395223">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Source</a:t>
                      </a:r>
                      <a:endParaRPr kumimoji="0" lang="en-US" sz="18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Amount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Debt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Equity</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Gift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r>
              <a:tr h="90169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Personal Savings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65870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Relatives/Friends</a:t>
                      </a:r>
                      <a:endParaRPr kumimoji="0" lang="en-US" sz="1800" b="1" i="1" u="none" strike="noStrike" kern="1200"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Investor (Bank)</a:t>
                      </a:r>
                      <a:endParaRPr kumimoji="0" lang="en-US" sz="18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$30,000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$30,000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Partner(s)</a:t>
                      </a:r>
                      <a:endParaRPr kumimoji="0" lang="en-US" sz="18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kern="1200" cap="none" normalizeH="0" baseline="0" dirty="0" smtClean="0">
                          <a:ln>
                            <a:noFill/>
                          </a:ln>
                          <a:solidFill>
                            <a:schemeClr val="bg1"/>
                          </a:solidFill>
                          <a:effectLst/>
                          <a:latin typeface="Arial" pitchFamily="34" charset="0"/>
                          <a:ea typeface="ＭＳ Ｐゴシック" pitchFamily="-112" charset="-128"/>
                          <a:cs typeface="Arial" pitchFamily="34" charset="0"/>
                        </a:rPr>
                        <a:t>Totals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$30,000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$30,000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pic>
        <p:nvPicPr>
          <p:cNvPr id="27695"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8" name="Text Box 274"/>
          <p:cNvSpPr txBox="1">
            <a:spLocks noChangeArrowheads="1"/>
          </p:cNvSpPr>
          <p:nvPr/>
        </p:nvSpPr>
        <p:spPr bwMode="auto">
          <a:xfrm>
            <a:off x="4648200" y="1349375"/>
            <a:ext cx="1600200" cy="400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r">
              <a:spcBef>
                <a:spcPct val="50000"/>
              </a:spcBef>
              <a:defRPr/>
            </a:pPr>
            <a:r>
              <a:rPr lang="en-US" sz="2000" b="1" dirty="0">
                <a:solidFill>
                  <a:schemeClr val="bg2">
                    <a:lumMod val="50000"/>
                  </a:schemeClr>
                </a:solidFill>
                <a:latin typeface="Georgia" pitchFamily="18" charset="0"/>
              </a:rPr>
              <a:t>$30,000</a:t>
            </a:r>
            <a:endParaRPr lang="en-US" sz="2000" b="1" dirty="0">
              <a:solidFill>
                <a:schemeClr val="bg2">
                  <a:lumMod val="50000"/>
                </a:schemeClr>
              </a:solidFill>
              <a:latin typeface="Georgia" pitchFamily="18" charset="0"/>
            </a:endParaRPr>
          </a:p>
        </p:txBody>
      </p:sp>
      <p:sp>
        <p:nvSpPr>
          <p:cNvPr id="7" name="TextBox 3"/>
          <p:cNvSpPr txBox="1">
            <a:spLocks noChangeArrowheads="1"/>
          </p:cNvSpPr>
          <p:nvPr/>
        </p:nvSpPr>
        <p:spPr bwMode="auto">
          <a:xfrm>
            <a:off x="265113" y="1349375"/>
            <a:ext cx="4038600"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000" b="1" dirty="0">
                <a:solidFill>
                  <a:schemeClr val="bg1"/>
                </a:solidFill>
                <a:latin typeface="Arial" pitchFamily="34" charset="0"/>
                <a:ea typeface="Microsoft YaHei" pitchFamily="34" charset="-122"/>
                <a:cs typeface="Arial" pitchFamily="34" charset="0"/>
              </a:rPr>
              <a:t>Total Start-Up Investment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152400"/>
            <a:ext cx="8229600" cy="1066800"/>
          </a:xfrm>
        </p:spPr>
        <p:txBody>
          <a:bodyPr/>
          <a:lstStyle/>
          <a:p>
            <a:r>
              <a:rPr smtClean="0">
                <a:ln>
                  <a:noFill/>
                </a:ln>
                <a:ea typeface="ＭＳ Ｐゴシック" pitchFamily="34" charset="-128"/>
              </a:rPr>
              <a:t>Mission Statement</a:t>
            </a:r>
          </a:p>
        </p:txBody>
      </p:sp>
      <p:sp>
        <p:nvSpPr>
          <p:cNvPr id="22530" name="Content Placeholder 2"/>
          <p:cNvSpPr>
            <a:spLocks/>
          </p:cNvSpPr>
          <p:nvPr/>
        </p:nvSpPr>
        <p:spPr bwMode="auto">
          <a:xfrm>
            <a:off x="381000" y="1270000"/>
            <a:ext cx="6781800" cy="4724400"/>
          </a:xfrm>
          <a:prstGeom prst="rect">
            <a:avLst/>
          </a:prstGeom>
          <a:noFill/>
          <a:ln w="9525">
            <a:noFill/>
            <a:miter lim="800000"/>
            <a:headEnd/>
            <a:tailEnd/>
          </a:ln>
        </p:spPr>
        <p:txBody>
          <a:bodyPr/>
          <a:lstStyle/>
          <a:p>
            <a:pPr marL="547688" indent="-411163" eaLnBrk="0" hangingPunct="0">
              <a:spcBef>
                <a:spcPct val="20000"/>
              </a:spcBef>
              <a:buClr>
                <a:srgbClr val="984807"/>
              </a:buClr>
              <a:buSzPct val="80000"/>
              <a:buFont typeface="Wingdings 2" pitchFamily="18" charset="2"/>
              <a:buChar char=""/>
              <a:defRPr/>
            </a:pPr>
            <a:r>
              <a:rPr lang="en-US" sz="2400" b="1" dirty="0">
                <a:solidFill>
                  <a:schemeClr val="bg1"/>
                </a:solidFill>
                <a:latin typeface="Arial" charset="0"/>
                <a:ea typeface="ＭＳ Ｐゴシック"/>
                <a:cs typeface="ＭＳ Ｐゴシック"/>
              </a:rPr>
              <a:t>Mission Statement</a:t>
            </a:r>
            <a:endParaRPr lang="en-US" sz="2400" b="1" i="1" dirty="0">
              <a:solidFill>
                <a:srgbClr val="008000"/>
              </a:solidFill>
              <a:latin typeface="Arial" charset="0"/>
              <a:ea typeface="ＭＳ Ｐゴシック"/>
              <a:cs typeface="ＭＳ Ｐゴシック"/>
            </a:endParaRPr>
          </a:p>
          <a:p>
            <a:pPr marL="868363" lvl="1" indent="-282575" eaLnBrk="0" hangingPunct="0">
              <a:spcBef>
                <a:spcPct val="20000"/>
              </a:spcBef>
              <a:buClr>
                <a:srgbClr val="C00000"/>
              </a:buClr>
              <a:buSzPct val="80000"/>
              <a:buFont typeface="Wingdings 2" pitchFamily="18" charset="2"/>
              <a:buChar char=""/>
              <a:defRPr/>
            </a:pPr>
            <a:r>
              <a:rPr lang="en-US" dirty="0">
                <a:solidFill>
                  <a:srgbClr val="10253F"/>
                </a:solidFill>
                <a:latin typeface="Georgia" pitchFamily="18" charset="0"/>
                <a:ea typeface="ＭＳ Ｐゴシック"/>
                <a:cs typeface="ＭＳ Ｐゴシック"/>
              </a:rPr>
              <a:t>Beauty </a:t>
            </a:r>
            <a:r>
              <a:rPr lang="en-US" dirty="0">
                <a:solidFill>
                  <a:srgbClr val="10253F"/>
                </a:solidFill>
                <a:latin typeface="Georgia" pitchFamily="18" charset="0"/>
                <a:ea typeface="ＭＳ Ｐゴシック"/>
                <a:cs typeface="ＭＳ Ｐゴシック"/>
              </a:rPr>
              <a:t>from the Earth manufactures cosmetic products for the skin, hair, and nails that are made from natural ingredients from the American southwest. Our manufacturing process is environmentally friendly, with no animal testing</a:t>
            </a:r>
            <a:r>
              <a:rPr lang="en-US" dirty="0">
                <a:solidFill>
                  <a:srgbClr val="10253F"/>
                </a:solidFill>
                <a:latin typeface="Georgia" pitchFamily="18" charset="0"/>
                <a:ea typeface="ＭＳ Ｐゴシック"/>
                <a:cs typeface="ＭＳ Ｐゴシック"/>
              </a:rPr>
              <a:t>.</a:t>
            </a:r>
          </a:p>
          <a:p>
            <a:pPr marL="547688" lvl="1" indent="-411163" eaLnBrk="0" hangingPunct="0">
              <a:spcBef>
                <a:spcPct val="20000"/>
              </a:spcBef>
              <a:buClr>
                <a:srgbClr val="984807"/>
              </a:buClr>
              <a:buSzPct val="80000"/>
              <a:buFont typeface="Wingdings 2" pitchFamily="18" charset="2"/>
              <a:buChar char=""/>
              <a:defRPr/>
            </a:pPr>
            <a:r>
              <a:rPr lang="en-US" sz="2400" b="1" dirty="0">
                <a:solidFill>
                  <a:schemeClr val="bg1"/>
                </a:solidFill>
                <a:latin typeface="Arial" charset="0"/>
                <a:ea typeface="ＭＳ Ｐゴシック"/>
                <a:cs typeface="ＭＳ Ｐゴシック"/>
              </a:rPr>
              <a:t>Opportunity</a:t>
            </a:r>
          </a:p>
          <a:p>
            <a:pPr marL="868363" lvl="1" indent="-282575" eaLnBrk="0" hangingPunct="0">
              <a:spcBef>
                <a:spcPct val="20000"/>
              </a:spcBef>
              <a:buClr>
                <a:srgbClr val="C00000"/>
              </a:buClr>
              <a:buSzPct val="80000"/>
              <a:buFont typeface="Wingdings 2" pitchFamily="18" charset="2"/>
              <a:buChar char=""/>
              <a:defRPr/>
            </a:pPr>
            <a:r>
              <a:rPr lang="en-US" dirty="0">
                <a:solidFill>
                  <a:srgbClr val="10253F"/>
                </a:solidFill>
                <a:latin typeface="Georgia" pitchFamily="18" charset="0"/>
                <a:ea typeface="ＭＳ Ｐゴシック"/>
                <a:cs typeface="ＭＳ Ｐゴシック"/>
              </a:rPr>
              <a:t>The </a:t>
            </a:r>
            <a:r>
              <a:rPr lang="en-US" dirty="0">
                <a:solidFill>
                  <a:srgbClr val="10253F"/>
                </a:solidFill>
                <a:latin typeface="Georgia" pitchFamily="18" charset="0"/>
                <a:ea typeface="ＭＳ Ｐゴシック"/>
                <a:cs typeface="ＭＳ Ｐゴシック"/>
              </a:rPr>
              <a:t>southwestern </a:t>
            </a:r>
            <a:r>
              <a:rPr lang="en-US" dirty="0">
                <a:solidFill>
                  <a:srgbClr val="10253F"/>
                </a:solidFill>
                <a:latin typeface="Georgia" pitchFamily="18" charset="0"/>
                <a:ea typeface="ＭＳ Ｐゴシック"/>
                <a:cs typeface="ＭＳ Ｐゴシック"/>
              </a:rPr>
              <a:t>U.S. </a:t>
            </a:r>
            <a:r>
              <a:rPr lang="en-US" dirty="0">
                <a:solidFill>
                  <a:srgbClr val="10253F"/>
                </a:solidFill>
                <a:latin typeface="Georgia" pitchFamily="18" charset="0"/>
                <a:ea typeface="ＭＳ Ｐゴシック"/>
                <a:cs typeface="ＭＳ Ｐゴシック"/>
              </a:rPr>
              <a:t>has an abundance of plants that have long been cultivated for health and beauty reasons. Research institutions are now beginning to realize the potential health and beauty benefits of these plants.</a:t>
            </a:r>
          </a:p>
          <a:p>
            <a:pPr marL="868363" lvl="1" indent="-282575" eaLnBrk="0" hangingPunct="0">
              <a:spcBef>
                <a:spcPct val="20000"/>
              </a:spcBef>
              <a:buClr>
                <a:srgbClr val="C00000"/>
              </a:buClr>
              <a:buSzPct val="80000"/>
              <a:buFont typeface="Wingdings 2" pitchFamily="18" charset="2"/>
              <a:buChar char=""/>
              <a:defRPr/>
            </a:pPr>
            <a:r>
              <a:rPr lang="en-US" dirty="0">
                <a:solidFill>
                  <a:srgbClr val="10253F"/>
                </a:solidFill>
                <a:latin typeface="Georgia" pitchFamily="18" charset="0"/>
                <a:ea typeface="ＭＳ Ｐゴシック"/>
                <a:cs typeface="ＭＳ Ｐゴシック"/>
              </a:rPr>
              <a:t>Health-conscious </a:t>
            </a:r>
            <a:r>
              <a:rPr lang="en-US" dirty="0">
                <a:solidFill>
                  <a:srgbClr val="10253F"/>
                </a:solidFill>
                <a:latin typeface="Georgia" pitchFamily="18" charset="0"/>
                <a:ea typeface="ＭＳ Ｐゴシック"/>
                <a:cs typeface="ＭＳ Ｐゴシック"/>
              </a:rPr>
              <a:t>people have migrated from the fringe to become the mainstream market over the past 10 years. They are a large potential market for our products.</a:t>
            </a:r>
          </a:p>
          <a:p>
            <a:pPr marL="547688" indent="-411163" eaLnBrk="0" hangingPunct="0">
              <a:spcBef>
                <a:spcPct val="20000"/>
              </a:spcBef>
              <a:buClr>
                <a:srgbClr val="C00000"/>
              </a:buClr>
              <a:buSzPct val="80000"/>
              <a:buFont typeface="Wingdings 2" pitchFamily="18" charset="2"/>
              <a:buChar char=""/>
              <a:defRPr/>
            </a:pPr>
            <a:endParaRPr lang="en-US" sz="2400" dirty="0">
              <a:solidFill>
                <a:srgbClr val="10253F"/>
              </a:solidFill>
              <a:latin typeface="Myriad Web Pro" pitchFamily="34" charset="0"/>
              <a:ea typeface="ＭＳ Ｐゴシック"/>
              <a:cs typeface="ＭＳ Ｐゴシック"/>
            </a:endParaRPr>
          </a:p>
        </p:txBody>
      </p:sp>
      <p:pic>
        <p:nvPicPr>
          <p:cNvPr id="10244"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5" name="Picture 4" descr="C:\Users\Schwartz Family\Documents\GSPS\NFTE\BizTech\Sample Business Plans\Shutterstock Downloads\shutterstock_19496284.jpg"/>
          <p:cNvPicPr>
            <a:picLocks noChangeAspect="1" noChangeArrowheads="1"/>
          </p:cNvPicPr>
          <p:nvPr/>
        </p:nvPicPr>
        <p:blipFill>
          <a:blip r:embed="rId4" cstate="print"/>
          <a:srcRect/>
          <a:stretch>
            <a:fillRect/>
          </a:stretch>
        </p:blipFill>
        <p:spPr bwMode="auto">
          <a:xfrm>
            <a:off x="7391400" y="1371600"/>
            <a:ext cx="1447800" cy="21847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1630362"/>
          </a:xfrm>
        </p:spPr>
        <p:txBody>
          <a:bodyPr/>
          <a:lstStyle/>
          <a:p>
            <a:pPr eaLnBrk="1" hangingPunct="1"/>
            <a:r>
              <a:rPr smtClean="0">
                <a:ln>
                  <a:noFill/>
                </a:ln>
                <a:ea typeface="ＭＳ Ｐゴシック" pitchFamily="34" charset="-128"/>
              </a:rPr>
              <a:t>Business Responsibility</a:t>
            </a:r>
            <a:br>
              <a:rPr smtClean="0">
                <a:ln>
                  <a:noFill/>
                </a:ln>
                <a:ea typeface="ＭＳ Ｐゴシック" pitchFamily="34" charset="-128"/>
              </a:rPr>
            </a:br>
            <a:r>
              <a:rPr smtClean="0">
                <a:ln>
                  <a:noFill/>
                </a:ln>
                <a:ea typeface="ＭＳ Ｐゴシック" pitchFamily="34" charset="-128"/>
              </a:rPr>
              <a:t>&amp; Philanthropy</a:t>
            </a:r>
            <a:endParaRPr sz="1400" i="1" smtClean="0">
              <a:ln>
                <a:noFill/>
              </a:ln>
              <a:solidFill>
                <a:srgbClr val="008000"/>
              </a:solidFill>
              <a:latin typeface="Myriad Web Pro"/>
              <a:ea typeface="ＭＳ Ｐゴシック" pitchFamily="34" charset="-128"/>
            </a:endParaRPr>
          </a:p>
        </p:txBody>
      </p:sp>
      <p:sp>
        <p:nvSpPr>
          <p:cNvPr id="28675" name="Content Placeholder 2"/>
          <p:cNvSpPr>
            <a:spLocks noGrp="1"/>
          </p:cNvSpPr>
          <p:nvPr>
            <p:ph idx="4294967295"/>
          </p:nvPr>
        </p:nvSpPr>
        <p:spPr>
          <a:xfrm>
            <a:off x="457200" y="1997075"/>
            <a:ext cx="8229600" cy="4022725"/>
          </a:xfrm>
        </p:spPr>
        <p:txBody>
          <a:bodyPr/>
          <a:lstStyle/>
          <a:p>
            <a:pPr>
              <a:spcBef>
                <a:spcPts val="1200"/>
              </a:spcBef>
              <a:buClr>
                <a:srgbClr val="984807"/>
              </a:buClr>
              <a:buSzPct val="80000"/>
              <a:buFont typeface="Wingdings 2" pitchFamily="18" charset="2"/>
              <a:buChar char=""/>
            </a:pPr>
            <a:r>
              <a:rPr b="1" smtClean="0">
                <a:latin typeface="Arial" pitchFamily="34" charset="0"/>
                <a:ea typeface="ＭＳ Ｐゴシック" pitchFamily="34" charset="-128"/>
                <a:cs typeface="Arial" pitchFamily="34" charset="0"/>
              </a:rPr>
              <a:t>Business Responsibility</a:t>
            </a:r>
          </a:p>
          <a:p>
            <a:pPr lvl="1">
              <a:buClr>
                <a:srgbClr val="C00000"/>
              </a:buClr>
              <a:buFont typeface="Wingdings 2" pitchFamily="18" charset="2"/>
              <a:buChar char=""/>
            </a:pPr>
            <a:r>
              <a:rPr lang="en-US" sz="2000" smtClean="0">
                <a:ea typeface="ＭＳ Ｐゴシック" pitchFamily="34" charset="-128"/>
                <a:cs typeface="Arial" pitchFamily="34" charset="0"/>
              </a:rPr>
              <a:t>Use organic, locally grown and harvested plants whenever possible.</a:t>
            </a:r>
          </a:p>
          <a:p>
            <a:pPr lvl="1">
              <a:buClr>
                <a:srgbClr val="C00000"/>
              </a:buClr>
              <a:buFont typeface="Wingdings 2" pitchFamily="18" charset="2"/>
              <a:buChar char=""/>
            </a:pPr>
            <a:r>
              <a:rPr lang="en-US" sz="2000" smtClean="0">
                <a:ea typeface="ＭＳ Ｐゴシック" pitchFamily="34" charset="-128"/>
                <a:cs typeface="Arial" pitchFamily="34" charset="0"/>
              </a:rPr>
              <a:t>All non-local ingredients will be secured from organic supplies using earth-friendly, sustainable business methods.</a:t>
            </a:r>
          </a:p>
          <a:p>
            <a:pPr lvl="1">
              <a:buClr>
                <a:srgbClr val="C00000"/>
              </a:buClr>
              <a:buFont typeface="Wingdings 2" pitchFamily="18" charset="2"/>
              <a:buChar char=""/>
            </a:pPr>
            <a:r>
              <a:rPr lang="en-US" sz="2000" smtClean="0">
                <a:ea typeface="ＭＳ Ｐゴシック" pitchFamily="34" charset="-128"/>
                <a:cs typeface="Arial" pitchFamily="34" charset="0"/>
              </a:rPr>
              <a:t>Products will be created in an environmentally friendly manner, with no animal testing.</a:t>
            </a:r>
          </a:p>
          <a:p>
            <a:pPr>
              <a:spcBef>
                <a:spcPts val="1200"/>
              </a:spcBef>
              <a:buClr>
                <a:srgbClr val="984807"/>
              </a:buClr>
              <a:buSzPct val="80000"/>
              <a:buFont typeface="Wingdings 2" pitchFamily="18" charset="2"/>
              <a:buChar char=""/>
            </a:pPr>
            <a:r>
              <a:rPr b="1" smtClean="0">
                <a:latin typeface="Arial" pitchFamily="34" charset="0"/>
                <a:ea typeface="ＭＳ Ｐゴシック" pitchFamily="34" charset="-128"/>
                <a:cs typeface="Arial" pitchFamily="34" charset="0"/>
              </a:rPr>
              <a:t>Philanthropy</a:t>
            </a:r>
          </a:p>
          <a:p>
            <a:pPr lvl="1">
              <a:buClr>
                <a:srgbClr val="C00000"/>
              </a:buClr>
              <a:buFont typeface="Wingdings 2" pitchFamily="18" charset="2"/>
              <a:buChar char=""/>
            </a:pPr>
            <a:r>
              <a:rPr lang="en-US" sz="2000" smtClean="0">
                <a:ea typeface="ＭＳ Ｐゴシック" pitchFamily="34" charset="-128"/>
                <a:cs typeface="Arial" pitchFamily="34" charset="0"/>
              </a:rPr>
              <a:t>Contribute 1% of yearly net profit (after 3 years of business) to nonprofits assisting indigenous peoples in the American Southwest.</a:t>
            </a:r>
            <a:endParaRPr lang="en-US" smtClean="0">
              <a:ea typeface="ＭＳ Ｐゴシック" pitchFamily="34" charset="-128"/>
            </a:endParaRPr>
          </a:p>
        </p:txBody>
      </p:sp>
      <p:pic>
        <p:nvPicPr>
          <p:cNvPr id="28676"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92125" y="-157163"/>
            <a:ext cx="8229600" cy="1046163"/>
          </a:xfrm>
        </p:spPr>
        <p:txBody>
          <a:bodyPr/>
          <a:lstStyle/>
          <a:p>
            <a:pPr eaLnBrk="1" hangingPunct="1"/>
            <a:r>
              <a:rPr sz="4400" smtClean="0">
                <a:ln>
                  <a:noFill/>
                </a:ln>
                <a:ea typeface="ＭＳ Ｐゴシック" pitchFamily="34" charset="-128"/>
              </a:rPr>
              <a:t>Business &amp; Personal Goals</a:t>
            </a:r>
            <a:endParaRPr sz="4400" i="1" smtClean="0">
              <a:ln>
                <a:noFill/>
              </a:ln>
              <a:solidFill>
                <a:srgbClr val="008000"/>
              </a:solidFill>
              <a:latin typeface="Myriad Web Pro"/>
              <a:ea typeface="ＭＳ Ｐゴシック" pitchFamily="34" charset="-128"/>
            </a:endParaRPr>
          </a:p>
        </p:txBody>
      </p:sp>
      <p:sp>
        <p:nvSpPr>
          <p:cNvPr id="28691" name="Rectangle 19"/>
          <p:cNvSpPr>
            <a:spLocks noChangeArrowheads="1"/>
          </p:cNvSpPr>
          <p:nvPr/>
        </p:nvSpPr>
        <p:spPr bwMode="auto">
          <a:xfrm>
            <a:off x="762000" y="1219200"/>
            <a:ext cx="36576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1"/>
          <a:lstStyle/>
          <a:p>
            <a:pPr marL="228600" lvl="1" indent="-228600" eaLnBrk="0" hangingPunct="0">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Establish </a:t>
            </a:r>
            <a:r>
              <a:rPr lang="en-US" sz="1550" dirty="0">
                <a:solidFill>
                  <a:schemeClr val="bg2">
                    <a:lumMod val="50000"/>
                  </a:schemeClr>
                </a:solidFill>
                <a:latin typeface="Georgia" pitchFamily="18" charset="0"/>
                <a:ea typeface="+mj-ea"/>
                <a:cs typeface="Arial" pitchFamily="34" charset="0"/>
              </a:rPr>
              <a:t>a profitable local customer </a:t>
            </a:r>
            <a:r>
              <a:rPr lang="en-US" sz="1550" dirty="0">
                <a:solidFill>
                  <a:schemeClr val="bg2">
                    <a:lumMod val="50000"/>
                  </a:schemeClr>
                </a:solidFill>
                <a:latin typeface="Georgia" pitchFamily="18" charset="0"/>
                <a:ea typeface="+mj-ea"/>
                <a:cs typeface="Arial" pitchFamily="34" charset="0"/>
              </a:rPr>
              <a:t>base.</a:t>
            </a:r>
            <a:endParaRPr lang="en-US" sz="1550" dirty="0">
              <a:solidFill>
                <a:schemeClr val="bg2">
                  <a:lumMod val="50000"/>
                </a:schemeClr>
              </a:solidFill>
              <a:latin typeface="Georgia" pitchFamily="18" charset="0"/>
              <a:ea typeface="+mj-ea"/>
              <a:cs typeface="Arial" pitchFamily="34" charset="0"/>
            </a:endParaRPr>
          </a:p>
          <a:p>
            <a:pPr marL="228600" lvl="1" indent="-228600" eaLnBrk="0" hangingPunct="0">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Have </a:t>
            </a:r>
            <a:r>
              <a:rPr lang="en-US" sz="1550" dirty="0">
                <a:solidFill>
                  <a:schemeClr val="bg2">
                    <a:lumMod val="50000"/>
                  </a:schemeClr>
                </a:solidFill>
                <a:latin typeface="Georgia" pitchFamily="18" charset="0"/>
                <a:ea typeface="+mj-ea"/>
                <a:cs typeface="Arial" pitchFamily="34" charset="0"/>
              </a:rPr>
              <a:t>our products carried by every health-oriented shop within 100 miles of Albuquerque. </a:t>
            </a:r>
          </a:p>
        </p:txBody>
      </p:sp>
      <p:sp>
        <p:nvSpPr>
          <p:cNvPr id="28692" name="Rectangle 20"/>
          <p:cNvSpPr>
            <a:spLocks noChangeArrowheads="1"/>
          </p:cNvSpPr>
          <p:nvPr/>
        </p:nvSpPr>
        <p:spPr bwMode="auto">
          <a:xfrm>
            <a:off x="4800600" y="1219200"/>
            <a:ext cx="35052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Locate </a:t>
            </a:r>
            <a:r>
              <a:rPr lang="en-US" sz="1550" dirty="0">
                <a:solidFill>
                  <a:schemeClr val="bg2">
                    <a:lumMod val="50000"/>
                  </a:schemeClr>
                </a:solidFill>
                <a:latin typeface="Georgia" pitchFamily="18" charset="0"/>
                <a:ea typeface="+mj-ea"/>
                <a:cs typeface="Arial" pitchFamily="34" charset="0"/>
              </a:rPr>
              <a:t>people in the Southwest who have retained knowledge of the traditional uses of local plants and ask to be trained by them.</a:t>
            </a:r>
          </a:p>
        </p:txBody>
      </p:sp>
      <p:sp>
        <p:nvSpPr>
          <p:cNvPr id="32773" name="Text Box 21"/>
          <p:cNvSpPr txBox="1">
            <a:spLocks noChangeArrowheads="1"/>
          </p:cNvSpPr>
          <p:nvPr/>
        </p:nvSpPr>
        <p:spPr bwMode="auto">
          <a:xfrm>
            <a:off x="773113" y="687388"/>
            <a:ext cx="3657600"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US" dirty="0"/>
              <a:t>Business</a:t>
            </a:r>
          </a:p>
        </p:txBody>
      </p:sp>
      <p:sp>
        <p:nvSpPr>
          <p:cNvPr id="32774" name="Text Box 22"/>
          <p:cNvSpPr txBox="1">
            <a:spLocks noChangeArrowheads="1"/>
          </p:cNvSpPr>
          <p:nvPr/>
        </p:nvSpPr>
        <p:spPr bwMode="auto">
          <a:xfrm>
            <a:off x="4811713" y="687388"/>
            <a:ext cx="3494087"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Personal</a:t>
            </a:r>
          </a:p>
        </p:txBody>
      </p:sp>
      <p:sp>
        <p:nvSpPr>
          <p:cNvPr id="28695" name="Rectangle 23"/>
          <p:cNvSpPr>
            <a:spLocks noChangeArrowheads="1"/>
          </p:cNvSpPr>
          <p:nvPr/>
        </p:nvSpPr>
        <p:spPr bwMode="auto">
          <a:xfrm>
            <a:off x="762000" y="3810000"/>
            <a:ext cx="36576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By </a:t>
            </a:r>
            <a:r>
              <a:rPr lang="en-US" sz="1550" dirty="0">
                <a:solidFill>
                  <a:schemeClr val="bg2">
                    <a:lumMod val="50000"/>
                  </a:schemeClr>
                </a:solidFill>
                <a:latin typeface="Georgia" pitchFamily="18" charset="0"/>
                <a:ea typeface="+mj-ea"/>
                <a:cs typeface="Arial" pitchFamily="34" charset="0"/>
              </a:rPr>
              <a:t>our third year, hire a full-time Director of Marketing.</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In </a:t>
            </a:r>
            <a:r>
              <a:rPr lang="en-US" sz="1550" dirty="0">
                <a:solidFill>
                  <a:schemeClr val="bg2">
                    <a:lumMod val="50000"/>
                  </a:schemeClr>
                </a:solidFill>
                <a:latin typeface="Georgia" pitchFamily="18" charset="0"/>
                <a:ea typeface="+mj-ea"/>
                <a:cs typeface="Arial" pitchFamily="34" charset="0"/>
              </a:rPr>
              <a:t>the third year, take the company’s product line nation-wide.</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Sell </a:t>
            </a:r>
            <a:r>
              <a:rPr lang="en-US" sz="1550" dirty="0">
                <a:solidFill>
                  <a:schemeClr val="bg2">
                    <a:lumMod val="50000"/>
                  </a:schemeClr>
                </a:solidFill>
                <a:latin typeface="Georgia" pitchFamily="18" charset="0"/>
                <a:ea typeface="+mj-ea"/>
                <a:cs typeface="Arial" pitchFamily="34" charset="0"/>
              </a:rPr>
              <a:t>to national health-oriented store chains and regional distributors.</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Sell </a:t>
            </a:r>
            <a:r>
              <a:rPr lang="en-US" sz="1550" dirty="0">
                <a:solidFill>
                  <a:schemeClr val="bg2">
                    <a:lumMod val="50000"/>
                  </a:schemeClr>
                </a:solidFill>
                <a:latin typeface="Georgia" pitchFamily="18" charset="0"/>
                <a:ea typeface="+mj-ea"/>
                <a:cs typeface="Arial" pitchFamily="34" charset="0"/>
              </a:rPr>
              <a:t>one-third of our products via the </a:t>
            </a:r>
            <a:r>
              <a:rPr lang="en-US" sz="1550" dirty="0">
                <a:solidFill>
                  <a:schemeClr val="bg2">
                    <a:lumMod val="50000"/>
                  </a:schemeClr>
                </a:solidFill>
                <a:latin typeface="Georgia" pitchFamily="18" charset="0"/>
                <a:ea typeface="+mj-ea"/>
                <a:cs typeface="Arial" pitchFamily="34" charset="0"/>
              </a:rPr>
              <a:t>Internet.</a:t>
            </a:r>
            <a:endParaRPr lang="en-US" sz="1550" dirty="0">
              <a:solidFill>
                <a:schemeClr val="bg2">
                  <a:lumMod val="50000"/>
                </a:schemeClr>
              </a:solidFill>
              <a:latin typeface="Georgia" pitchFamily="18" charset="0"/>
              <a:ea typeface="+mj-ea"/>
              <a:cs typeface="Arial" pitchFamily="34" charset="0"/>
            </a:endParaRPr>
          </a:p>
        </p:txBody>
      </p:sp>
      <p:sp>
        <p:nvSpPr>
          <p:cNvPr id="32776" name="Text Box 24"/>
          <p:cNvSpPr txBox="1">
            <a:spLocks noChangeArrowheads="1"/>
          </p:cNvSpPr>
          <p:nvPr/>
        </p:nvSpPr>
        <p:spPr bwMode="auto">
          <a:xfrm rot="-5400000">
            <a:off x="-689768" y="2199481"/>
            <a:ext cx="2362200"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Short-Term</a:t>
            </a:r>
          </a:p>
        </p:txBody>
      </p:sp>
      <p:sp>
        <p:nvSpPr>
          <p:cNvPr id="32777" name="Text Box 25"/>
          <p:cNvSpPr txBox="1">
            <a:spLocks noChangeArrowheads="1"/>
          </p:cNvSpPr>
          <p:nvPr/>
        </p:nvSpPr>
        <p:spPr bwMode="auto">
          <a:xfrm rot="-5400000">
            <a:off x="-608012" y="4716463"/>
            <a:ext cx="2198687"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Long-Term</a:t>
            </a:r>
          </a:p>
        </p:txBody>
      </p:sp>
      <p:sp>
        <p:nvSpPr>
          <p:cNvPr id="28698" name="Rectangle 26"/>
          <p:cNvSpPr>
            <a:spLocks noChangeArrowheads="1"/>
          </p:cNvSpPr>
          <p:nvPr/>
        </p:nvSpPr>
        <p:spPr bwMode="auto">
          <a:xfrm>
            <a:off x="4800600" y="3810000"/>
            <a:ext cx="35052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Write </a:t>
            </a:r>
            <a:r>
              <a:rPr lang="en-US" sz="1550" dirty="0">
                <a:solidFill>
                  <a:schemeClr val="bg2">
                    <a:lumMod val="50000"/>
                  </a:schemeClr>
                </a:solidFill>
                <a:latin typeface="Georgia" pitchFamily="18" charset="0"/>
                <a:ea typeface="+mj-ea"/>
                <a:cs typeface="Arial" pitchFamily="34" charset="0"/>
              </a:rPr>
              <a:t>a book about the traditional uses of native plants.</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Reduce </a:t>
            </a:r>
            <a:r>
              <a:rPr lang="en-US" sz="1550" dirty="0">
                <a:solidFill>
                  <a:schemeClr val="bg2">
                    <a:lumMod val="50000"/>
                  </a:schemeClr>
                </a:solidFill>
                <a:latin typeface="Georgia" pitchFamily="18" charset="0"/>
                <a:ea typeface="+mj-ea"/>
                <a:cs typeface="Arial" pitchFamily="34" charset="0"/>
              </a:rPr>
              <a:t>my role in Sales in the third year.</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1550" dirty="0">
                <a:solidFill>
                  <a:schemeClr val="bg2">
                    <a:lumMod val="50000"/>
                  </a:schemeClr>
                </a:solidFill>
                <a:latin typeface="Georgia" pitchFamily="18" charset="0"/>
                <a:ea typeface="+mj-ea"/>
                <a:cs typeface="Arial" pitchFamily="34" charset="0"/>
              </a:rPr>
              <a:t>Look </a:t>
            </a:r>
            <a:r>
              <a:rPr lang="en-US" sz="1550" dirty="0">
                <a:solidFill>
                  <a:schemeClr val="bg2">
                    <a:lumMod val="50000"/>
                  </a:schemeClr>
                </a:solidFill>
                <a:latin typeface="Georgia" pitchFamily="18" charset="0"/>
                <a:ea typeface="+mj-ea"/>
                <a:cs typeface="Arial" pitchFamily="34" charset="0"/>
              </a:rPr>
              <a:t>for opportunities to educate people about the traditional uses of local plants, both to benefit the business and the population at large.</a:t>
            </a:r>
          </a:p>
        </p:txBody>
      </p:sp>
      <p:pic>
        <p:nvPicPr>
          <p:cNvPr id="29707" name="Picture 13" descr="NFTE_SmallTagLock_PantoneC.eps"/>
          <p:cNvPicPr>
            <a:picLocks noChangeAspect="1"/>
          </p:cNvPicPr>
          <p:nvPr/>
        </p:nvPicPr>
        <p:blipFill>
          <a:blip r:embed="rId3" cstate="print"/>
          <a:srcRect/>
          <a:stretch>
            <a:fillRect/>
          </a:stretch>
        </p:blipFill>
        <p:spPr bwMode="auto">
          <a:xfrm>
            <a:off x="0" y="6094413"/>
            <a:ext cx="1439863"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
        <p:nvSpPr>
          <p:cNvPr id="31749" name="Rectangle 6"/>
          <p:cNvSpPr>
            <a:spLocks noChangeArrowheads="1"/>
          </p:cNvSpPr>
          <p:nvPr/>
        </p:nvSpPr>
        <p:spPr bwMode="auto">
          <a:xfrm>
            <a:off x="436563" y="3886200"/>
            <a:ext cx="5126037" cy="1754188"/>
          </a:xfrm>
          <a:prstGeom prst="rect">
            <a:avLst/>
          </a:prstGeom>
          <a:noFill/>
          <a:ln w="9525">
            <a:noFill/>
            <a:miter lim="800000"/>
            <a:headEnd/>
            <a:tailEnd/>
          </a:ln>
        </p:spPr>
        <p:txBody>
          <a:bodyPr>
            <a:spAutoFit/>
          </a:bodyPr>
          <a:lstStyle/>
          <a:p>
            <a:pPr algn="ctr">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Corbel" pitchFamily="34" charset="0"/>
                <a:ea typeface="+mj-ea"/>
                <a:cs typeface="+mj-cs"/>
              </a:rPr>
              <a:t>Would like to say “Thank You”</a:t>
            </a:r>
          </a:p>
          <a:p>
            <a:pPr algn="ctr">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Corbel" pitchFamily="34" charset="0"/>
                <a:ea typeface="+mj-ea"/>
                <a:cs typeface="+mj-cs"/>
              </a:rPr>
              <a:t>for </a:t>
            </a:r>
            <a:r>
              <a:rPr lang="en-US" sz="3600" b="1" spc="50">
                <a:ln w="11430"/>
                <a:solidFill>
                  <a:schemeClr val="accent3">
                    <a:lumMod val="50000"/>
                  </a:schemeClr>
                </a:solidFill>
                <a:effectLst>
                  <a:outerShdw blurRad="76200" dist="50800" dir="5400000" algn="tl" rotWithShape="0">
                    <a:srgbClr val="000000">
                      <a:alpha val="65000"/>
                    </a:srgbClr>
                  </a:outerShdw>
                </a:effectLst>
                <a:latin typeface="Corbel" pitchFamily="34" charset="0"/>
                <a:ea typeface="+mj-ea"/>
                <a:cs typeface="+mj-cs"/>
              </a:rPr>
              <a:t>your </a:t>
            </a:r>
            <a:r>
              <a:rPr lang="en-US" sz="3600" b="1" spc="50">
                <a:ln w="11430"/>
                <a:solidFill>
                  <a:schemeClr val="accent3">
                    <a:lumMod val="50000"/>
                  </a:schemeClr>
                </a:solidFill>
                <a:effectLst>
                  <a:outerShdw blurRad="76200" dist="50800" dir="5400000" algn="tl" rotWithShape="0">
                    <a:srgbClr val="000000">
                      <a:alpha val="65000"/>
                    </a:srgbClr>
                  </a:outerShdw>
                </a:effectLst>
                <a:latin typeface="Corbel" pitchFamily="34" charset="0"/>
                <a:ea typeface="+mj-ea"/>
                <a:cs typeface="+mj-cs"/>
              </a:rPr>
              <a:t>consideration. </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Corbel" pitchFamily="34" charset="0"/>
              <a:ea typeface="+mj-ea"/>
              <a:cs typeface="+mj-cs"/>
            </a:endParaRPr>
          </a:p>
        </p:txBody>
      </p:sp>
      <p:sp>
        <p:nvSpPr>
          <p:cNvPr id="8" name="Rectangle 7"/>
          <p:cNvSpPr/>
          <p:nvPr/>
        </p:nvSpPr>
        <p:spPr>
          <a:xfrm>
            <a:off x="436624" y="1219200"/>
            <a:ext cx="8382000" cy="1447800"/>
          </a:xfrm>
          <a:prstGeom prst="rect">
            <a:avLst/>
          </a:prstGeom>
        </p:spPr>
        <p:style>
          <a:lnRef idx="2">
            <a:schemeClr val="accent1"/>
          </a:lnRef>
          <a:fillRef idx="1">
            <a:schemeClr val="lt1"/>
          </a:fillRef>
          <a:effectRef idx="0">
            <a:schemeClr val="accent1"/>
          </a:effectRef>
          <a:fontRef idx="minor">
            <a:schemeClr val="dk1"/>
          </a:fontRef>
        </p:style>
        <p:txBody>
          <a:bodyPr wrap="none">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Beauty from the Earth</a:t>
            </a:r>
          </a:p>
        </p:txBody>
      </p:sp>
      <p:sp>
        <p:nvSpPr>
          <p:cNvPr id="9" name="TextBox 8"/>
          <p:cNvSpPr txBox="1"/>
          <p:nvPr/>
        </p:nvSpPr>
        <p:spPr>
          <a:xfrm>
            <a:off x="457200" y="381000"/>
            <a:ext cx="8382000" cy="538163"/>
          </a:xfrm>
          <a:prstGeom prst="rect">
            <a:avLst/>
          </a:prstGeom>
          <a:noFill/>
        </p:spPr>
        <p:txBody>
          <a:bodyPr>
            <a:spAutoFit/>
          </a:bodyPr>
          <a:lstStyle/>
          <a:p>
            <a:pPr algn="ctr">
              <a:defRPr/>
            </a:pPr>
            <a:r>
              <a:rPr lang="en-US" sz="2900" b="1" spc="50" dirty="0">
                <a:ln w="11430"/>
                <a:solidFill>
                  <a:schemeClr val="accent5">
                    <a:lumMod val="75000"/>
                  </a:schemeClr>
                </a:solidFill>
                <a:effectLst>
                  <a:outerShdw blurRad="76200" dist="50800" dir="5400000" algn="tl" rotWithShape="0">
                    <a:srgbClr val="000000">
                      <a:alpha val="65000"/>
                    </a:srgbClr>
                  </a:outerShdw>
                </a:effectLst>
                <a:latin typeface="Corbel" pitchFamily="34" charset="0"/>
                <a:ea typeface="+mj-ea"/>
                <a:cs typeface="+mj-cs"/>
              </a:rPr>
              <a:t>Back to Basics Beauty, in Harmony with the </a:t>
            </a:r>
            <a:r>
              <a:rPr lang="en-US" sz="2900" b="1" spc="50" dirty="0">
                <a:ln w="11430"/>
                <a:solidFill>
                  <a:schemeClr val="accent5">
                    <a:lumMod val="75000"/>
                  </a:schemeClr>
                </a:solidFill>
                <a:effectLst>
                  <a:outerShdw blurRad="76200" dist="50800" dir="5400000" algn="tl" rotWithShape="0">
                    <a:srgbClr val="000000">
                      <a:alpha val="65000"/>
                    </a:srgbClr>
                  </a:outerShdw>
                </a:effectLst>
                <a:latin typeface="Corbel" pitchFamily="34" charset="0"/>
                <a:ea typeface="+mj-ea"/>
                <a:cs typeface="+mj-cs"/>
              </a:rPr>
              <a:t>Earth</a:t>
            </a:r>
            <a:endParaRPr lang="en-US" sz="2900" b="1" spc="50" dirty="0">
              <a:ln w="11430"/>
              <a:solidFill>
                <a:schemeClr val="accent5">
                  <a:lumMod val="75000"/>
                </a:schemeClr>
              </a:solidFill>
              <a:effectLst>
                <a:outerShdw blurRad="76200" dist="50800" dir="5400000" algn="tl" rotWithShape="0">
                  <a:srgbClr val="000000">
                    <a:alpha val="65000"/>
                  </a:srgbClr>
                </a:outerShdw>
              </a:effectLst>
              <a:latin typeface="Corbel" pitchFamily="34" charset="0"/>
              <a:ea typeface="+mj-ea"/>
              <a:cs typeface="+mj-cs"/>
            </a:endParaRPr>
          </a:p>
        </p:txBody>
      </p:sp>
      <p:pic>
        <p:nvPicPr>
          <p:cNvPr id="6" name="Picture 2" descr="C:\Users\Schwartz Family\Documents\GSPS\NFTE\BizTech\Sample Business Plans\Shutterstock Downloads\shutterstock_50289565.jpg"/>
          <p:cNvPicPr>
            <a:picLocks noChangeAspect="1" noChangeArrowheads="1"/>
          </p:cNvPicPr>
          <p:nvPr/>
        </p:nvPicPr>
        <p:blipFill>
          <a:blip r:embed="rId4" cstate="print"/>
          <a:srcRect/>
          <a:stretch>
            <a:fillRect/>
          </a:stretch>
        </p:blipFill>
        <p:spPr bwMode="auto">
          <a:xfrm>
            <a:off x="5562601" y="3565788"/>
            <a:ext cx="1652588" cy="2476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a:t>Business Profile</a:t>
            </a:r>
          </a:p>
        </p:txBody>
      </p:sp>
      <p:sp>
        <p:nvSpPr>
          <p:cNvPr id="24578" name="Content Placeholder 2"/>
          <p:cNvSpPr>
            <a:spLocks noGrp="1"/>
          </p:cNvSpPr>
          <p:nvPr>
            <p:ph idx="1"/>
          </p:nvPr>
        </p:nvSpPr>
        <p:spPr>
          <a:xfrm>
            <a:off x="381000" y="1219200"/>
            <a:ext cx="6248400" cy="4648200"/>
          </a:xfrm>
        </p:spPr>
        <p:txBody>
          <a:bodyPr/>
          <a:lstStyle/>
          <a:p>
            <a:pPr marL="547688" indent="-411163" eaLnBrk="0" fontAlgn="base" hangingPunct="0">
              <a:spcBef>
                <a:spcPts val="1800"/>
              </a:spcBef>
              <a:spcAft>
                <a:spcPct val="0"/>
              </a:spcAft>
              <a:buClr>
                <a:srgbClr val="984807"/>
              </a:buClr>
              <a:buSzPct val="80000"/>
              <a:buFont typeface="Wingdings 2" pitchFamily="18" charset="2"/>
              <a:buChar char=""/>
              <a:defRPr/>
            </a:pPr>
            <a:r>
              <a:rPr sz="2800" b="1">
                <a:latin typeface="Arial" charset="0"/>
                <a:ea typeface="ＭＳ Ｐゴシック"/>
                <a:cs typeface="Arial" charset="0"/>
              </a:rPr>
              <a:t>Type of Business</a:t>
            </a:r>
            <a:endParaRPr sz="1400" b="1" i="1">
              <a:solidFill>
                <a:srgbClr val="008000"/>
              </a:solidFill>
              <a:latin typeface="Arial" charset="0"/>
              <a:ea typeface="ＭＳ Ｐゴシック"/>
              <a:cs typeface="Arial" charset="0"/>
            </a:endParaRPr>
          </a:p>
          <a:p>
            <a:pPr lvl="1">
              <a:buClr>
                <a:srgbClr val="C00000"/>
              </a:buClr>
              <a:buFont typeface="Wingdings 2" pitchFamily="18" charset="2"/>
              <a:buChar char=""/>
              <a:defRPr/>
            </a:pPr>
            <a:r>
              <a:rPr lang="en-US" sz="2000" dirty="0">
                <a:solidFill>
                  <a:srgbClr val="10253F"/>
                </a:solidFill>
                <a:ea typeface="ＭＳ Ｐゴシック"/>
                <a:cs typeface="Arial" charset="0"/>
              </a:rPr>
              <a:t>Beauty from the Earth is a manufacturing company developing cosmetic products for health-conscious consumers in an environmentally friendly way</a:t>
            </a:r>
            <a:r>
              <a:rPr lang="en-US" sz="2000" dirty="0" smtClean="0">
                <a:solidFill>
                  <a:srgbClr val="10253F"/>
                </a:solidFill>
                <a:ea typeface="ＭＳ Ｐゴシック"/>
                <a:cs typeface="Arial" charset="0"/>
              </a:rPr>
              <a:t>.</a:t>
            </a:r>
          </a:p>
          <a:p>
            <a:pPr marL="547688" lvl="1" indent="-411163">
              <a:spcBef>
                <a:spcPts val="1800"/>
              </a:spcBef>
              <a:buClr>
                <a:srgbClr val="984807"/>
              </a:buClr>
              <a:buFont typeface="Wingdings 2" pitchFamily="18" charset="2"/>
              <a:buChar char=""/>
              <a:defRPr/>
            </a:pPr>
            <a:r>
              <a:rPr lang="en-US" sz="2800" b="1" dirty="0" smtClean="0">
                <a:latin typeface="Arial" charset="0"/>
                <a:ea typeface="ＭＳ Ｐゴシック"/>
                <a:cs typeface="Arial" charset="0"/>
              </a:rPr>
              <a:t>Legal Structure</a:t>
            </a:r>
          </a:p>
          <a:p>
            <a:pPr lvl="1">
              <a:buClr>
                <a:srgbClr val="C00000"/>
              </a:buClr>
              <a:buFont typeface="Wingdings 2" pitchFamily="18" charset="2"/>
              <a:buChar char=""/>
              <a:defRPr/>
            </a:pPr>
            <a:r>
              <a:rPr lang="en-US" sz="2000" dirty="0">
                <a:solidFill>
                  <a:srgbClr val="10253F"/>
                </a:solidFill>
                <a:ea typeface="ＭＳ Ｐゴシック"/>
                <a:cs typeface="Arial" charset="0"/>
              </a:rPr>
              <a:t>Beauty from the Earth is a sole proprietorship. I chose this status because of the ease of set-up, the low set-up costs, and the ease of maintaining the company.</a:t>
            </a:r>
            <a:endParaRPr lang="en-US" sz="2000" dirty="0" smtClean="0">
              <a:solidFill>
                <a:srgbClr val="10253F"/>
              </a:solidFill>
              <a:ea typeface="ＭＳ Ｐゴシック"/>
              <a:cs typeface="Arial" charset="0"/>
            </a:endParaRPr>
          </a:p>
        </p:txBody>
      </p:sp>
      <p:pic>
        <p:nvPicPr>
          <p:cNvPr id="11268"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8" name="Picture 6" descr="C:\Users\Schwartz Family\Documents\GSPS\NFTE\BizTech\Sample Business Plans\Shutterstock Downloads\shutterstock_48853498.jpg"/>
          <p:cNvPicPr>
            <a:picLocks noChangeAspect="1" noChangeArrowheads="1"/>
          </p:cNvPicPr>
          <p:nvPr/>
        </p:nvPicPr>
        <p:blipFill>
          <a:blip r:embed="rId4" cstate="print"/>
          <a:srcRect/>
          <a:stretch>
            <a:fillRect/>
          </a:stretch>
        </p:blipFill>
        <p:spPr bwMode="auto">
          <a:xfrm>
            <a:off x="6768453" y="1447800"/>
            <a:ext cx="2082800" cy="1562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a:ln>
                  <a:noFill/>
                </a:ln>
                <a:ea typeface="ＭＳ Ｐゴシック" pitchFamily="34" charset="-128"/>
              </a:rPr>
              <a:t>Qualifications</a:t>
            </a:r>
            <a:br>
              <a:rPr>
                <a:ln>
                  <a:noFill/>
                </a:ln>
                <a:ea typeface="ＭＳ Ｐゴシック" pitchFamily="34" charset="-128"/>
              </a:rPr>
            </a:br>
            <a:endParaRPr sz="1400" i="1">
              <a:ln>
                <a:noFill/>
              </a:ln>
              <a:solidFill>
                <a:srgbClr val="008000"/>
              </a:solidFill>
              <a:latin typeface="Myriad Web Pro"/>
              <a:ea typeface="ＭＳ Ｐゴシック" pitchFamily="34" charset="-128"/>
            </a:endParaRPr>
          </a:p>
        </p:txBody>
      </p:sp>
      <p:sp>
        <p:nvSpPr>
          <p:cNvPr id="3" name="Content Placeholder 2"/>
          <p:cNvSpPr>
            <a:spLocks noGrp="1"/>
          </p:cNvSpPr>
          <p:nvPr>
            <p:ph idx="1"/>
          </p:nvPr>
        </p:nvSpPr>
        <p:spPr>
          <a:xfrm>
            <a:off x="457200" y="1600200"/>
            <a:ext cx="8229600" cy="4556125"/>
          </a:xfrm>
        </p:spPr>
        <p:txBody>
          <a:bodyPr/>
          <a:lstStyle/>
          <a:p>
            <a:pPr marL="594360" indent="-457200">
              <a:buClr>
                <a:srgbClr val="993300"/>
              </a:buClr>
              <a:buFont typeface="Wingdings 2" pitchFamily="18" charset="2"/>
              <a:buChar char=""/>
              <a:defRPr/>
            </a:pPr>
            <a:r>
              <a:rPr sz="2800">
                <a:cs typeface="Arial" charset="0"/>
              </a:rPr>
              <a:t>I’m qualified to run this business because:</a:t>
            </a:r>
          </a:p>
          <a:p>
            <a:pPr lvl="1">
              <a:buClr>
                <a:srgbClr val="C00000"/>
              </a:buClr>
              <a:buFont typeface="Wingdings 2" pitchFamily="18" charset="2"/>
              <a:buChar char=""/>
              <a:defRPr/>
            </a:pPr>
            <a:endParaRPr lang="en-US" sz="2000" dirty="0" smtClean="0">
              <a:solidFill>
                <a:srgbClr val="10253F"/>
              </a:solidFill>
            </a:endParaRPr>
          </a:p>
          <a:p>
            <a:pPr marL="1042988" lvl="1" indent="-457200">
              <a:spcBef>
                <a:spcPts val="18"/>
              </a:spcBef>
              <a:buClr>
                <a:srgbClr val="C00000"/>
              </a:buClr>
              <a:buFont typeface="Wingdings 2" pitchFamily="-112" charset="2"/>
              <a:buNone/>
              <a:defRPr/>
            </a:pPr>
            <a:endParaRPr lang="en-US" sz="2000" dirty="0" smtClean="0">
              <a:solidFill>
                <a:srgbClr val="10253F"/>
              </a:solidFill>
              <a:sym typeface="Wingdings"/>
            </a:endParaRPr>
          </a:p>
          <a:p>
            <a:pPr marL="1042988" lvl="1" indent="-457200">
              <a:spcBef>
                <a:spcPts val="18"/>
              </a:spcBef>
              <a:buClr>
                <a:srgbClr val="C00000"/>
              </a:buClr>
              <a:buFont typeface="Wingdings 2" pitchFamily="-112" charset="2"/>
              <a:buNone/>
              <a:defRPr/>
            </a:pPr>
            <a:r>
              <a:rPr lang="en-US" sz="2000" dirty="0" smtClean="0">
                <a:solidFill>
                  <a:srgbClr val="10253F"/>
                </a:solidFill>
                <a:sym typeface="Wingdings"/>
              </a:rPr>
              <a:t></a:t>
            </a:r>
          </a:p>
          <a:p>
            <a:pPr marL="1042988" lvl="1" indent="-457200">
              <a:buClr>
                <a:srgbClr val="C00000"/>
              </a:buClr>
              <a:buFont typeface="Wingdings 2" pitchFamily="-112" charset="2"/>
              <a:buNone/>
              <a:defRPr/>
            </a:pPr>
            <a:endParaRPr lang="en-US" sz="2000" dirty="0" smtClean="0">
              <a:solidFill>
                <a:srgbClr val="10253F"/>
              </a:solidFill>
              <a:sym typeface="Wingdings"/>
            </a:endParaRPr>
          </a:p>
          <a:p>
            <a:pPr marL="1042988" lvl="1" indent="-457200">
              <a:spcBef>
                <a:spcPts val="1200"/>
              </a:spcBef>
              <a:buClr>
                <a:srgbClr val="C00000"/>
              </a:buClr>
              <a:buFont typeface="Wingdings 2" pitchFamily="-112" charset="2"/>
              <a:buNone/>
              <a:defRPr/>
            </a:pPr>
            <a:endParaRPr lang="en-US" sz="2000" dirty="0" smtClean="0">
              <a:solidFill>
                <a:srgbClr val="10253F"/>
              </a:solidFill>
              <a:sym typeface="Wingdings"/>
            </a:endParaRPr>
          </a:p>
          <a:p>
            <a:pPr marL="1042988" lvl="1" indent="-457200">
              <a:spcBef>
                <a:spcPts val="1200"/>
              </a:spcBef>
              <a:buClr>
                <a:srgbClr val="C00000"/>
              </a:buClr>
              <a:buFont typeface="Wingdings 2" pitchFamily="-112" charset="2"/>
              <a:buNone/>
              <a:defRPr/>
            </a:pPr>
            <a:r>
              <a:rPr lang="en-US" sz="2000" dirty="0" smtClean="0">
                <a:solidFill>
                  <a:srgbClr val="10253F"/>
                </a:solidFill>
                <a:sym typeface="Wingdings"/>
              </a:rPr>
              <a:t></a:t>
            </a:r>
          </a:p>
          <a:p>
            <a:pPr marL="1042988" lvl="1" indent="-457200">
              <a:buClr>
                <a:srgbClr val="C00000"/>
              </a:buClr>
              <a:buFont typeface="Wingdings 2" pitchFamily="-112" charset="2"/>
              <a:buNone/>
              <a:defRPr/>
            </a:pPr>
            <a:endParaRPr lang="en-US" sz="2000" dirty="0" smtClean="0">
              <a:solidFill>
                <a:srgbClr val="10253F"/>
              </a:solidFill>
              <a:sym typeface="Wingdings"/>
            </a:endParaRPr>
          </a:p>
          <a:p>
            <a:pPr marL="1042988" lvl="1" indent="-457200">
              <a:buClr>
                <a:srgbClr val="C00000"/>
              </a:buClr>
              <a:buFont typeface="Wingdings 2" pitchFamily="-112" charset="2"/>
              <a:buNone/>
              <a:defRPr/>
            </a:pPr>
            <a:endParaRPr lang="en-US" sz="2000" dirty="0" smtClean="0">
              <a:solidFill>
                <a:srgbClr val="10253F"/>
              </a:solidFill>
              <a:sym typeface="Wingdings"/>
            </a:endParaRPr>
          </a:p>
          <a:p>
            <a:pPr marL="1042988" lvl="1" indent="-457200">
              <a:buClr>
                <a:srgbClr val="C00000"/>
              </a:buClr>
              <a:buFont typeface="Wingdings 2" pitchFamily="-112" charset="2"/>
              <a:buNone/>
              <a:defRPr/>
            </a:pPr>
            <a:r>
              <a:rPr lang="en-US" sz="2000" dirty="0" smtClean="0">
                <a:solidFill>
                  <a:srgbClr val="10253F"/>
                </a:solidFill>
                <a:sym typeface="Wingdings"/>
              </a:rPr>
              <a:t></a:t>
            </a:r>
            <a:endParaRPr lang="en-US" sz="2000" dirty="0" smtClean="0">
              <a:solidFill>
                <a:srgbClr val="10253F"/>
              </a:solidFill>
            </a:endParaRPr>
          </a:p>
        </p:txBody>
      </p:sp>
      <p:sp>
        <p:nvSpPr>
          <p:cNvPr id="11" name="TextBox 10"/>
          <p:cNvSpPr txBox="1"/>
          <p:nvPr/>
        </p:nvSpPr>
        <p:spPr>
          <a:xfrm>
            <a:off x="1473200" y="2362200"/>
            <a:ext cx="6223000" cy="10160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dirty="0">
                <a:solidFill>
                  <a:srgbClr val="10253F"/>
                </a:solidFill>
                <a:latin typeface="Georgia" pitchFamily="18" charset="0"/>
                <a:ea typeface="ＭＳ Ｐゴシック" pitchFamily="-112" charset="-128"/>
                <a:cs typeface="Arial" pitchFamily="34" charset="0"/>
              </a:rPr>
              <a:t> I am a graduate of the New Mexico School of Natural Therapeutics with certificates in Cosmetology and Massage Therapy.</a:t>
            </a:r>
          </a:p>
        </p:txBody>
      </p:sp>
      <p:sp>
        <p:nvSpPr>
          <p:cNvPr id="12" name="TextBox 11"/>
          <p:cNvSpPr txBox="1"/>
          <p:nvPr/>
        </p:nvSpPr>
        <p:spPr>
          <a:xfrm>
            <a:off x="1450975" y="3657600"/>
            <a:ext cx="6223000" cy="10160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dirty="0">
                <a:solidFill>
                  <a:srgbClr val="10253F"/>
                </a:solidFill>
                <a:latin typeface="Georgia" pitchFamily="18" charset="0"/>
                <a:ea typeface="ＭＳ Ｐゴシック" pitchFamily="-112" charset="-128"/>
                <a:cs typeface="Arial" pitchFamily="34" charset="0"/>
              </a:rPr>
              <a:t>I am a master herbalist, the author of numerous articles, and conduct workshops on the use of herbs and plants in beauty and health.</a:t>
            </a:r>
          </a:p>
        </p:txBody>
      </p:sp>
      <p:sp>
        <p:nvSpPr>
          <p:cNvPr id="13" name="TextBox 12"/>
          <p:cNvSpPr txBox="1"/>
          <p:nvPr/>
        </p:nvSpPr>
        <p:spPr>
          <a:xfrm>
            <a:off x="1449388" y="4953000"/>
            <a:ext cx="6223000"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dirty="0">
                <a:solidFill>
                  <a:srgbClr val="10253F"/>
                </a:solidFill>
                <a:latin typeface="Georgia" pitchFamily="18" charset="0"/>
                <a:ea typeface="ＭＳ Ｐゴシック" pitchFamily="-112" charset="-128"/>
                <a:cs typeface="Arial" pitchFamily="34" charset="0"/>
              </a:rPr>
              <a:t>I have five years’ experience creating and selling herbal cosmetics from a home-based business.</a:t>
            </a:r>
          </a:p>
        </p:txBody>
      </p:sp>
      <p:pic>
        <p:nvPicPr>
          <p:cNvPr id="12295"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57200" y="228600"/>
            <a:ext cx="8229600" cy="990600"/>
          </a:xfrm>
          <a:prstGeom prst="rect">
            <a:avLst/>
          </a:prstGeom>
          <a:noFill/>
          <a:ln w="9525">
            <a:noFill/>
            <a:miter lim="800000"/>
            <a:headEnd/>
            <a:tailEnd/>
          </a:ln>
        </p:spPr>
        <p:txBody>
          <a:bodyPr anchor="ctr"/>
          <a:lstStyle/>
          <a:p>
            <a:pPr algn="ctr" eaLnBrk="0" hangingPunct="0"/>
            <a:r>
              <a:rPr lang="en-US" sz="4800" b="1">
                <a:solidFill>
                  <a:srgbClr val="990033"/>
                </a:solidFill>
                <a:latin typeface="Corbel" pitchFamily="34" charset="0"/>
                <a:ea typeface="ＭＳ Ｐゴシック" pitchFamily="34" charset="-128"/>
              </a:rPr>
              <a:t>Market Analysis</a:t>
            </a:r>
            <a:endParaRPr lang="fr-FR" sz="1400" b="1" i="1">
              <a:solidFill>
                <a:srgbClr val="008000"/>
              </a:solidFill>
              <a:latin typeface="Myriad Web Pro"/>
              <a:ea typeface="ＭＳ Ｐゴシック" pitchFamily="34" charset="-128"/>
            </a:endParaRPr>
          </a:p>
        </p:txBody>
      </p:sp>
      <p:graphicFrame>
        <p:nvGraphicFramePr>
          <p:cNvPr id="90147" name="Group 35"/>
          <p:cNvGraphicFramePr>
            <a:graphicFrameLocks noGrp="1"/>
          </p:cNvGraphicFramePr>
          <p:nvPr>
            <p:ph sz="half" idx="4294967295"/>
          </p:nvPr>
        </p:nvGraphicFramePr>
        <p:xfrm>
          <a:off x="434975" y="1295400"/>
          <a:ext cx="8229600" cy="898525"/>
        </p:xfrm>
        <a:graphic>
          <a:graphicData uri="http://schemas.openxmlformats.org/drawingml/2006/table">
            <a:tbl>
              <a:tblPr/>
              <a:tblGrid>
                <a:gridCol w="1653702"/>
                <a:gridCol w="6575898"/>
              </a:tblGrid>
              <a:tr h="380488">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Industry Name</a:t>
                      </a:r>
                      <a:endParaRPr kumimoji="0" lang="en-US" sz="1400" b="0"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endParaRPr>
                    </a:p>
                  </a:txBody>
                  <a:tcPr marT="45659" marB="456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lumMod val="85000"/>
                              <a:lumOff val="15000"/>
                            </a:schemeClr>
                          </a:solidFill>
                          <a:effectLst/>
                          <a:latin typeface="Arial" pitchFamily="34" charset="0"/>
                          <a:ea typeface="ＭＳ Ｐゴシック" pitchFamily="-112" charset="-128"/>
                          <a:cs typeface="Arial" pitchFamily="34" charset="0"/>
                        </a:rPr>
                        <a:t>Health and Beauty Care Industry</a:t>
                      </a:r>
                      <a:endParaRPr kumimoji="0" lang="en-US" sz="14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endParaRPr>
                    </a:p>
                  </a:txBody>
                  <a:tcPr marT="45659" marB="456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518037">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Industry Size</a:t>
                      </a:r>
                      <a:endParaRPr kumimoji="0" lang="en-US" sz="1400" b="0"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endParaRPr>
                    </a:p>
                  </a:txBody>
                  <a:tcPr marT="45659" marB="456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$56 Billion (U.S. Market)</a:t>
                      </a:r>
                      <a:endParaRPr kumimoji="0" lang="en-US" sz="1400" b="0"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endParaRPr>
                    </a:p>
                  </a:txBody>
                  <a:tcPr marT="45659" marB="456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
        <p:nvSpPr>
          <p:cNvPr id="13326" name="Line 26"/>
          <p:cNvSpPr>
            <a:spLocks noChangeShapeType="1"/>
          </p:cNvSpPr>
          <p:nvPr/>
        </p:nvSpPr>
        <p:spPr bwMode="auto">
          <a:xfrm flipV="1">
            <a:off x="2124075" y="6781800"/>
            <a:ext cx="4724400" cy="25400"/>
          </a:xfrm>
          <a:prstGeom prst="line">
            <a:avLst/>
          </a:prstGeom>
          <a:noFill/>
          <a:ln w="28575" cap="sq">
            <a:solidFill>
              <a:schemeClr val="tx1"/>
            </a:solidFill>
            <a:round/>
            <a:headEnd/>
            <a:tailEnd/>
          </a:ln>
        </p:spPr>
        <p:txBody>
          <a:bodyPr/>
          <a:lstStyle/>
          <a:p>
            <a:endParaRPr lang="en-US"/>
          </a:p>
        </p:txBody>
      </p:sp>
      <p:graphicFrame>
        <p:nvGraphicFramePr>
          <p:cNvPr id="2" name="Table 1"/>
          <p:cNvGraphicFramePr>
            <a:graphicFrameLocks noGrp="1"/>
          </p:cNvGraphicFramePr>
          <p:nvPr/>
        </p:nvGraphicFramePr>
        <p:xfrm>
          <a:off x="457200" y="2425700"/>
          <a:ext cx="5086350" cy="3449428"/>
        </p:xfrm>
        <a:graphic>
          <a:graphicData uri="http://schemas.openxmlformats.org/drawingml/2006/table">
            <a:tbl>
              <a:tblPr firstRow="1" bandRow="1">
                <a:tableStyleId>{5C22544A-7EE6-4342-B048-85BDC9FD1C3A}</a:tableStyleId>
              </a:tblPr>
              <a:tblGrid>
                <a:gridCol w="1653064"/>
                <a:gridCol w="3433286"/>
              </a:tblGrid>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Total Population</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eaLnBrk="0" hangingPunct="0">
                        <a:spcBef>
                          <a:spcPct val="20000"/>
                        </a:spcBef>
                        <a:buClr>
                          <a:srgbClr val="E46C0A"/>
                        </a:buClr>
                        <a:buSzPct val="65000"/>
                        <a:buFont typeface="Wingdings 2" pitchFamily="18" charset="2"/>
                        <a:buNone/>
                      </a:pPr>
                      <a:r>
                        <a:rPr lang="en-US" sz="1400" b="1" dirty="0" smtClean="0">
                          <a:solidFill>
                            <a:schemeClr val="bg1"/>
                          </a:solidFill>
                          <a:latin typeface="Arial" pitchFamily="34" charset="0"/>
                          <a:ea typeface="ＭＳ Ｐゴシック" pitchFamily="-112" charset="-128"/>
                          <a:cs typeface="Arial" pitchFamily="34" charset="0"/>
                        </a:rPr>
                        <a:t>Households in Albuquerque, NM, and surrounding area</a:t>
                      </a:r>
                      <a:endParaRPr lang="en-US" sz="1400" dirty="0">
                        <a:solidFill>
                          <a:schemeClr val="bg1"/>
                        </a:solidFill>
                        <a:latin typeface="Arial" pitchFamily="34" charset="0"/>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295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Target Market</a:t>
                      </a:r>
                    </a:p>
                    <a:p>
                      <a:endParaRPr lang="en-US" sz="1400" dirty="0">
                        <a:latin typeface="Arial" pitchFamily="34" charset="0"/>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eaLnBrk="0" hangingPunct="0">
                        <a:spcBef>
                          <a:spcPct val="20000"/>
                        </a:spcBef>
                        <a:buClr>
                          <a:srgbClr val="E46C0A"/>
                        </a:buClr>
                        <a:buSzPct val="65000"/>
                        <a:buFont typeface="Wingdings 2" pitchFamily="18" charset="2"/>
                        <a:buNone/>
                      </a:pPr>
                      <a:r>
                        <a:rPr lang="en-US" sz="1400" b="1" dirty="0" smtClean="0">
                          <a:solidFill>
                            <a:schemeClr val="bg1"/>
                          </a:solidFill>
                          <a:latin typeface="Arial" pitchFamily="34" charset="0"/>
                          <a:ea typeface="ＭＳ Ｐゴシック" pitchFamily="-112" charset="-128"/>
                          <a:cs typeface="Arial" pitchFamily="34" charset="0"/>
                        </a:rPr>
                        <a:t>Females over 15 years old in households with a household income over $35,000</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991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Potential Market</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Above households with females who have a “Lifestyle of Health and Sustainability” (LOHAS) sensibility</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pSp>
        <p:nvGrpSpPr>
          <p:cNvPr id="19" name="Group 2"/>
          <p:cNvGrpSpPr>
            <a:grpSpLocks/>
          </p:cNvGrpSpPr>
          <p:nvPr/>
        </p:nvGrpSpPr>
        <p:grpSpPr bwMode="auto">
          <a:xfrm>
            <a:off x="5833915" y="2345573"/>
            <a:ext cx="2971800" cy="3733800"/>
            <a:chOff x="3408" y="1584"/>
            <a:chExt cx="1872" cy="2352"/>
          </a:xfrm>
          <a:noFill/>
        </p:grpSpPr>
        <p:sp>
          <p:nvSpPr>
            <p:cNvPr id="2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sp>
          <p:nvSpPr>
            <p:cNvPr id="21" name="Oval 4"/>
            <p:cNvSpPr>
              <a:spLocks noChangeArrowheads="1"/>
            </p:cNvSpPr>
            <p:nvPr/>
          </p:nvSpPr>
          <p:spPr bwMode="auto">
            <a:xfrm>
              <a:off x="3408" y="1584"/>
              <a:ext cx="1872" cy="9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grpSp>
      <p:sp>
        <p:nvSpPr>
          <p:cNvPr id="16414" name="AutoShape 31"/>
          <p:cNvSpPr>
            <a:spLocks noChangeArrowheads="1"/>
          </p:cNvSpPr>
          <p:nvPr/>
        </p:nvSpPr>
        <p:spPr bwMode="auto">
          <a:xfrm>
            <a:off x="6321425" y="2789238"/>
            <a:ext cx="1992313"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a:solidFill>
                  <a:schemeClr val="accent1">
                    <a:lumMod val="50000"/>
                  </a:schemeClr>
                </a:solidFill>
                <a:latin typeface="Georgia" pitchFamily="18" charset="0"/>
                <a:cs typeface="Arial" charset="0"/>
              </a:rPr>
              <a:t>183,625</a:t>
            </a:r>
          </a:p>
        </p:txBody>
      </p:sp>
      <p:sp>
        <p:nvSpPr>
          <p:cNvPr id="16415" name="AutoShape 32"/>
          <p:cNvSpPr>
            <a:spLocks noChangeArrowheads="1"/>
          </p:cNvSpPr>
          <p:nvPr/>
        </p:nvSpPr>
        <p:spPr bwMode="auto">
          <a:xfrm>
            <a:off x="6848475" y="4570413"/>
            <a:ext cx="923925"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a:solidFill>
                  <a:schemeClr val="accent1">
                    <a:lumMod val="50000"/>
                  </a:schemeClr>
                </a:solidFill>
                <a:latin typeface="Georgia" pitchFamily="18" charset="0"/>
                <a:cs typeface="Arial" charset="0"/>
              </a:rPr>
              <a:t>16,986</a:t>
            </a:r>
          </a:p>
        </p:txBody>
      </p:sp>
      <p:sp>
        <p:nvSpPr>
          <p:cNvPr id="16416" name="AutoShape 33"/>
          <p:cNvSpPr>
            <a:spLocks noChangeArrowheads="1"/>
          </p:cNvSpPr>
          <p:nvPr/>
        </p:nvSpPr>
        <p:spPr bwMode="auto">
          <a:xfrm>
            <a:off x="6707188" y="3611563"/>
            <a:ext cx="1295400" cy="3429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a:solidFill>
                  <a:schemeClr val="accent1">
                    <a:lumMod val="50000"/>
                  </a:schemeClr>
                </a:solidFill>
                <a:latin typeface="Georgia" pitchFamily="18" charset="0"/>
                <a:cs typeface="Arial" charset="0"/>
              </a:rPr>
              <a:t>99,920</a:t>
            </a:r>
          </a:p>
        </p:txBody>
      </p:sp>
      <p:sp>
        <p:nvSpPr>
          <p:cNvPr id="13345" name="TextBox 1"/>
          <p:cNvSpPr txBox="1">
            <a:spLocks noChangeArrowheads="1"/>
          </p:cNvSpPr>
          <p:nvPr/>
        </p:nvSpPr>
        <p:spPr bwMode="auto">
          <a:xfrm>
            <a:off x="6321425" y="2532063"/>
            <a:ext cx="1992313" cy="276225"/>
          </a:xfrm>
          <a:prstGeom prst="rect">
            <a:avLst/>
          </a:prstGeom>
          <a:noFill/>
          <a:ln w="9525">
            <a:noFill/>
            <a:miter lim="800000"/>
            <a:headEnd/>
            <a:tailEnd/>
          </a:ln>
        </p:spPr>
        <p:txBody>
          <a:bodyPr>
            <a:spAutoFit/>
          </a:bodyPr>
          <a:lstStyle/>
          <a:p>
            <a:pPr algn="ctr"/>
            <a:r>
              <a:rPr lang="en-US" sz="1200" b="1">
                <a:solidFill>
                  <a:schemeClr val="bg1"/>
                </a:solidFill>
              </a:rPr>
              <a:t>Total Population</a:t>
            </a:r>
          </a:p>
        </p:txBody>
      </p:sp>
      <p:sp>
        <p:nvSpPr>
          <p:cNvPr id="13346" name="TextBox 17"/>
          <p:cNvSpPr txBox="1">
            <a:spLocks noChangeArrowheads="1"/>
          </p:cNvSpPr>
          <p:nvPr/>
        </p:nvSpPr>
        <p:spPr bwMode="auto">
          <a:xfrm>
            <a:off x="6321425" y="3359150"/>
            <a:ext cx="1992313" cy="277813"/>
          </a:xfrm>
          <a:prstGeom prst="rect">
            <a:avLst/>
          </a:prstGeom>
          <a:noFill/>
          <a:ln w="9525">
            <a:noFill/>
            <a:miter lim="800000"/>
            <a:headEnd/>
            <a:tailEnd/>
          </a:ln>
        </p:spPr>
        <p:txBody>
          <a:bodyPr>
            <a:spAutoFit/>
          </a:bodyPr>
          <a:lstStyle/>
          <a:p>
            <a:pPr algn="ctr"/>
            <a:r>
              <a:rPr lang="en-US" sz="1200" b="1">
                <a:solidFill>
                  <a:schemeClr val="bg1"/>
                </a:solidFill>
              </a:rPr>
              <a:t>Target Market</a:t>
            </a:r>
          </a:p>
        </p:txBody>
      </p:sp>
      <p:sp>
        <p:nvSpPr>
          <p:cNvPr id="13347" name="TextBox 17"/>
          <p:cNvSpPr txBox="1">
            <a:spLocks noChangeArrowheads="1"/>
          </p:cNvSpPr>
          <p:nvPr/>
        </p:nvSpPr>
        <p:spPr bwMode="auto">
          <a:xfrm>
            <a:off x="6684963" y="4081463"/>
            <a:ext cx="1295400" cy="461962"/>
          </a:xfrm>
          <a:prstGeom prst="rect">
            <a:avLst/>
          </a:prstGeom>
          <a:noFill/>
          <a:ln w="9525">
            <a:noFill/>
            <a:miter lim="800000"/>
            <a:headEnd/>
            <a:tailEnd/>
          </a:ln>
        </p:spPr>
        <p:txBody>
          <a:bodyPr>
            <a:spAutoFit/>
          </a:bodyPr>
          <a:lstStyle/>
          <a:p>
            <a:pPr algn="ctr"/>
            <a:r>
              <a:rPr lang="en-US" sz="1200" b="1">
                <a:solidFill>
                  <a:schemeClr val="bg1"/>
                </a:solidFill>
              </a:rPr>
              <a:t>Potential Market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half" idx="1"/>
          </p:nvPr>
        </p:nvSpPr>
        <p:spPr>
          <a:xfrm>
            <a:off x="457200" y="1600200"/>
            <a:ext cx="3200400" cy="4525963"/>
          </a:xfrm>
        </p:spPr>
        <p:txBody>
          <a:bodyPr/>
          <a:lstStyle/>
          <a:p>
            <a:pPr>
              <a:buClr>
                <a:srgbClr val="984807"/>
              </a:buClr>
              <a:buSzPct val="80000"/>
              <a:buFont typeface="Wingdings 2" pitchFamily="18" charset="2"/>
              <a:buChar char=""/>
            </a:pPr>
            <a:r>
              <a:rPr sz="2000" b="1">
                <a:ea typeface="ＭＳ Ｐゴシック" pitchFamily="34" charset="-128"/>
              </a:rPr>
              <a:t>Demographics</a:t>
            </a:r>
          </a:p>
          <a:p>
            <a:pPr lvl="1">
              <a:buClr>
                <a:srgbClr val="C00000"/>
              </a:buClr>
              <a:buFont typeface="Wingdings 2" pitchFamily="18" charset="2"/>
              <a:buChar char=""/>
            </a:pPr>
            <a:r>
              <a:rPr lang="en-US" sz="1700" smtClean="0">
                <a:ea typeface="ＭＳ Ｐゴシック" pitchFamily="34" charset="-128"/>
                <a:cs typeface="Arial" pitchFamily="34" charset="0"/>
              </a:rPr>
              <a:t>Females over 15 years old in households with household income over $35,000</a:t>
            </a:r>
            <a:endParaRPr lang="en-US" sz="2000" b="1" smtClean="0">
              <a:latin typeface="Arial" pitchFamily="34" charset="0"/>
              <a:ea typeface="ＭＳ Ｐゴシック" pitchFamily="34" charset="-128"/>
              <a:cs typeface="Arial" pitchFamily="34" charset="0"/>
            </a:endParaRPr>
          </a:p>
          <a:p>
            <a:pPr>
              <a:buClr>
                <a:srgbClr val="984807"/>
              </a:buClr>
              <a:buSzPct val="80000"/>
              <a:buFont typeface="Wingdings 2" pitchFamily="18" charset="2"/>
              <a:buChar char=""/>
            </a:pPr>
            <a:r>
              <a:rPr sz="2000" b="1">
                <a:ea typeface="ＭＳ Ｐゴシック" pitchFamily="34" charset="-128"/>
              </a:rPr>
              <a:t>Geographics</a:t>
            </a:r>
          </a:p>
          <a:p>
            <a:pPr lvl="1">
              <a:buClr>
                <a:srgbClr val="C00000"/>
              </a:buClr>
              <a:buFont typeface="Wingdings 2" pitchFamily="18" charset="2"/>
              <a:buChar char=""/>
            </a:pPr>
            <a:r>
              <a:rPr lang="en-US" sz="1700" smtClean="0">
                <a:ea typeface="ＭＳ Ｐゴシック" pitchFamily="34" charset="-128"/>
                <a:cs typeface="Arial" pitchFamily="34" charset="0"/>
              </a:rPr>
              <a:t>Greater Albuquerque, NM, area</a:t>
            </a:r>
          </a:p>
          <a:p>
            <a:pPr>
              <a:buClr>
                <a:srgbClr val="984807"/>
              </a:buClr>
              <a:buSzPct val="80000"/>
              <a:buFont typeface="Wingdings 2" pitchFamily="18" charset="2"/>
              <a:buChar char=""/>
            </a:pPr>
            <a:r>
              <a:rPr sz="2000" b="1">
                <a:ea typeface="ＭＳ Ｐゴシック" pitchFamily="34" charset="-128"/>
              </a:rPr>
              <a:t>Psychographics</a:t>
            </a:r>
          </a:p>
          <a:p>
            <a:pPr lvl="1">
              <a:buClr>
                <a:srgbClr val="C00000"/>
              </a:buClr>
              <a:buFont typeface="Wingdings 2" pitchFamily="18" charset="2"/>
              <a:buChar char=""/>
            </a:pPr>
            <a:r>
              <a:rPr lang="en-US" sz="1700" smtClean="0">
                <a:ea typeface="ＭＳ Ｐゴシック" pitchFamily="34" charset="-128"/>
                <a:cs typeface="Arial" pitchFamily="34" charset="0"/>
              </a:rPr>
              <a:t>Have a Lifestyle of Health and Sustainability (LOHAS) sensibility.</a:t>
            </a:r>
          </a:p>
          <a:p>
            <a:pPr>
              <a:buClr>
                <a:srgbClr val="C00000"/>
              </a:buClr>
              <a:buFont typeface="Wingdings 2" pitchFamily="18" charset="2"/>
              <a:buChar char=""/>
            </a:pPr>
            <a:endParaRPr sz="1700">
              <a:solidFill>
                <a:srgbClr val="10253F"/>
              </a:solidFill>
              <a:ea typeface="ＭＳ Ｐゴシック" pitchFamily="34" charset="-128"/>
            </a:endParaRPr>
          </a:p>
        </p:txBody>
      </p:sp>
      <p:sp>
        <p:nvSpPr>
          <p:cNvPr id="2" name="Content Placeholder 1"/>
          <p:cNvSpPr>
            <a:spLocks noGrp="1"/>
          </p:cNvSpPr>
          <p:nvPr>
            <p:ph sz="half" idx="2"/>
          </p:nvPr>
        </p:nvSpPr>
        <p:spPr>
          <a:xfrm>
            <a:off x="3886200" y="1600200"/>
            <a:ext cx="3200400" cy="4525963"/>
          </a:xfrm>
        </p:spPr>
        <p:txBody>
          <a:bodyPr/>
          <a:lstStyle/>
          <a:p>
            <a:pPr marL="547688" lvl="1" indent="-411163">
              <a:buClr>
                <a:srgbClr val="984807"/>
              </a:buClr>
              <a:buFont typeface="Wingdings 2" pitchFamily="18" charset="2"/>
              <a:buChar char=""/>
              <a:defRPr/>
            </a:pPr>
            <a:r>
              <a:rPr lang="en-US" sz="2000" b="1" dirty="0" smtClean="0">
                <a:solidFill>
                  <a:schemeClr val="bg1"/>
                </a:solidFill>
                <a:latin typeface="Arial" charset="0"/>
                <a:ea typeface="ＭＳ Ｐゴシック"/>
                <a:cs typeface="Arial" charset="0"/>
              </a:rPr>
              <a:t>Buying Patterns</a:t>
            </a:r>
          </a:p>
          <a:p>
            <a:pPr lvl="1">
              <a:buClr>
                <a:srgbClr val="C00000"/>
              </a:buClr>
              <a:buFont typeface="Wingdings 2" pitchFamily="18" charset="2"/>
              <a:buChar char=""/>
              <a:defRPr/>
            </a:pPr>
            <a:r>
              <a:rPr lang="en-US" sz="1700" dirty="0" smtClean="0">
                <a:ea typeface="ＭＳ Ｐゴシック"/>
                <a:cs typeface="Arial" charset="0"/>
              </a:rPr>
              <a:t>Buys green products, interested in sustainability, health-conscious, but also interested in looking good. Reads about cosmetic purchases before buying. Brand conscious and discriminating.</a:t>
            </a:r>
            <a:endParaRPr lang="en-US" sz="1700" dirty="0">
              <a:ea typeface="ＭＳ Ｐゴシック"/>
              <a:cs typeface="Arial" charset="0"/>
            </a:endParaRPr>
          </a:p>
        </p:txBody>
      </p:sp>
      <p:sp>
        <p:nvSpPr>
          <p:cNvPr id="14340" name="Title 1"/>
          <p:cNvSpPr>
            <a:spLocks noGrp="1"/>
          </p:cNvSpPr>
          <p:nvPr>
            <p:ph type="title"/>
          </p:nvPr>
        </p:nvSpPr>
        <p:spPr/>
        <p:txBody>
          <a:bodyPr/>
          <a:lstStyle/>
          <a:p>
            <a:r>
              <a:rPr lang="fr-FR">
                <a:ln>
                  <a:noFill/>
                </a:ln>
                <a:ea typeface="ＭＳ Ｐゴシック" pitchFamily="34" charset="-128"/>
              </a:rPr>
              <a:t>Target Market Segment</a:t>
            </a:r>
            <a:endParaRPr sz="1400" i="1">
              <a:ln>
                <a:noFill/>
              </a:ln>
              <a:solidFill>
                <a:srgbClr val="008000"/>
              </a:solidFill>
              <a:latin typeface="Myriad Web Pro"/>
              <a:ea typeface="ＭＳ Ｐゴシック" pitchFamily="34" charset="-128"/>
              <a:cs typeface="Arial" pitchFamily="34" charset="0"/>
            </a:endParaRPr>
          </a:p>
        </p:txBody>
      </p:sp>
      <p:pic>
        <p:nvPicPr>
          <p:cNvPr id="14341" name="Picture 13" descr="NFTE_SmallTagLock_PantoneC.eps"/>
          <p:cNvPicPr>
            <a:picLocks noChangeAspect="1"/>
          </p:cNvPicPr>
          <p:nvPr/>
        </p:nvPicPr>
        <p:blipFill>
          <a:blip r:embed="rId3" cstate="print"/>
          <a:srcRect/>
          <a:stretch>
            <a:fillRect/>
          </a:stretch>
        </p:blipFill>
        <p:spPr bwMode="auto">
          <a:xfrm>
            <a:off x="33338" y="6019800"/>
            <a:ext cx="1609725" cy="804863"/>
          </a:xfrm>
          <a:prstGeom prst="rect">
            <a:avLst/>
          </a:prstGeom>
          <a:noFill/>
          <a:ln w="9525">
            <a:noFill/>
            <a:miter lim="800000"/>
            <a:headEnd/>
            <a:tailEnd/>
          </a:ln>
        </p:spPr>
      </p:pic>
      <p:pic>
        <p:nvPicPr>
          <p:cNvPr id="26626" name="Picture 2"/>
          <p:cNvPicPr>
            <a:picLocks noChangeAspect="1" noChangeArrowheads="1"/>
          </p:cNvPicPr>
          <p:nvPr/>
        </p:nvPicPr>
        <p:blipFill>
          <a:blip r:embed="rId4" cstate="print"/>
          <a:srcRect/>
          <a:stretch>
            <a:fillRect/>
          </a:stretch>
        </p:blipFill>
        <p:spPr bwMode="auto">
          <a:xfrm>
            <a:off x="7416800" y="1730375"/>
            <a:ext cx="1422400" cy="2109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792163"/>
          </a:xfrm>
        </p:spPr>
        <p:txBody>
          <a:bodyPr/>
          <a:lstStyle/>
          <a:p>
            <a:r>
              <a:rPr>
                <a:ln>
                  <a:noFill/>
                </a:ln>
                <a:ea typeface="ＭＳ Ｐゴシック" pitchFamily="34" charset="-128"/>
              </a:rPr>
              <a:t>Competitive Advantage</a:t>
            </a:r>
            <a:endParaRPr sz="1400" i="1">
              <a:ln>
                <a:noFill/>
              </a:ln>
              <a:solidFill>
                <a:srgbClr val="008000"/>
              </a:solidFill>
              <a:latin typeface="Myriad Web Pro"/>
              <a:ea typeface="ＭＳ Ｐゴシック" pitchFamily="34" charset="-128"/>
              <a:cs typeface="Arial" pitchFamily="34" charset="0"/>
            </a:endParaRPr>
          </a:p>
        </p:txBody>
      </p:sp>
      <p:sp>
        <p:nvSpPr>
          <p:cNvPr id="15363"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p>
        </p:txBody>
      </p:sp>
      <p:sp>
        <p:nvSpPr>
          <p:cNvPr id="15364"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15365"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p>
        </p:txBody>
      </p:sp>
      <p:sp>
        <p:nvSpPr>
          <p:cNvPr id="15366"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p>
        </p:txBody>
      </p:sp>
      <p:sp>
        <p:nvSpPr>
          <p:cNvPr id="15367"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p>
        </p:txBody>
      </p:sp>
      <p:sp>
        <p:nvSpPr>
          <p:cNvPr id="15368"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p>
        </p:txBody>
      </p:sp>
      <p:sp>
        <p:nvSpPr>
          <p:cNvPr id="15369"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p>
        </p:txBody>
      </p:sp>
      <p:sp>
        <p:nvSpPr>
          <p:cNvPr id="15370"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p>
        </p:txBody>
      </p:sp>
      <p:sp>
        <p:nvSpPr>
          <p:cNvPr id="15371"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15372"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p>
        </p:txBody>
      </p:sp>
      <p:sp>
        <p:nvSpPr>
          <p:cNvPr id="15373"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p>
        </p:txBody>
      </p:sp>
      <p:sp>
        <p:nvSpPr>
          <p:cNvPr id="15374"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p>
        </p:txBody>
      </p:sp>
      <p:sp>
        <p:nvSpPr>
          <p:cNvPr id="15375"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p>
        </p:txBody>
      </p:sp>
      <p:sp>
        <p:nvSpPr>
          <p:cNvPr id="15376"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p>
        </p:txBody>
      </p:sp>
      <p:sp>
        <p:nvSpPr>
          <p:cNvPr id="15377"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p>
        </p:txBody>
      </p:sp>
      <p:sp>
        <p:nvSpPr>
          <p:cNvPr id="15378"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p>
        </p:txBody>
      </p:sp>
      <p:sp>
        <p:nvSpPr>
          <p:cNvPr id="15379"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p>
        </p:txBody>
      </p:sp>
      <p:sp>
        <p:nvSpPr>
          <p:cNvPr id="15380" name="Line 239"/>
          <p:cNvSpPr>
            <a:spLocks noChangeShapeType="1"/>
          </p:cNvSpPr>
          <p:nvPr/>
        </p:nvSpPr>
        <p:spPr bwMode="auto">
          <a:xfrm>
            <a:off x="3057525" y="4911725"/>
            <a:ext cx="1828800" cy="0"/>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2824843" y="1041627"/>
            <a:ext cx="1534886" cy="128451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a:solidFill>
                  <a:schemeClr val="bg1"/>
                </a:solidFill>
                <a:latin typeface="Myriad Web Pro" pitchFamily="34" charset="0"/>
              </a:rPr>
              <a:t>Beauty</a:t>
            </a:r>
          </a:p>
          <a:p>
            <a:pPr algn="ctr">
              <a:defRPr/>
            </a:pPr>
            <a:r>
              <a:rPr lang="en-US" b="1" dirty="0">
                <a:solidFill>
                  <a:schemeClr val="bg1"/>
                </a:solidFill>
                <a:latin typeface="Myriad Web Pro" pitchFamily="34" charset="0"/>
              </a:rPr>
              <a:t>from the</a:t>
            </a:r>
          </a:p>
          <a:p>
            <a:pPr algn="ctr">
              <a:defRPr/>
            </a:pPr>
            <a:r>
              <a:rPr lang="en-US" b="1" dirty="0">
                <a:solidFill>
                  <a:schemeClr val="bg1"/>
                </a:solidFill>
                <a:latin typeface="Myriad Web Pro" pitchFamily="34" charset="0"/>
              </a:rPr>
              <a:t>Earth</a:t>
            </a:r>
            <a:endParaRPr lang="en-US" b="1" dirty="0">
              <a:solidFill>
                <a:schemeClr val="bg1"/>
              </a:solidFill>
              <a:latin typeface="Myriad Web Pro" pitchFamily="34" charset="0"/>
            </a:endParaRPr>
          </a:p>
        </p:txBody>
      </p:sp>
      <p:sp>
        <p:nvSpPr>
          <p:cNvPr id="17655" name="Oval 247"/>
          <p:cNvSpPr>
            <a:spLocks noChangeArrowheads="1"/>
          </p:cNvSpPr>
          <p:nvPr/>
        </p:nvSpPr>
        <p:spPr bwMode="auto">
          <a:xfrm>
            <a:off x="4680856" y="1052513"/>
            <a:ext cx="1620157" cy="128451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a:solidFill>
                  <a:schemeClr val="bg1"/>
                </a:solidFill>
                <a:latin typeface="Myriad Web Pro" pitchFamily="34" charset="0"/>
              </a:rPr>
              <a:t>Celestial</a:t>
            </a:r>
          </a:p>
          <a:p>
            <a:pPr algn="ctr">
              <a:defRPr/>
            </a:pPr>
            <a:r>
              <a:rPr lang="en-US" b="1" dirty="0">
                <a:solidFill>
                  <a:schemeClr val="bg1"/>
                </a:solidFill>
                <a:latin typeface="Myriad Web Pro" pitchFamily="34" charset="0"/>
              </a:rPr>
              <a:t>Sunshine</a:t>
            </a:r>
            <a:endParaRPr lang="en-US" b="1" dirty="0">
              <a:solidFill>
                <a:schemeClr val="bg1"/>
              </a:solidFill>
              <a:latin typeface="Myriad Web Pro" pitchFamily="34" charset="0"/>
            </a:endParaRPr>
          </a:p>
        </p:txBody>
      </p:sp>
      <p:sp>
        <p:nvSpPr>
          <p:cNvPr id="17656" name="Oval 248"/>
          <p:cNvSpPr>
            <a:spLocks noChangeArrowheads="1"/>
          </p:cNvSpPr>
          <p:nvPr/>
        </p:nvSpPr>
        <p:spPr bwMode="auto">
          <a:xfrm>
            <a:off x="6585857" y="1052513"/>
            <a:ext cx="1534886" cy="1284514"/>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b="1" dirty="0">
                <a:solidFill>
                  <a:schemeClr val="bg1"/>
                </a:solidFill>
                <a:latin typeface="Myriad Web Pro" pitchFamily="34" charset="0"/>
              </a:rPr>
              <a:t>Botanical</a:t>
            </a:r>
          </a:p>
          <a:p>
            <a:pPr algn="ctr">
              <a:defRPr/>
            </a:pPr>
            <a:r>
              <a:rPr lang="en-US" b="1" dirty="0">
                <a:solidFill>
                  <a:schemeClr val="bg1"/>
                </a:solidFill>
                <a:latin typeface="Myriad Web Pro" pitchFamily="34" charset="0"/>
              </a:rPr>
              <a:t>Health</a:t>
            </a:r>
            <a:endParaRPr lang="en-US" b="1" dirty="0">
              <a:solidFill>
                <a:schemeClr val="bg1"/>
              </a:solidFill>
              <a:latin typeface="Myriad Web Pro" pitchFamily="34" charset="0"/>
            </a:endParaRPr>
          </a:p>
        </p:txBody>
      </p:sp>
      <p:sp>
        <p:nvSpPr>
          <p:cNvPr id="17658" name="AutoShape 250"/>
          <p:cNvSpPr>
            <a:spLocks noChangeArrowheads="1"/>
          </p:cNvSpPr>
          <p:nvPr/>
        </p:nvSpPr>
        <p:spPr bwMode="auto">
          <a:xfrm>
            <a:off x="381000" y="1281113"/>
            <a:ext cx="1905000" cy="9144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dirty="0">
                <a:solidFill>
                  <a:schemeClr val="bg1"/>
                </a:solidFill>
                <a:latin typeface="Myriad Web Pro" pitchFamily="34" charset="0"/>
              </a:rPr>
              <a:t>Factors</a:t>
            </a:r>
          </a:p>
        </p:txBody>
      </p:sp>
      <p:sp>
        <p:nvSpPr>
          <p:cNvPr id="17659" name="Text Box 251"/>
          <p:cNvSpPr txBox="1">
            <a:spLocks noChangeArrowheads="1"/>
          </p:cNvSpPr>
          <p:nvPr/>
        </p:nvSpPr>
        <p:spPr bwMode="auto">
          <a:xfrm>
            <a:off x="2819400" y="2514600"/>
            <a:ext cx="160020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$72/case of 12</a:t>
            </a:r>
          </a:p>
        </p:txBody>
      </p:sp>
      <p:sp>
        <p:nvSpPr>
          <p:cNvPr id="18467" name="AutoShape 252"/>
          <p:cNvSpPr>
            <a:spLocks noChangeArrowheads="1"/>
          </p:cNvSpPr>
          <p:nvPr/>
        </p:nvSpPr>
        <p:spPr bwMode="auto">
          <a:xfrm>
            <a:off x="304800" y="3124200"/>
            <a:ext cx="2057400" cy="6858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round/>
            <a:headEnd/>
            <a:tailEnd/>
          </a:ln>
        </p:spPr>
        <p:txBody>
          <a:bodyPr wrap="none" anchor="ctr"/>
          <a:lstStyle/>
          <a:p>
            <a:pPr algn="ctr">
              <a:defRPr/>
            </a:pPr>
            <a:r>
              <a:rPr lang="en-US" dirty="0">
                <a:solidFill>
                  <a:schemeClr val="bg1"/>
                </a:solidFill>
                <a:latin typeface="Myriad Web Pro" pitchFamily="34" charset="0"/>
                <a:cs typeface="Arial" charset="0"/>
              </a:rPr>
              <a:t>Quality of </a:t>
            </a:r>
          </a:p>
          <a:p>
            <a:pPr algn="ctr">
              <a:defRPr/>
            </a:pPr>
            <a:r>
              <a:rPr lang="en-US" dirty="0">
                <a:solidFill>
                  <a:schemeClr val="bg1"/>
                </a:solidFill>
                <a:latin typeface="Myriad Web Pro" pitchFamily="34" charset="0"/>
                <a:cs typeface="Arial" charset="0"/>
              </a:rPr>
              <a:t>Product/Service</a:t>
            </a:r>
          </a:p>
        </p:txBody>
      </p:sp>
      <p:sp>
        <p:nvSpPr>
          <p:cNvPr id="18468" name="AutoShape 254"/>
          <p:cNvSpPr>
            <a:spLocks noChangeArrowheads="1"/>
          </p:cNvSpPr>
          <p:nvPr/>
        </p:nvSpPr>
        <p:spPr bwMode="auto">
          <a:xfrm>
            <a:off x="342900" y="2424113"/>
            <a:ext cx="2057400" cy="5334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round/>
            <a:headEnd/>
            <a:tailEnd/>
          </a:ln>
        </p:spPr>
        <p:txBody>
          <a:bodyPr wrap="none" anchor="ctr"/>
          <a:lstStyle/>
          <a:p>
            <a:pPr algn="ctr">
              <a:defRPr/>
            </a:pPr>
            <a:r>
              <a:rPr lang="en-US" dirty="0">
                <a:solidFill>
                  <a:schemeClr val="bg1"/>
                </a:solidFill>
                <a:latin typeface="Myriad Web Pro" pitchFamily="34" charset="0"/>
                <a:cs typeface="Arial" charset="0"/>
              </a:rPr>
              <a:t>Price</a:t>
            </a:r>
          </a:p>
        </p:txBody>
      </p:sp>
      <p:sp>
        <p:nvSpPr>
          <p:cNvPr id="18469" name="AutoShape 255"/>
          <p:cNvSpPr>
            <a:spLocks noChangeArrowheads="1"/>
          </p:cNvSpPr>
          <p:nvPr/>
        </p:nvSpPr>
        <p:spPr bwMode="auto">
          <a:xfrm>
            <a:off x="304800" y="3948113"/>
            <a:ext cx="2057400" cy="5334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round/>
            <a:headEnd/>
            <a:tailEnd/>
          </a:ln>
        </p:spPr>
        <p:txBody>
          <a:bodyPr wrap="none" anchor="ctr"/>
          <a:lstStyle/>
          <a:p>
            <a:pPr algn="ctr">
              <a:defRPr/>
            </a:pPr>
            <a:r>
              <a:rPr lang="en-US" dirty="0">
                <a:solidFill>
                  <a:schemeClr val="bg1"/>
                </a:solidFill>
                <a:latin typeface="Myriad Web Pro" pitchFamily="34" charset="0"/>
                <a:cs typeface="Arial" charset="0"/>
              </a:rPr>
              <a:t>Location</a:t>
            </a:r>
          </a:p>
        </p:txBody>
      </p:sp>
      <p:sp>
        <p:nvSpPr>
          <p:cNvPr id="18470" name="AutoShape 256"/>
          <p:cNvSpPr>
            <a:spLocks noChangeArrowheads="1"/>
          </p:cNvSpPr>
          <p:nvPr/>
        </p:nvSpPr>
        <p:spPr bwMode="auto">
          <a:xfrm>
            <a:off x="304800" y="4710113"/>
            <a:ext cx="2057400" cy="5334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round/>
            <a:headEnd/>
            <a:tailEnd/>
          </a:ln>
        </p:spPr>
        <p:txBody>
          <a:bodyPr wrap="none" anchor="ctr"/>
          <a:lstStyle/>
          <a:p>
            <a:pPr algn="ctr">
              <a:defRPr/>
            </a:pPr>
            <a:r>
              <a:rPr lang="en-US" dirty="0">
                <a:solidFill>
                  <a:schemeClr val="bg1"/>
                </a:solidFill>
                <a:latin typeface="Myriad Web Pro" pitchFamily="34" charset="0"/>
                <a:cs typeface="Arial" charset="0"/>
              </a:rPr>
              <a:t>Reputation/Brands</a:t>
            </a:r>
          </a:p>
        </p:txBody>
      </p:sp>
      <p:sp>
        <p:nvSpPr>
          <p:cNvPr id="18471" name="AutoShape 257"/>
          <p:cNvSpPr>
            <a:spLocks noChangeArrowheads="1"/>
          </p:cNvSpPr>
          <p:nvPr/>
        </p:nvSpPr>
        <p:spPr bwMode="auto">
          <a:xfrm>
            <a:off x="304800" y="5395913"/>
            <a:ext cx="2133600" cy="5334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round/>
            <a:headEnd/>
            <a:tailEnd/>
          </a:ln>
        </p:spPr>
        <p:txBody>
          <a:bodyPr wrap="none" anchor="ctr"/>
          <a:lstStyle/>
          <a:p>
            <a:pPr algn="ctr">
              <a:defRPr/>
            </a:pPr>
            <a:r>
              <a:rPr lang="en-US" dirty="0">
                <a:solidFill>
                  <a:schemeClr val="bg1"/>
                </a:solidFill>
                <a:latin typeface="Myriad Web Pro" pitchFamily="34" charset="0"/>
                <a:cs typeface="Arial" charset="0"/>
              </a:rPr>
              <a:t>Unique Factors/</a:t>
            </a:r>
          </a:p>
          <a:p>
            <a:pPr algn="ctr">
              <a:defRPr/>
            </a:pPr>
            <a:r>
              <a:rPr lang="en-US" dirty="0">
                <a:solidFill>
                  <a:schemeClr val="bg1"/>
                </a:solidFill>
                <a:latin typeface="Myriad Web Pro" pitchFamily="34" charset="0"/>
                <a:cs typeface="Arial" charset="0"/>
              </a:rPr>
              <a:t>Knowledge</a:t>
            </a:r>
          </a:p>
        </p:txBody>
      </p:sp>
      <p:sp>
        <p:nvSpPr>
          <p:cNvPr id="17681" name="Text Box 273"/>
          <p:cNvSpPr txBox="1">
            <a:spLocks noChangeArrowheads="1"/>
          </p:cNvSpPr>
          <p:nvPr/>
        </p:nvSpPr>
        <p:spPr bwMode="auto">
          <a:xfrm>
            <a:off x="4572000" y="2514600"/>
            <a:ext cx="182880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$125/case of 12</a:t>
            </a:r>
          </a:p>
        </p:txBody>
      </p:sp>
      <p:sp>
        <p:nvSpPr>
          <p:cNvPr id="17682" name="Text Box 274"/>
          <p:cNvSpPr txBox="1">
            <a:spLocks noChangeArrowheads="1"/>
          </p:cNvSpPr>
          <p:nvPr/>
        </p:nvSpPr>
        <p:spPr bwMode="auto">
          <a:xfrm>
            <a:off x="6553200" y="2514600"/>
            <a:ext cx="167640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$99/case of 12</a:t>
            </a:r>
          </a:p>
        </p:txBody>
      </p:sp>
      <p:sp>
        <p:nvSpPr>
          <p:cNvPr id="17683" name="Text Box 275"/>
          <p:cNvSpPr txBox="1">
            <a:spLocks noChangeArrowheads="1"/>
          </p:cNvSpPr>
          <p:nvPr/>
        </p:nvSpPr>
        <p:spPr bwMode="auto">
          <a:xfrm>
            <a:off x="2819400" y="3019425"/>
            <a:ext cx="1600200" cy="738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Organic </a:t>
            </a:r>
            <a:r>
              <a:rPr lang="en-US" sz="1400" dirty="0">
                <a:solidFill>
                  <a:schemeClr val="accent1">
                    <a:lumMod val="50000"/>
                  </a:schemeClr>
                </a:solidFill>
                <a:latin typeface="Georgia" pitchFamily="18" charset="0"/>
              </a:rPr>
              <a:t>plants from the Southwest</a:t>
            </a:r>
          </a:p>
        </p:txBody>
      </p:sp>
      <p:sp>
        <p:nvSpPr>
          <p:cNvPr id="17684" name="Text Box 276"/>
          <p:cNvSpPr txBox="1">
            <a:spLocks noChangeArrowheads="1"/>
          </p:cNvSpPr>
          <p:nvPr/>
        </p:nvSpPr>
        <p:spPr bwMode="auto">
          <a:xfrm>
            <a:off x="4572000" y="3019425"/>
            <a:ext cx="1828800" cy="738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Ingredients from all over the </a:t>
            </a:r>
            <a:r>
              <a:rPr lang="en-US" sz="1400" dirty="0">
                <a:solidFill>
                  <a:schemeClr val="accent1">
                    <a:lumMod val="50000"/>
                  </a:schemeClr>
                </a:solidFill>
                <a:latin typeface="Georgia" pitchFamily="18" charset="0"/>
              </a:rPr>
              <a:t>world; not </a:t>
            </a:r>
            <a:r>
              <a:rPr lang="en-US" sz="1400" dirty="0">
                <a:solidFill>
                  <a:schemeClr val="accent1">
                    <a:lumMod val="50000"/>
                  </a:schemeClr>
                </a:solidFill>
                <a:latin typeface="Georgia" pitchFamily="18" charset="0"/>
              </a:rPr>
              <a:t>organic.</a:t>
            </a:r>
          </a:p>
        </p:txBody>
      </p:sp>
      <p:sp>
        <p:nvSpPr>
          <p:cNvPr id="17685" name="Text Box 277"/>
          <p:cNvSpPr txBox="1">
            <a:spLocks noChangeArrowheads="1"/>
          </p:cNvSpPr>
          <p:nvPr/>
        </p:nvSpPr>
        <p:spPr bwMode="auto">
          <a:xfrm>
            <a:off x="6553200" y="3019425"/>
            <a:ext cx="1676400" cy="738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Organic </a:t>
            </a:r>
            <a:r>
              <a:rPr lang="en-US" sz="1400" dirty="0">
                <a:solidFill>
                  <a:schemeClr val="accent1">
                    <a:lumMod val="50000"/>
                  </a:schemeClr>
                </a:solidFill>
                <a:latin typeface="Georgia" pitchFamily="18" charset="0"/>
              </a:rPr>
              <a:t>plants from the East Coast.</a:t>
            </a:r>
          </a:p>
        </p:txBody>
      </p:sp>
      <p:sp>
        <p:nvSpPr>
          <p:cNvPr id="17686" name="Text Box 278"/>
          <p:cNvSpPr txBox="1">
            <a:spLocks noChangeArrowheads="1"/>
          </p:cNvSpPr>
          <p:nvPr/>
        </p:nvSpPr>
        <p:spPr bwMode="auto">
          <a:xfrm>
            <a:off x="2819400" y="5486400"/>
            <a:ext cx="1600200" cy="738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Uses only organic Southwestern ingredients.</a:t>
            </a:r>
          </a:p>
        </p:txBody>
      </p:sp>
      <p:sp>
        <p:nvSpPr>
          <p:cNvPr id="17687" name="Text Box 279"/>
          <p:cNvSpPr txBox="1">
            <a:spLocks noChangeArrowheads="1"/>
          </p:cNvSpPr>
          <p:nvPr/>
        </p:nvSpPr>
        <p:spPr bwMode="auto">
          <a:xfrm>
            <a:off x="4572000" y="5486400"/>
            <a:ext cx="1828800" cy="738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Uses ingredients from all over the world.</a:t>
            </a:r>
          </a:p>
        </p:txBody>
      </p:sp>
      <p:sp>
        <p:nvSpPr>
          <p:cNvPr id="17688" name="Text Box 280"/>
          <p:cNvSpPr txBox="1">
            <a:spLocks noChangeArrowheads="1"/>
          </p:cNvSpPr>
          <p:nvPr/>
        </p:nvSpPr>
        <p:spPr bwMode="auto">
          <a:xfrm>
            <a:off x="6553200" y="5486400"/>
            <a:ext cx="1676400" cy="738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Uses organic ingredients from the East Coast.</a:t>
            </a:r>
          </a:p>
        </p:txBody>
      </p:sp>
      <p:sp>
        <p:nvSpPr>
          <p:cNvPr id="17689" name="Text Box 281"/>
          <p:cNvSpPr txBox="1">
            <a:spLocks noChangeArrowheads="1"/>
          </p:cNvSpPr>
          <p:nvPr/>
        </p:nvSpPr>
        <p:spPr bwMode="auto">
          <a:xfrm>
            <a:off x="2828925" y="3957638"/>
            <a:ext cx="160020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Albuquerque,</a:t>
            </a:r>
          </a:p>
          <a:p>
            <a:pPr algn="ctr">
              <a:defRPr/>
            </a:pPr>
            <a:r>
              <a:rPr lang="en-US" sz="1400" dirty="0">
                <a:solidFill>
                  <a:schemeClr val="accent1">
                    <a:lumMod val="50000"/>
                  </a:schemeClr>
                </a:solidFill>
                <a:latin typeface="Georgia" pitchFamily="18" charset="0"/>
              </a:rPr>
              <a:t>NM</a:t>
            </a:r>
            <a:endParaRPr lang="en-US" sz="1400" dirty="0">
              <a:solidFill>
                <a:schemeClr val="accent1">
                  <a:lumMod val="50000"/>
                </a:schemeClr>
              </a:solidFill>
              <a:latin typeface="Georgia" pitchFamily="18" charset="0"/>
            </a:endParaRPr>
          </a:p>
        </p:txBody>
      </p:sp>
      <p:sp>
        <p:nvSpPr>
          <p:cNvPr id="17690" name="Text Box 282"/>
          <p:cNvSpPr txBox="1">
            <a:spLocks noChangeArrowheads="1"/>
          </p:cNvSpPr>
          <p:nvPr/>
        </p:nvSpPr>
        <p:spPr bwMode="auto">
          <a:xfrm>
            <a:off x="4581525" y="3957638"/>
            <a:ext cx="182880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Oakland, CA</a:t>
            </a:r>
          </a:p>
        </p:txBody>
      </p:sp>
      <p:sp>
        <p:nvSpPr>
          <p:cNvPr id="17691" name="Text Box 283"/>
          <p:cNvSpPr txBox="1">
            <a:spLocks noChangeArrowheads="1"/>
          </p:cNvSpPr>
          <p:nvPr/>
        </p:nvSpPr>
        <p:spPr bwMode="auto">
          <a:xfrm>
            <a:off x="6578600" y="3957638"/>
            <a:ext cx="167640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Poughkeepsie, NY</a:t>
            </a:r>
          </a:p>
        </p:txBody>
      </p:sp>
      <p:sp>
        <p:nvSpPr>
          <p:cNvPr id="17692" name="Text Box 284"/>
          <p:cNvSpPr txBox="1">
            <a:spLocks noChangeArrowheads="1"/>
          </p:cNvSpPr>
          <p:nvPr/>
        </p:nvSpPr>
        <p:spPr bwMode="auto">
          <a:xfrm>
            <a:off x="2836863" y="4668838"/>
            <a:ext cx="1600200" cy="3063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New to market</a:t>
            </a:r>
          </a:p>
        </p:txBody>
      </p:sp>
      <p:sp>
        <p:nvSpPr>
          <p:cNvPr id="17693" name="Text Box 285"/>
          <p:cNvSpPr txBox="1">
            <a:spLocks noChangeArrowheads="1"/>
          </p:cNvSpPr>
          <p:nvPr/>
        </p:nvSpPr>
        <p:spPr bwMode="auto">
          <a:xfrm>
            <a:off x="4581525" y="4652963"/>
            <a:ext cx="1828800" cy="5222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Well known, in business 20 years</a:t>
            </a:r>
          </a:p>
        </p:txBody>
      </p:sp>
      <p:sp>
        <p:nvSpPr>
          <p:cNvPr id="17694" name="Text Box 286"/>
          <p:cNvSpPr txBox="1">
            <a:spLocks noChangeArrowheads="1"/>
          </p:cNvSpPr>
          <p:nvPr/>
        </p:nvSpPr>
        <p:spPr bwMode="auto">
          <a:xfrm>
            <a:off x="6573838" y="4633913"/>
            <a:ext cx="1676400" cy="7381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solidFill>
                  <a:schemeClr val="accent1">
                    <a:lumMod val="50000"/>
                  </a:schemeClr>
                </a:solidFill>
                <a:latin typeface="Georgia" pitchFamily="18" charset="0"/>
              </a:rPr>
              <a:t>In business 5 years. Went national last year.</a:t>
            </a:r>
          </a:p>
        </p:txBody>
      </p:sp>
      <p:pic>
        <p:nvPicPr>
          <p:cNvPr id="15413" name="Picture 13" descr="NFTE_SmallTagLock_PantoneC.eps"/>
          <p:cNvPicPr>
            <a:picLocks noChangeAspect="1"/>
          </p:cNvPicPr>
          <p:nvPr/>
        </p:nvPicPr>
        <p:blipFill>
          <a:blip r:embed="rId3" cstate="print"/>
          <a:srcRect/>
          <a:stretch>
            <a:fillRect/>
          </a:stretch>
        </p:blipFill>
        <p:spPr bwMode="auto">
          <a:xfrm>
            <a:off x="33338" y="6080125"/>
            <a:ext cx="1490662" cy="74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28600"/>
            <a:ext cx="8305800" cy="990600"/>
          </a:xfrm>
        </p:spPr>
        <p:txBody>
          <a:bodyPr/>
          <a:lstStyle/>
          <a:p>
            <a:pPr eaLnBrk="1" hangingPunct="1"/>
            <a:r>
              <a:rPr smtClean="0">
                <a:ln>
                  <a:noFill/>
                </a:ln>
                <a:ea typeface="ＭＳ Ｐゴシック" pitchFamily="34" charset="-128"/>
              </a:rPr>
              <a:t>Marketing Mix </a:t>
            </a:r>
            <a:endParaRPr sz="2400" smtClean="0">
              <a:ln>
                <a:noFill/>
              </a:ln>
              <a:solidFill>
                <a:srgbClr val="008000"/>
              </a:solidFill>
              <a:ea typeface="ＭＳ Ｐゴシック" pitchFamily="34" charset="-128"/>
            </a:endParaRPr>
          </a:p>
        </p:txBody>
      </p:sp>
      <p:pic>
        <p:nvPicPr>
          <p:cNvPr id="16387"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graphicFrame>
        <p:nvGraphicFramePr>
          <p:cNvPr id="13" name="Diagram 12"/>
          <p:cNvGraphicFramePr/>
          <p:nvPr/>
        </p:nvGraphicFramePr>
        <p:xfrm>
          <a:off x="228600" y="1219200"/>
          <a:ext cx="8686800" cy="4669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p:nvPr/>
        </p:nvCxnSpPr>
        <p:spPr>
          <a:xfrm flipV="1">
            <a:off x="990600" y="2906713"/>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4572000" y="28733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8164513" y="28956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400800" y="39401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2720975" y="3940175"/>
            <a:ext cx="0" cy="304800"/>
          </a:xfrm>
          <a:prstGeom prst="line">
            <a:avLst/>
          </a:prstGeom>
        </p:spPr>
        <p:style>
          <a:lnRef idx="3">
            <a:schemeClr val="accent2"/>
          </a:lnRef>
          <a:fillRef idx="0">
            <a:schemeClr val="accent2"/>
          </a:fillRef>
          <a:effectRef idx="2">
            <a:schemeClr val="accent2"/>
          </a:effectRef>
          <a:fontRef idx="minor">
            <a:schemeClr val="tx1"/>
          </a:fontRef>
        </p:style>
      </p:cxnSp>
      <p:sp>
        <p:nvSpPr>
          <p:cNvPr id="3" name="Rounded Rectangle 2"/>
          <p:cNvSpPr/>
          <p:nvPr/>
        </p:nvSpPr>
        <p:spPr>
          <a:xfrm>
            <a:off x="228600" y="1371600"/>
            <a:ext cx="2819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sz="1700" dirty="0">
                <a:solidFill>
                  <a:schemeClr val="bg2">
                    <a:lumMod val="50000"/>
                  </a:schemeClr>
                </a:solidFill>
                <a:latin typeface="Georgia" pitchFamily="18" charset="0"/>
              </a:rPr>
              <a:t>Focus on females over 15 in households with an annual household income over $35,000 who have a LOHAS sensibility</a:t>
            </a:r>
          </a:p>
        </p:txBody>
      </p:sp>
      <p:sp>
        <p:nvSpPr>
          <p:cNvPr id="15" name="Rounded Rectangle 14"/>
          <p:cNvSpPr/>
          <p:nvPr/>
        </p:nvSpPr>
        <p:spPr>
          <a:xfrm>
            <a:off x="6096000" y="1360488"/>
            <a:ext cx="2862263"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sz="1700" dirty="0">
                <a:solidFill>
                  <a:schemeClr val="bg2">
                    <a:lumMod val="50000"/>
                  </a:schemeClr>
                </a:solidFill>
                <a:latin typeface="Georgia" pitchFamily="18" charset="0"/>
              </a:rPr>
              <a:t>Local advertising, in-store demos, workshops, brochures and flyers, Website, viral marketing</a:t>
            </a:r>
          </a:p>
        </p:txBody>
      </p:sp>
      <p:sp>
        <p:nvSpPr>
          <p:cNvPr id="16" name="Rounded Rectangle 15"/>
          <p:cNvSpPr/>
          <p:nvPr/>
        </p:nvSpPr>
        <p:spPr>
          <a:xfrm>
            <a:off x="3341688" y="1349375"/>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sz="1700" dirty="0">
                <a:solidFill>
                  <a:schemeClr val="bg2">
                    <a:lumMod val="50000"/>
                  </a:schemeClr>
                </a:solidFill>
                <a:latin typeface="Georgia" pitchFamily="18" charset="0"/>
              </a:rPr>
              <a:t>Customers </a:t>
            </a:r>
            <a:r>
              <a:rPr lang="en-US" sz="1700" dirty="0">
                <a:solidFill>
                  <a:schemeClr val="bg2">
                    <a:lumMod val="50000"/>
                  </a:schemeClr>
                </a:solidFill>
                <a:latin typeface="Georgia" pitchFamily="18" charset="0"/>
              </a:rPr>
              <a:t>in the greater Albuquerque, </a:t>
            </a:r>
            <a:r>
              <a:rPr lang="en-US" sz="1700" dirty="0">
                <a:solidFill>
                  <a:schemeClr val="bg2">
                    <a:lumMod val="50000"/>
                  </a:schemeClr>
                </a:solidFill>
                <a:latin typeface="Georgia" pitchFamily="18" charset="0"/>
              </a:rPr>
              <a:t>NM, area</a:t>
            </a:r>
            <a:endParaRPr lang="en-US" sz="1700" dirty="0">
              <a:solidFill>
                <a:schemeClr val="bg2">
                  <a:lumMod val="50000"/>
                </a:schemeClr>
              </a:solidFill>
              <a:latin typeface="Georgia" pitchFamily="18" charset="0"/>
            </a:endParaRPr>
          </a:p>
        </p:txBody>
      </p:sp>
      <p:sp>
        <p:nvSpPr>
          <p:cNvPr id="17" name="Rounded Rectangle 16"/>
          <p:cNvSpPr/>
          <p:nvPr/>
        </p:nvSpPr>
        <p:spPr>
          <a:xfrm>
            <a:off x="1501775" y="4256088"/>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sz="1700" dirty="0">
                <a:solidFill>
                  <a:schemeClr val="bg2">
                    <a:lumMod val="50000"/>
                  </a:schemeClr>
                </a:solidFill>
              </a:rPr>
              <a:t>Natural, organic cosmetics for the skin, hair, and nails</a:t>
            </a:r>
          </a:p>
        </p:txBody>
      </p:sp>
      <p:sp>
        <p:nvSpPr>
          <p:cNvPr id="18" name="Rounded Rectangle 17"/>
          <p:cNvSpPr/>
          <p:nvPr/>
        </p:nvSpPr>
        <p:spPr>
          <a:xfrm>
            <a:off x="5291138" y="4256088"/>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sz="1700" dirty="0">
                <a:solidFill>
                  <a:schemeClr val="bg2">
                    <a:lumMod val="50000"/>
                  </a:schemeClr>
                </a:solidFill>
              </a:rPr>
              <a:t>$6/product (Case of 12 for $72)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defRPr/>
            </a:pPr>
            <a:r>
              <a:rPr>
                <a:ln>
                  <a:noFill/>
                </a:ln>
                <a:ea typeface="ＭＳ Ｐゴシック" pitchFamily="34" charset="-128"/>
              </a:rPr>
              <a:t>Promotional Mix</a:t>
            </a:r>
            <a:endParaRPr/>
          </a:p>
        </p:txBody>
      </p:sp>
      <p:grpSp>
        <p:nvGrpSpPr>
          <p:cNvPr id="17411" name="Group 38923"/>
          <p:cNvGrpSpPr>
            <a:grpSpLocks/>
          </p:cNvGrpSpPr>
          <p:nvPr/>
        </p:nvGrpSpPr>
        <p:grpSpPr bwMode="auto">
          <a:xfrm>
            <a:off x="674688" y="1657350"/>
            <a:ext cx="8012112" cy="4171950"/>
            <a:chOff x="674914" y="1657193"/>
            <a:chExt cx="8011885" cy="4172730"/>
          </a:xfrm>
        </p:grpSpPr>
        <p:sp>
          <p:nvSpPr>
            <p:cNvPr id="38925" name="Freeform 38924"/>
            <p:cNvSpPr/>
            <p:nvPr/>
          </p:nvSpPr>
          <p:spPr>
            <a:xfrm>
              <a:off x="674914" y="1657193"/>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Advertising</a:t>
              </a:r>
              <a:endParaRPr lang="en-US" sz="1400" dirty="0">
                <a:latin typeface="Arial" pitchFamily="34" charset="0"/>
                <a:cs typeface="Arial" pitchFamily="34" charset="0"/>
              </a:endParaRPr>
            </a:p>
          </p:txBody>
        </p:sp>
        <p:sp>
          <p:nvSpPr>
            <p:cNvPr id="38926" name="Freeform 38925"/>
            <p:cNvSpPr/>
            <p:nvPr/>
          </p:nvSpPr>
          <p:spPr>
            <a:xfrm>
              <a:off x="2205506" y="1684929"/>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2318" tIns="10160" rIns="301997" bIns="10160" spcCol="1270" anchor="ctr"/>
            <a:lstStyle/>
            <a:p>
              <a:pPr marL="230188" defTabSz="711200">
                <a:lnSpc>
                  <a:spcPct val="90000"/>
                </a:lnSpc>
                <a:spcAft>
                  <a:spcPct val="35000"/>
                </a:spcAft>
                <a:defRPr/>
              </a:pPr>
              <a:r>
                <a:rPr lang="en-US" sz="1600" dirty="0">
                  <a:latin typeface="Georgia" pitchFamily="18" charset="0"/>
                </a:rPr>
                <a:t>Brochure (and postage), cards, Website </a:t>
              </a:r>
              <a:r>
                <a:rPr lang="en-US" sz="1600" dirty="0">
                  <a:latin typeface="Georgia" pitchFamily="18" charset="0"/>
                </a:rPr>
                <a:t>development</a:t>
              </a:r>
              <a:endParaRPr lang="en-US" sz="1600" dirty="0">
                <a:latin typeface="Georgia" pitchFamily="18" charset="0"/>
              </a:endParaRP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$262</a:t>
              </a:r>
              <a:endParaRPr lang="en-US" dirty="0">
                <a:latin typeface="Georgia" pitchFamily="18" charset="0"/>
              </a:endParaRPr>
            </a:p>
          </p:txBody>
        </p:sp>
        <p:sp>
          <p:nvSpPr>
            <p:cNvPr id="38928" name="Freeform 38927"/>
            <p:cNvSpPr/>
            <p:nvPr/>
          </p:nvSpPr>
          <p:spPr>
            <a:xfrm>
              <a:off x="674914" y="2340130"/>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Publicity</a:t>
              </a:r>
              <a:endParaRPr lang="en-US" sz="1400" dirty="0">
                <a:latin typeface="Arial" pitchFamily="34" charset="0"/>
                <a:cs typeface="Arial" pitchFamily="34" charset="0"/>
              </a:endParaRPr>
            </a:p>
          </p:txBody>
        </p:sp>
        <p:sp>
          <p:nvSpPr>
            <p:cNvPr id="38929" name="Freeform 38928"/>
            <p:cNvSpPr/>
            <p:nvPr/>
          </p:nvSpPr>
          <p:spPr>
            <a:xfrm>
              <a:off x="2205506" y="236869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a:solidFill>
                    <a:schemeClr val="bg2">
                      <a:lumMod val="50000"/>
                    </a:schemeClr>
                  </a:solidFill>
                  <a:latin typeface="Georgia" pitchFamily="18" charset="0"/>
                  <a:ea typeface="ＭＳ Ｐゴシック" pitchFamily="-112" charset="-128"/>
                </a:rPr>
                <a:t>Press releases, postage</a:t>
              </a:r>
            </a:p>
          </p:txBody>
        </p:sp>
        <p:sp>
          <p:nvSpPr>
            <p:cNvPr id="38930" name="Freeform 38929"/>
            <p:cNvSpPr/>
            <p:nvPr/>
          </p:nvSpPr>
          <p:spPr>
            <a:xfrm>
              <a:off x="6883347" y="2342937"/>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$5</a:t>
              </a:r>
              <a:endParaRPr lang="en-US" dirty="0">
                <a:latin typeface="Georgia" pitchFamily="18" charset="0"/>
              </a:endParaRPr>
            </a:p>
          </p:txBody>
        </p:sp>
        <p:sp>
          <p:nvSpPr>
            <p:cNvPr id="38931" name="Freeform 38930"/>
            <p:cNvSpPr/>
            <p:nvPr/>
          </p:nvSpPr>
          <p:spPr>
            <a:xfrm>
              <a:off x="674914" y="3023899"/>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Personal Selling</a:t>
              </a:r>
              <a:endParaRPr lang="en-US" sz="1400" dirty="0">
                <a:latin typeface="Arial" pitchFamily="34" charset="0"/>
                <a:cs typeface="Arial" pitchFamily="34" charset="0"/>
              </a:endParaRPr>
            </a:p>
          </p:txBody>
        </p:sp>
        <p:sp>
          <p:nvSpPr>
            <p:cNvPr id="38932" name="Freeform 38931"/>
            <p:cNvSpPr/>
            <p:nvPr/>
          </p:nvSpPr>
          <p:spPr>
            <a:xfrm>
              <a:off x="2205506" y="305246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a:solidFill>
                    <a:schemeClr val="bg2">
                      <a:lumMod val="50000"/>
                    </a:schemeClr>
                  </a:solidFill>
                  <a:latin typeface="Georgia" pitchFamily="18" charset="0"/>
                  <a:ea typeface="ＭＳ Ｐゴシック" pitchFamily="-112" charset="-128"/>
                </a:rPr>
                <a:t>Educational </a:t>
              </a:r>
              <a:r>
                <a:rPr lang="en-US" sz="1600" dirty="0">
                  <a:solidFill>
                    <a:schemeClr val="bg2">
                      <a:lumMod val="50000"/>
                    </a:schemeClr>
                  </a:solidFill>
                  <a:latin typeface="Georgia" pitchFamily="18" charset="0"/>
                  <a:ea typeface="ＭＳ Ｐゴシック" pitchFamily="-112" charset="-128"/>
                </a:rPr>
                <a:t>workshops at colleges; in-store demonstrations.</a:t>
              </a:r>
            </a:p>
          </p:txBody>
        </p:sp>
        <p:sp>
          <p:nvSpPr>
            <p:cNvPr id="38933" name="Freeform 38932"/>
            <p:cNvSpPr/>
            <p:nvPr/>
          </p:nvSpPr>
          <p:spPr>
            <a:xfrm>
              <a:off x="6883347" y="3026706"/>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a:solidFill>
                    <a:schemeClr val="bg2">
                      <a:lumMod val="50000"/>
                    </a:schemeClr>
                  </a:solidFill>
                  <a:latin typeface="Georgia" pitchFamily="18" charset="0"/>
                  <a:ea typeface="ＭＳ Ｐゴシック" pitchFamily="-112" charset="-128"/>
                </a:rPr>
                <a:t>—</a:t>
              </a:r>
              <a:endParaRPr lang="en-US" dirty="0">
                <a:latin typeface="Georgia" pitchFamily="18" charset="0"/>
              </a:endParaRPr>
            </a:p>
          </p:txBody>
        </p:sp>
        <p:sp>
          <p:nvSpPr>
            <p:cNvPr id="38934" name="Freeform 38933"/>
            <p:cNvSpPr/>
            <p:nvPr/>
          </p:nvSpPr>
          <p:spPr>
            <a:xfrm>
              <a:off x="674914" y="3707667"/>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Sales Promotion</a:t>
              </a:r>
              <a:endParaRPr lang="en-US" sz="1400" dirty="0">
                <a:latin typeface="Arial" pitchFamily="34" charset="0"/>
                <a:cs typeface="Arial" pitchFamily="34" charset="0"/>
              </a:endParaRPr>
            </a:p>
          </p:txBody>
        </p:sp>
        <p:sp>
          <p:nvSpPr>
            <p:cNvPr id="38935" name="Freeform 38934"/>
            <p:cNvSpPr/>
            <p:nvPr/>
          </p:nvSpPr>
          <p:spPr>
            <a:xfrm>
              <a:off x="2205506" y="3736232"/>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algn="ctr" defTabSz="711200">
                <a:lnSpc>
                  <a:spcPct val="90000"/>
                </a:lnSpc>
                <a:spcAft>
                  <a:spcPct val="35000"/>
                </a:spcAft>
                <a:defRPr/>
              </a:pPr>
              <a:r>
                <a:rPr lang="en-US" sz="1600" dirty="0">
                  <a:solidFill>
                    <a:schemeClr val="bg2">
                      <a:lumMod val="50000"/>
                    </a:schemeClr>
                  </a:solidFill>
                  <a:latin typeface="Georgia" pitchFamily="18" charset="0"/>
                  <a:ea typeface="ＭＳ Ｐゴシック" pitchFamily="-112" charset="-128"/>
                </a:rPr>
                <a:t>———</a:t>
              </a:r>
            </a:p>
          </p:txBody>
        </p:sp>
        <p:sp>
          <p:nvSpPr>
            <p:cNvPr id="38936" name="Freeform 38935"/>
            <p:cNvSpPr/>
            <p:nvPr/>
          </p:nvSpPr>
          <p:spPr>
            <a:xfrm>
              <a:off x="6883347" y="3710474"/>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a:solidFill>
                    <a:schemeClr val="bg2">
                      <a:lumMod val="50000"/>
                    </a:schemeClr>
                  </a:solidFill>
                  <a:latin typeface="Georgia" pitchFamily="18" charset="0"/>
                  <a:ea typeface="ＭＳ Ｐゴシック" pitchFamily="-112" charset="-128"/>
                </a:rPr>
                <a:t>—</a:t>
              </a:r>
              <a:endParaRPr lang="en-US" dirty="0">
                <a:latin typeface="Georgia" pitchFamily="18" charset="0"/>
              </a:endParaRPr>
            </a:p>
          </p:txBody>
        </p:sp>
        <p:sp>
          <p:nvSpPr>
            <p:cNvPr id="38937" name="Freeform 38936"/>
            <p:cNvSpPr/>
            <p:nvPr/>
          </p:nvSpPr>
          <p:spPr>
            <a:xfrm>
              <a:off x="674914" y="4395248"/>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Other</a:t>
              </a:r>
              <a:endParaRPr lang="en-US" sz="1400" dirty="0">
                <a:latin typeface="Arial" pitchFamily="34" charset="0"/>
                <a:cs typeface="Arial" pitchFamily="34" charset="0"/>
              </a:endParaRPr>
            </a:p>
          </p:txBody>
        </p:sp>
        <p:sp>
          <p:nvSpPr>
            <p:cNvPr id="38938" name="Freeform 38937"/>
            <p:cNvSpPr/>
            <p:nvPr/>
          </p:nvSpPr>
          <p:spPr>
            <a:xfrm>
              <a:off x="2205506" y="4420001"/>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a:solidFill>
                    <a:schemeClr val="bg2">
                      <a:lumMod val="50000"/>
                    </a:schemeClr>
                  </a:solidFill>
                  <a:latin typeface="Georgia" pitchFamily="18" charset="0"/>
                  <a:ea typeface="ＭＳ Ｐゴシック" pitchFamily="-112" charset="-128"/>
                </a:rPr>
                <a:t>Social </a:t>
              </a:r>
              <a:r>
                <a:rPr lang="en-US" sz="1600" dirty="0">
                  <a:solidFill>
                    <a:schemeClr val="bg2">
                      <a:lumMod val="50000"/>
                    </a:schemeClr>
                  </a:solidFill>
                  <a:latin typeface="Georgia" pitchFamily="18" charset="0"/>
                  <a:ea typeface="ＭＳ Ｐゴシック" pitchFamily="-112" charset="-128"/>
                </a:rPr>
                <a:t>networking sites, daily blog on Website</a:t>
              </a:r>
            </a:p>
          </p:txBody>
        </p:sp>
        <p:sp>
          <p:nvSpPr>
            <p:cNvPr id="38939" name="Freeform 38938"/>
            <p:cNvSpPr/>
            <p:nvPr/>
          </p:nvSpPr>
          <p:spPr>
            <a:xfrm>
              <a:off x="6883347" y="4394243"/>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a:solidFill>
                    <a:schemeClr val="bg2">
                      <a:lumMod val="50000"/>
                    </a:schemeClr>
                  </a:solidFill>
                  <a:latin typeface="Georgia" pitchFamily="18" charset="0"/>
                  <a:ea typeface="ＭＳ Ｐゴシック" pitchFamily="-112" charset="-128"/>
                </a:rPr>
                <a:t>—</a:t>
              </a:r>
              <a:endParaRPr lang="en-US" dirty="0">
                <a:latin typeface="Georgia" pitchFamily="18" charset="0"/>
              </a:endParaRPr>
            </a:p>
          </p:txBody>
        </p:sp>
        <p:sp>
          <p:nvSpPr>
            <p:cNvPr id="38940" name="Freeform 38939"/>
            <p:cNvSpPr/>
            <p:nvPr/>
          </p:nvSpPr>
          <p:spPr>
            <a:xfrm>
              <a:off x="679392" y="5098537"/>
              <a:ext cx="6328236" cy="731386"/>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lnRef>
            <a:fillRef idx="3">
              <a:schemeClr val="accent2"/>
            </a:fillRef>
            <a:effectRef idx="3">
              <a:schemeClr val="accent2"/>
            </a:effectRef>
            <a:fontRef idx="minor">
              <a:schemeClr val="lt1"/>
            </a:fontRef>
          </p:style>
          <p:txBody>
            <a:bodyPr lIns="396173" tIns="15240" rIns="365693" bIns="15240" spcCol="1270" anchor="ctr"/>
            <a:lstStyle/>
            <a:p>
              <a:pPr defTabSz="1066800">
                <a:lnSpc>
                  <a:spcPct val="90000"/>
                </a:lnSpc>
                <a:spcAft>
                  <a:spcPct val="35000"/>
                </a:spcAft>
                <a:defRPr/>
              </a:pPr>
              <a:r>
                <a:rPr lang="en-US" sz="2400" b="1" dirty="0">
                  <a:solidFill>
                    <a:schemeClr val="bg1"/>
                  </a:solidFill>
                  <a:latin typeface="Arial" pitchFamily="34" charset="0"/>
                  <a:ea typeface="ＭＳ Ｐゴシック" pitchFamily="-112" charset="-128"/>
                  <a:cs typeface="Arial" pitchFamily="34" charset="0"/>
                </a:rPr>
                <a:t>Total Monthly Promotional Expense</a:t>
              </a:r>
              <a:endParaRPr lang="en-US" sz="2400" b="1" dirty="0">
                <a:solidFill>
                  <a:schemeClr val="bg1"/>
                </a:solidFill>
                <a:latin typeface="Arial" pitchFamily="34" charset="0"/>
                <a:ea typeface="ＭＳ Ｐゴシック" pitchFamily="-112" charset="-128"/>
                <a:cs typeface="Arial" pitchFamily="34" charset="0"/>
              </a:endParaRPr>
            </a:p>
          </p:txBody>
        </p:sp>
        <p:sp>
          <p:nvSpPr>
            <p:cNvPr id="38941" name="Freeform 38940"/>
            <p:cNvSpPr/>
            <p:nvPr/>
          </p:nvSpPr>
          <p:spPr>
            <a:xfrm>
              <a:off x="6776672" y="5105148"/>
              <a:ext cx="1910127" cy="724775"/>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88554" tIns="11430" rIns="365693" bIns="11430" spcCol="1270" anchor="ctr"/>
            <a:lstStyle/>
            <a:p>
              <a:pPr defTabSz="800100">
                <a:lnSpc>
                  <a:spcPct val="90000"/>
                </a:lnSpc>
                <a:spcAft>
                  <a:spcPct val="35000"/>
                </a:spcAft>
                <a:tabLst>
                  <a:tab pos="1147763" algn="r"/>
                </a:tabLst>
                <a:defRPr/>
              </a:pPr>
              <a:r>
                <a:rPr lang="en-US" b="1" dirty="0">
                  <a:latin typeface="Georgia" pitchFamily="18" charset="0"/>
                </a:rPr>
                <a:t>	$267</a:t>
              </a:r>
              <a:endParaRPr lang="en-US" b="1" dirty="0">
                <a:latin typeface="Georgia" pitchFamily="18" charset="0"/>
              </a:endParaRPr>
            </a:p>
          </p:txBody>
        </p:sp>
      </p:grpSp>
      <p:sp>
        <p:nvSpPr>
          <p:cNvPr id="7" name="AutoShape 250"/>
          <p:cNvSpPr>
            <a:spLocks noChangeArrowheads="1"/>
          </p:cNvSpPr>
          <p:nvPr/>
        </p:nvSpPr>
        <p:spPr bwMode="auto">
          <a:xfrm>
            <a:off x="762000" y="1066800"/>
            <a:ext cx="6019800"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bg1"/>
                </a:solidFill>
                <a:latin typeface="Arial" pitchFamily="34" charset="0"/>
                <a:cs typeface="Arial" pitchFamily="34" charset="0"/>
              </a:rPr>
              <a:t>Promotional Expense</a:t>
            </a:r>
          </a:p>
        </p:txBody>
      </p:sp>
      <p:sp>
        <p:nvSpPr>
          <p:cNvPr id="9" name="AutoShape 250"/>
          <p:cNvSpPr>
            <a:spLocks noChangeArrowheads="1"/>
          </p:cNvSpPr>
          <p:nvPr/>
        </p:nvSpPr>
        <p:spPr bwMode="auto">
          <a:xfrm>
            <a:off x="6900634" y="1066800"/>
            <a:ext cx="1709965"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bg1"/>
                </a:solidFill>
                <a:latin typeface="Arial" pitchFamily="34" charset="0"/>
                <a:cs typeface="Arial" pitchFamily="34" charset="0"/>
              </a:rPr>
              <a:t>Monthly</a:t>
            </a:r>
          </a:p>
          <a:p>
            <a:pPr algn="ctr">
              <a:defRPr/>
            </a:pPr>
            <a:r>
              <a:rPr lang="en-US" sz="1600" b="1" dirty="0">
                <a:solidFill>
                  <a:schemeClr val="bg1"/>
                </a:solidFill>
                <a:latin typeface="Arial" pitchFamily="34" charset="0"/>
                <a:cs typeface="Arial" pitchFamily="34" charset="0"/>
              </a:rPr>
              <a:t>Amount</a:t>
            </a:r>
          </a:p>
        </p:txBody>
      </p:sp>
      <p:pic>
        <p:nvPicPr>
          <p:cNvPr id="17418" name="Picture 9" descr="NFTE_SmallTagLock_PantoneC.eps"/>
          <p:cNvPicPr>
            <a:picLocks noChangeAspect="1"/>
          </p:cNvPicPr>
          <p:nvPr/>
        </p:nvPicPr>
        <p:blipFill>
          <a:blip r:embed="rId3" cstate="print"/>
          <a:srcRect/>
          <a:stretch>
            <a:fillRect/>
          </a:stretch>
        </p:blipFill>
        <p:spPr bwMode="auto">
          <a:xfrm>
            <a:off x="33338" y="6002338"/>
            <a:ext cx="1643062" cy="82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12617</TotalTime>
  <Words>1591</Words>
  <Application>Microsoft Office PowerPoint</Application>
  <PresentationFormat>On-screen Show (4:3)</PresentationFormat>
  <Paragraphs>342</Paragraphs>
  <Slides>22</Slides>
  <Notes>22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7" baseType="lpstr">
      <vt:lpstr>Arial</vt:lpstr>
      <vt:lpstr>Corbel</vt:lpstr>
      <vt:lpstr>ＭＳ Ｐゴシック</vt:lpstr>
      <vt:lpstr>Myriad Web Pro</vt:lpstr>
      <vt:lpstr>Wingdings 2</vt:lpstr>
      <vt:lpstr>Georgia</vt:lpstr>
      <vt:lpstr>Wingdings</vt:lpstr>
      <vt:lpstr>Wingdings 3</vt:lpstr>
      <vt:lpstr>Book Antiqua</vt:lpstr>
      <vt:lpstr>Lucida Sans</vt:lpstr>
      <vt:lpstr>Calibri</vt:lpstr>
      <vt:lpstr>Microsoft Uighur</vt:lpstr>
      <vt:lpstr>Microsoft YaHei</vt:lpstr>
      <vt:lpstr>Apex</vt:lpstr>
      <vt:lpstr>Worksheet</vt:lpstr>
      <vt:lpstr>Slide 1</vt:lpstr>
      <vt:lpstr>Mission Statement</vt:lpstr>
      <vt:lpstr>Business Profile</vt:lpstr>
      <vt:lpstr>Qualifications </vt:lpstr>
      <vt:lpstr>Slide 5</vt:lpstr>
      <vt:lpstr>Target Market Segment</vt:lpstr>
      <vt:lpstr>Competitive Advantage</vt:lpstr>
      <vt:lpstr>Marketing Mix </vt:lpstr>
      <vt:lpstr>Promotional Mix</vt:lpstr>
      <vt:lpstr>Cost of Materials/Labor</vt:lpstr>
      <vt:lpstr>Economics of One Unit</vt:lpstr>
      <vt:lpstr>Average Monthly Fixed Expenses</vt:lpstr>
      <vt:lpstr>Time-Management Plan Schedule for a Typical Week </vt:lpstr>
      <vt:lpstr>Monthly Sales Projections First Year </vt:lpstr>
      <vt:lpstr>Monthly Break-Even Units</vt:lpstr>
      <vt:lpstr>Projected Yearly Income Statement First Year</vt:lpstr>
      <vt:lpstr>Slide 17</vt:lpstr>
      <vt:lpstr>ROS &amp; ROI</vt:lpstr>
      <vt:lpstr>Financing Strategy</vt:lpstr>
      <vt:lpstr>Business Responsibility &amp; Philanthropy</vt:lpstr>
      <vt:lpstr>Business &amp; Personal Goals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Administrator</cp:lastModifiedBy>
  <cp:revision>719</cp:revision>
  <cp:lastPrinted>2010-09-07T21:17:39Z</cp:lastPrinted>
  <dcterms:created xsi:type="dcterms:W3CDTF">2009-03-28T18:15:00Z</dcterms:created>
  <dcterms:modified xsi:type="dcterms:W3CDTF">2010-11-02T00:37:59Z</dcterms:modified>
</cp:coreProperties>
</file>