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9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4041400000000002E-2"/>
          <c:y val="6.5633700000000003E-2"/>
          <c:w val="0.89548899999999998"/>
          <c:h val="0.82781199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Units Sold</c:v>
                </c:pt>
              </c:strCache>
            </c:strRef>
          </c:tx>
          <c:spPr>
            <a:ln w="76200" cap="flat">
              <a:solidFill>
                <a:srgbClr val="51A7F9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51A7F9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97024"/>
        <c:axId val="180098944"/>
      </c:lineChart>
      <c:catAx>
        <c:axId val="18009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Neue"/>
              </a:defRPr>
            </a:pPr>
            <a:endParaRPr lang="en-US"/>
          </a:p>
        </c:txPr>
        <c:crossAx val="180098944"/>
        <c:crosses val="autoZero"/>
        <c:auto val="1"/>
        <c:lblAlgn val="ctr"/>
        <c:lblOffset val="100"/>
        <c:noMultiLvlLbl val="1"/>
      </c:catAx>
      <c:valAx>
        <c:axId val="180098944"/>
        <c:scaling>
          <c:orientation val="minMax"/>
          <c:max val="10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000" b="0" i="0" u="none" strike="noStrike">
                    <a:solidFill>
                      <a:srgbClr val="000000"/>
                    </a:solidFill>
                    <a:effectLst/>
                    <a:latin typeface="Helvetica Neue"/>
                  </a:defRPr>
                </a:pPr>
                <a:r>
                  <a:rPr lang="en-US" sz="2000" b="0" i="0" u="none" strike="noStrike">
                    <a:solidFill>
                      <a:srgbClr val="000000"/>
                    </a:solidFill>
                    <a:effectLst/>
                    <a:latin typeface="Helvetica Neue"/>
                  </a:rPr>
                  <a:t>Units Sold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Neue"/>
              </a:defRPr>
            </a:pPr>
            <a:endParaRPr lang="en-US"/>
          </a:p>
        </c:txPr>
        <c:crossAx val="180097024"/>
        <c:crosses val="autoZero"/>
        <c:crossBetween val="midCat"/>
        <c:majorUnit val="2.5"/>
        <c:minorUnit val="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BA1BC-654A-46BB-86CC-F437BE6617BF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6CA5A-374D-402D-A982-FA69AC26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42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1352.png"/>
          <p:cNvPicPr/>
          <p:nvPr/>
        </p:nvPicPr>
        <p:blipFill>
          <a:blip r:embed="rId2">
            <a:extLst/>
          </a:blip>
          <a:srcRect l="22363" t="12760" r="4296" b="66666"/>
          <a:stretch>
            <a:fillRect/>
          </a:stretch>
        </p:blipFill>
        <p:spPr>
          <a:xfrm>
            <a:off x="1060450" y="2296080"/>
            <a:ext cx="10883898" cy="228982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3" name="IMG_1355.jpe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92777" y="5079755"/>
            <a:ext cx="5261973" cy="216345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4" name="IMG_135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2400" y="5396210"/>
            <a:ext cx="5441950" cy="153054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5" name="Shape 35"/>
          <p:cNvSpPr/>
          <p:nvPr/>
        </p:nvSpPr>
        <p:spPr>
          <a:xfrm>
            <a:off x="1182274" y="373212"/>
            <a:ext cx="1064025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3585F"/>
                </a:solidFill>
              </a:rPr>
              <a:t>UNDERREPRESENTED</a:t>
            </a:r>
            <a:r>
              <a:rPr sz="10000" dirty="0">
                <a:solidFill>
                  <a:srgbClr val="53585F"/>
                </a:solidFill>
              </a:rPr>
              <a:t> </a:t>
            </a:r>
          </a:p>
        </p:txBody>
      </p:sp>
      <p:sp>
        <p:nvSpPr>
          <p:cNvPr id="36" name="Shape 36"/>
          <p:cNvSpPr/>
          <p:nvPr/>
        </p:nvSpPr>
        <p:spPr>
          <a:xfrm>
            <a:off x="1357101" y="7833209"/>
            <a:ext cx="1029059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3585F"/>
                </a:solidFill>
              </a:rPr>
              <a:t>OPPORTUNITY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G_1024.jpeg"/>
          <p:cNvPicPr/>
          <p:nvPr/>
        </p:nvPicPr>
        <p:blipFill>
          <a:blip r:embed="rId2">
            <a:extLst/>
          </a:blip>
          <a:srcRect l="16298" t="3726" r="16298" b="21343"/>
          <a:stretch>
            <a:fillRect/>
          </a:stretch>
        </p:blipFill>
        <p:spPr>
          <a:xfrm>
            <a:off x="651809" y="1482568"/>
            <a:ext cx="5504728" cy="6476050"/>
          </a:xfrm>
          <a:prstGeom prst="rect">
            <a:avLst/>
          </a:prstGeom>
          <a:ln w="25400">
            <a:miter lim="400000"/>
          </a:ln>
          <a:effectLst>
            <a:reflection stA="25000" endPos="40000" dir="5400000" sy="-100000" algn="bl" rotWithShape="0"/>
          </a:effectLst>
        </p:spPr>
      </p:pic>
      <p:pic>
        <p:nvPicPr>
          <p:cNvPr id="87" name="IMG_0724.png"/>
          <p:cNvPicPr/>
          <p:nvPr/>
        </p:nvPicPr>
        <p:blipFill>
          <a:blip r:embed="rId3">
            <a:extLst/>
          </a:blip>
          <a:srcRect l="29561" t="24096" r="29561" b="24096"/>
          <a:stretch>
            <a:fillRect/>
          </a:stretch>
        </p:blipFill>
        <p:spPr>
          <a:xfrm>
            <a:off x="6897852" y="2350293"/>
            <a:ext cx="5159690" cy="5053123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8" name="IMG_0871.PNG"/>
          <p:cNvPicPr/>
          <p:nvPr/>
        </p:nvPicPr>
        <p:blipFill>
          <a:blip r:embed="rId4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25400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720785" y="3942004"/>
            <a:ext cx="11581179" cy="4157715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720785" y="1801556"/>
            <a:ext cx="11581183" cy="1761335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93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628663" y="236561"/>
            <a:ext cx="11147537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BUSINESS MODEL</a:t>
            </a:r>
          </a:p>
        </p:txBody>
      </p:sp>
      <p:sp>
        <p:nvSpPr>
          <p:cNvPr id="95" name="Shape 95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96" name="Shape 96"/>
          <p:cNvSpPr/>
          <p:nvPr/>
        </p:nvSpPr>
        <p:spPr>
          <a:xfrm>
            <a:off x="5146" y="764405"/>
            <a:ext cx="49732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97" name="Table 97"/>
          <p:cNvGraphicFramePr/>
          <p:nvPr/>
        </p:nvGraphicFramePr>
        <p:xfrm>
          <a:off x="758099" y="1797226"/>
          <a:ext cx="11521214" cy="17340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521214"/>
              </a:tblGrid>
              <a:tr h="776984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Definition of One Unit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957094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e.g. </a:t>
                      </a: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Basic Brand Package</a:t>
                      </a: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= </a:t>
                      </a:r>
                    </a:p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Logo, Tagline, Business Cards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le 98"/>
          <p:cNvGraphicFramePr/>
          <p:nvPr/>
        </p:nvGraphicFramePr>
        <p:xfrm>
          <a:off x="758099" y="3972783"/>
          <a:ext cx="11521212" cy="410363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193810"/>
                <a:gridCol w="5193810"/>
                <a:gridCol w="1133592"/>
              </a:tblGrid>
              <a:tr h="586233">
                <a:tc gridSpan="3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Economics of One Unit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233">
                <a:tc gridSpan="2">
                  <a:txBody>
                    <a:bodyPr/>
                    <a:lstStyle/>
                    <a:p>
                      <a:pPr lvl="0" algn="l" defTabSz="914400"/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Selling Price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$250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586233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Cost of var. materials exp.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r" defTabSz="9144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586233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Cost of labor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$100 ($10/hr)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233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Other variable costs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233">
                <a:tc gridSpan="2">
                  <a:txBody>
                    <a:bodyPr/>
                    <a:lstStyle/>
                    <a:p>
                      <a:pPr lvl="0" algn="l" defTabSz="914400"/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COGS/COSS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$130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586233">
                <a:tc gridSpan="2">
                  <a:txBody>
                    <a:bodyPr/>
                    <a:lstStyle/>
                    <a:p>
                      <a:pPr lvl="0" algn="l" defTabSz="914400"/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Contribution Margin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$120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743437" y="5144059"/>
            <a:ext cx="1153587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43436" y="7486650"/>
            <a:ext cx="11535877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58099" y="6901528"/>
            <a:ext cx="11521212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flipV="1">
            <a:off x="11177721" y="4534291"/>
            <a:ext cx="0" cy="3542126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flipV="1">
            <a:off x="5870268" y="4554295"/>
            <a:ext cx="1" cy="352212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031144" y="3633784"/>
            <a:ext cx="5561752" cy="2474736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86906" y="1512006"/>
            <a:ext cx="5917888" cy="6731376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07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628663" y="236561"/>
            <a:ext cx="11147537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BUSINESS MODEL</a:t>
            </a:r>
          </a:p>
        </p:txBody>
      </p:sp>
      <p:sp>
        <p:nvSpPr>
          <p:cNvPr id="109" name="Shape 109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graphicFrame>
        <p:nvGraphicFramePr>
          <p:cNvPr id="111" name="Table 111"/>
          <p:cNvGraphicFramePr/>
          <p:nvPr/>
        </p:nvGraphicFramePr>
        <p:xfrm>
          <a:off x="523823" y="1538485"/>
          <a:ext cx="5856752" cy="667662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28376"/>
                <a:gridCol w="2928376"/>
              </a:tblGrid>
              <a:tr h="606966">
                <a:tc gridSpan="2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Description of Expenses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Var. Materials Exp.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Total: $130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Business Cards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$15 ($0.15/card)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Labor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$100 ($10/hr)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Travel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Fixed Expenses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Total: $275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Insurance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$50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Advertising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$150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Depreciation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606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Utilities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$50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Table 112"/>
          <p:cNvGraphicFramePr/>
          <p:nvPr/>
        </p:nvGraphicFramePr>
        <p:xfrm>
          <a:off x="7061890" y="3654824"/>
          <a:ext cx="5500255" cy="243265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051"/>
                <a:gridCol w="1100051"/>
                <a:gridCol w="1100051"/>
                <a:gridCol w="1100051"/>
                <a:gridCol w="1100051"/>
              </a:tblGrid>
              <a:tr h="705700">
                <a:tc gridSpan="5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Monthly Break Even Units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47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$275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=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2.92 or
3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=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 units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86347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$120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" name="Shape 113"/>
          <p:cNvSpPr/>
          <p:nvPr/>
        </p:nvSpPr>
        <p:spPr>
          <a:xfrm>
            <a:off x="523263" y="2744604"/>
            <a:ext cx="5886179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23262" y="5168070"/>
            <a:ext cx="5893239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66109" y="5771071"/>
            <a:ext cx="5914466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512270" y="3356263"/>
            <a:ext cx="5882748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71765" y="3962400"/>
            <a:ext cx="5958917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03396" y="4572000"/>
            <a:ext cx="5920935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97833" y="6388357"/>
            <a:ext cx="5908113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97137" y="6997700"/>
            <a:ext cx="5882744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03515" y="7607300"/>
            <a:ext cx="5927166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7137016" y="5190585"/>
            <a:ext cx="980241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" name="Shape 96"/>
          <p:cNvSpPr/>
          <p:nvPr/>
        </p:nvSpPr>
        <p:spPr>
          <a:xfrm>
            <a:off x="5146" y="764405"/>
            <a:ext cx="49732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514808" y="2946596"/>
            <a:ext cx="8261638" cy="5183914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12581" y="1491022"/>
            <a:ext cx="8263865" cy="1117610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26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628663" y="236561"/>
            <a:ext cx="11147537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MARKETING ANALYSIS</a:t>
            </a:r>
          </a:p>
        </p:txBody>
      </p:sp>
      <p:sp>
        <p:nvSpPr>
          <p:cNvPr id="128" name="Shape 128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29" name="Shape 129"/>
          <p:cNvSpPr/>
          <p:nvPr/>
        </p:nvSpPr>
        <p:spPr>
          <a:xfrm>
            <a:off x="5146" y="764405"/>
            <a:ext cx="29158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30" name="Table 130"/>
          <p:cNvGraphicFramePr/>
          <p:nvPr/>
        </p:nvGraphicFramePr>
        <p:xfrm>
          <a:off x="533376" y="1520477"/>
          <a:ext cx="8215924" cy="1068298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4107962"/>
                <a:gridCol w="4107962"/>
              </a:tblGrid>
              <a:tr h="53414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Industry Name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Graphic Design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53414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Industry Size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$10 billion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sp>
        <p:nvSpPr>
          <p:cNvPr id="131" name="Shape 131"/>
          <p:cNvSpPr/>
          <p:nvPr/>
        </p:nvSpPr>
        <p:spPr>
          <a:xfrm>
            <a:off x="539726" y="2022877"/>
            <a:ext cx="8268470" cy="1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32" name="Table 132"/>
          <p:cNvGraphicFramePr/>
          <p:nvPr>
            <p:extLst>
              <p:ext uri="{D42A27DB-BD31-4B8C-83A1-F6EECF244321}">
                <p14:modId xmlns:p14="http://schemas.microsoft.com/office/powerpoint/2010/main" val="2684884210"/>
              </p:ext>
            </p:extLst>
          </p:nvPr>
        </p:nvGraphicFramePr>
        <p:xfrm>
          <a:off x="533376" y="2975755"/>
          <a:ext cx="8215924" cy="51255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07962"/>
                <a:gridCol w="4107962"/>
              </a:tblGrid>
              <a:tr h="731941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Demographics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Geographics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1830856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Clients that are small business or nonprofit organizations 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between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0-10 years.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Suburban and urban areas or Hartford County. 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</a:tr>
              <a:tr h="731941"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Psychographics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Buying Patterns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1830856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Clients who cannot afford high-end services but want quality designs. 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Clients who are bargain hunters that not only care about affordability but quality.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sp>
        <p:nvSpPr>
          <p:cNvPr id="133" name="Shape 133"/>
          <p:cNvSpPr/>
          <p:nvPr/>
        </p:nvSpPr>
        <p:spPr>
          <a:xfrm>
            <a:off x="9082815" y="1471182"/>
            <a:ext cx="3458267" cy="6674058"/>
          </a:xfrm>
          <a:prstGeom prst="rect">
            <a:avLst/>
          </a:prstGeom>
          <a:solidFill>
            <a:srgbClr val="53585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082814" y="1471182"/>
            <a:ext cx="3458266" cy="1942141"/>
          </a:xfrm>
          <a:prstGeom prst="rect">
            <a:avLst/>
          </a:prstGeom>
          <a:solidFill>
            <a:srgbClr val="A6AAA9"/>
          </a:solidFill>
          <a:ln w="254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101865" y="1489271"/>
            <a:ext cx="3420167" cy="6637878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070115" y="2167256"/>
            <a:ext cx="3483667" cy="534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Market Size</a:t>
            </a: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Population</a:t>
            </a: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73,779</a:t>
            </a: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Market</a:t>
            </a: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10,329</a:t>
            </a: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Market</a:t>
            </a: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8,263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628663" y="236561"/>
            <a:ext cx="11147537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MARKETING AND SALES</a:t>
            </a:r>
          </a:p>
        </p:txBody>
      </p:sp>
      <p:sp>
        <p:nvSpPr>
          <p:cNvPr id="140" name="Shape 140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41" name="Shape 141"/>
          <p:cNvSpPr/>
          <p:nvPr/>
        </p:nvSpPr>
        <p:spPr>
          <a:xfrm>
            <a:off x="5147" y="764405"/>
            <a:ext cx="23062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13946" y="2070150"/>
            <a:ext cx="10776907" cy="561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lvl="0" indent="-444500" algn="l">
              <a:buSzPct val="75000"/>
              <a:buChar char="•"/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Newsletters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Advertise to potential market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Portfolio and business cards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to potential clients for further contact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Word-of-mouth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Promote to community and further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Website / Social Media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online identity 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Longterm Offers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service contract to retain costumers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483815" y="2583705"/>
            <a:ext cx="12037170" cy="5497559"/>
          </a:xfrm>
          <a:prstGeom prst="rect">
            <a:avLst/>
          </a:prstGeom>
          <a:solidFill>
            <a:srgbClr val="DCDEE0"/>
          </a:solidFill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9338118" y="2603153"/>
            <a:ext cx="3214617" cy="5458663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57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628663" y="167778"/>
            <a:ext cx="11147537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COMPETITION</a:t>
            </a:r>
            <a:r>
              <a:rPr sz="7500" b="1" dirty="0">
                <a:solidFill>
                  <a:srgbClr val="53585F"/>
                </a:solidFill>
              </a:rPr>
              <a:t> </a:t>
            </a:r>
          </a:p>
        </p:txBody>
      </p:sp>
      <p:sp>
        <p:nvSpPr>
          <p:cNvPr id="159" name="Shape 159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60" name="Shape 160"/>
          <p:cNvSpPr/>
          <p:nvPr/>
        </p:nvSpPr>
        <p:spPr>
          <a:xfrm>
            <a:off x="0" y="764405"/>
            <a:ext cx="6578600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61" name="Table 161"/>
          <p:cNvGraphicFramePr/>
          <p:nvPr/>
        </p:nvGraphicFramePr>
        <p:xfrm>
          <a:off x="639503" y="2603153"/>
          <a:ext cx="11913228" cy="510740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978307"/>
                <a:gridCol w="2978307"/>
                <a:gridCol w="2978307"/>
                <a:gridCol w="2978307"/>
              </a:tblGrid>
              <a:tr h="1097407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Factors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LT Creative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Taylor Design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Cicle Fina"/>
                          <a:ea typeface="Cicle Fina"/>
                          <a:cs typeface="Cicle Fina"/>
                          <a:sym typeface="Cicle Fina"/>
                        </a:rPr>
                        <a:t>IS DESIGNS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73011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Price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Varies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Varies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Fixed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73011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Quality 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Excellent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Excellent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Excellent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73011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Location 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Wallingford, CT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Stamford, CT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Hartford, CT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73011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Reputation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Excellent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Good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New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1717954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Unique Factors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Wide variety of services including video and web. 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Clients include universities and corporate industries. 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Face-to-face consultations with small businesses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62" name="Shape 162"/>
          <p:cNvSpPr/>
          <p:nvPr/>
        </p:nvSpPr>
        <p:spPr>
          <a:xfrm flipV="1">
            <a:off x="3401956" y="3878171"/>
            <a:ext cx="1" cy="383239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V="1">
            <a:off x="6385912" y="3878171"/>
            <a:ext cx="1" cy="383239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0" y="237027"/>
            <a:ext cx="127762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COMPETITIVE ADVANTAGE</a:t>
            </a:r>
          </a:p>
        </p:txBody>
      </p:sp>
      <p:sp>
        <p:nvSpPr>
          <p:cNvPr id="167" name="Shape 167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68" name="Shape 168"/>
          <p:cNvSpPr/>
          <p:nvPr/>
        </p:nvSpPr>
        <p:spPr>
          <a:xfrm>
            <a:off x="5146" y="764405"/>
            <a:ext cx="12394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113946" y="3460800"/>
            <a:ext cx="10776907" cy="283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 Advantages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635000" lvl="0" indent="-635000" algn="l">
              <a:buSzPct val="100000"/>
              <a:buAutoNum type="arabicPeriod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Prices are fixed and do not vary by project. </a:t>
            </a:r>
          </a:p>
          <a:p>
            <a:pPr marL="635000" lvl="0" indent="-635000" algn="l">
              <a:buSzPct val="100000"/>
              <a:buAutoNum type="arabicPeriod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 and on-site consultations.  </a:t>
            </a:r>
          </a:p>
          <a:p>
            <a:pPr marL="635000" lvl="0" indent="-635000" algn="l">
              <a:buSzPct val="100000"/>
              <a:buAutoNum type="arabicPeriod"/>
              <a:defRPr sz="1800"/>
            </a:pPr>
            <a:r>
              <a:rPr sz="36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IS DESIGNS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creates an environment free from big competitors.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5435599" y="237027"/>
            <a:ext cx="734060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QUALIFICATIONS</a:t>
            </a:r>
          </a:p>
        </p:txBody>
      </p:sp>
      <p:sp>
        <p:nvSpPr>
          <p:cNvPr id="173" name="Shape 173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74" name="Shape 174"/>
          <p:cNvSpPr/>
          <p:nvPr/>
        </p:nvSpPr>
        <p:spPr>
          <a:xfrm>
            <a:off x="5146" y="764405"/>
            <a:ext cx="5430453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986947" y="1549450"/>
            <a:ext cx="11030906" cy="665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qualified because I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four-year experience in graphic design as a: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Volunteer designer and student at Pathways Academy of Technology and Design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 for America's Marketing Motivator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Designer in-training under the Creative Services department at Valassis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essential skills of: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management 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</a:t>
            </a:r>
          </a:p>
          <a:p>
            <a:pPr marL="889000" lvl="1" indent="-444500" algn="l">
              <a:buSzPct val="75000"/>
              <a:buChar char="-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 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 English and Spanish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808277" y="1754761"/>
            <a:ext cx="3249526" cy="1409436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78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911600" y="237027"/>
            <a:ext cx="88645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SALES PROJECTION</a:t>
            </a:r>
          </a:p>
        </p:txBody>
      </p:sp>
      <p:sp>
        <p:nvSpPr>
          <p:cNvPr id="180" name="Shape 180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181" name="Shape 181"/>
          <p:cNvSpPr/>
          <p:nvPr/>
        </p:nvSpPr>
        <p:spPr>
          <a:xfrm>
            <a:off x="5147" y="764406"/>
            <a:ext cx="3906453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82" name="Chart 182"/>
          <p:cNvGraphicFramePr/>
          <p:nvPr/>
        </p:nvGraphicFramePr>
        <p:xfrm>
          <a:off x="831775" y="3549957"/>
          <a:ext cx="11341250" cy="453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3" name="Table 183"/>
          <p:cNvGraphicFramePr/>
          <p:nvPr/>
        </p:nvGraphicFramePr>
        <p:xfrm>
          <a:off x="831775" y="1786934"/>
          <a:ext cx="3197690" cy="134833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97690"/>
              </a:tblGrid>
              <a:tr h="674165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Units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674165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" name="Table 184"/>
          <p:cNvGraphicFramePr/>
          <p:nvPr>
            <p:extLst>
              <p:ext uri="{D42A27DB-BD31-4B8C-83A1-F6EECF244321}">
                <p14:modId xmlns:p14="http://schemas.microsoft.com/office/powerpoint/2010/main" val="1123157467"/>
              </p:ext>
            </p:extLst>
          </p:nvPr>
        </p:nvGraphicFramePr>
        <p:xfrm>
          <a:off x="4903554" y="1786934"/>
          <a:ext cx="3197690" cy="134833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97690"/>
              </a:tblGrid>
              <a:tr h="674165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Gross Revenue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674165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500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" name="Table 185"/>
          <p:cNvGraphicFramePr/>
          <p:nvPr>
            <p:extLst>
              <p:ext uri="{D42A27DB-BD31-4B8C-83A1-F6EECF244321}">
                <p14:modId xmlns:p14="http://schemas.microsoft.com/office/powerpoint/2010/main" val="1625754789"/>
              </p:ext>
            </p:extLst>
          </p:nvPr>
        </p:nvGraphicFramePr>
        <p:xfrm>
          <a:off x="9081622" y="1786934"/>
          <a:ext cx="3197690" cy="134833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97690"/>
              </a:tblGrid>
              <a:tr h="674165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Net Profit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674165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298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sp>
        <p:nvSpPr>
          <p:cNvPr id="186" name="Shape 186"/>
          <p:cNvSpPr/>
          <p:nvPr/>
        </p:nvSpPr>
        <p:spPr>
          <a:xfrm>
            <a:off x="4880619" y="1754578"/>
            <a:ext cx="3249526" cy="1409437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9055559" y="1754578"/>
            <a:ext cx="3249525" cy="1409437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5130799" y="237027"/>
            <a:ext cx="764540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START-UP FUNDS</a:t>
            </a:r>
          </a:p>
        </p:txBody>
      </p:sp>
      <p:sp>
        <p:nvSpPr>
          <p:cNvPr id="192" name="Shape 192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graphicFrame>
        <p:nvGraphicFramePr>
          <p:cNvPr id="194" name="Table 194"/>
          <p:cNvGraphicFramePr/>
          <p:nvPr>
            <p:extLst>
              <p:ext uri="{D42A27DB-BD31-4B8C-83A1-F6EECF244321}">
                <p14:modId xmlns:p14="http://schemas.microsoft.com/office/powerpoint/2010/main" val="3242816863"/>
              </p:ext>
            </p:extLst>
          </p:nvPr>
        </p:nvGraphicFramePr>
        <p:xfrm>
          <a:off x="963083" y="1536024"/>
          <a:ext cx="11078634" cy="6843450"/>
        </p:xfrm>
        <a:graphic>
          <a:graphicData uri="http://schemas.openxmlformats.org/drawingml/2006/table">
            <a:tbl>
              <a:tblPr firstCol="1" lastRow="1" bandRow="1">
                <a:tableStyleId>{4C3C2611-4C71-4FC5-86AE-919BDF0F9419}</a:tableStyleId>
              </a:tblPr>
              <a:tblGrid>
                <a:gridCol w="4102100"/>
                <a:gridCol w="3488267"/>
                <a:gridCol w="3488267"/>
              </a:tblGrid>
              <a:tr h="827882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Why Needed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Apple MacBook Pro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Produce designs in optimal environment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300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Epson Artisan 1430 
Inkjet Printer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Print select designs at high-quality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$300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Canon imageClass MF8450c Laser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Print select designs at high-speeds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000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Paper</a:t>
                      </a:r>
                    </a:p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 types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Accommodate unique print jobs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Adobe 
Creative Suite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Access to important software at low cost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$50 per month 
(annual plan)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91409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Registration and Trademark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Pay business 
startup fees 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$60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</a:tr>
              <a:tr h="530974">
                <a:tc gridSpan="2">
                  <a:txBody>
                    <a:bodyPr/>
                    <a:lstStyle/>
                    <a:p>
                      <a:pPr lvl="0" algn="r" defTabSz="914400"/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Startup Expenditures 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solidFill>
                      <a:srgbClr val="A6AA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US" sz="26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910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solidFill>
                      <a:srgbClr val="A6AAA9"/>
                    </a:solidFill>
                  </a:tcPr>
                </a:tc>
              </a:tr>
            </a:tbl>
          </a:graphicData>
        </a:graphic>
      </p:graphicFrame>
      <p:sp>
        <p:nvSpPr>
          <p:cNvPr id="193" name="Shape 193"/>
          <p:cNvSpPr/>
          <p:nvPr/>
        </p:nvSpPr>
        <p:spPr>
          <a:xfrm>
            <a:off x="5146" y="764405"/>
            <a:ext cx="5125653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8689888" y="1700621"/>
            <a:ext cx="0" cy="6693433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993277" y="2280999"/>
            <a:ext cx="0" cy="5567602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911792" y="7848600"/>
            <a:ext cx="11177129" cy="1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931666" y="3255749"/>
            <a:ext cx="11141469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927758" y="4191001"/>
            <a:ext cx="11103546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931666" y="5128136"/>
            <a:ext cx="11131635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963083" y="5948370"/>
            <a:ext cx="11100218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931666" y="6934200"/>
            <a:ext cx="11105810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927758" y="1514423"/>
            <a:ext cx="11135543" cy="6865051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22381"/>
          <a:stretch/>
        </p:blipFill>
        <p:spPr bwMode="auto">
          <a:xfrm>
            <a:off x="-14172" y="8500246"/>
            <a:ext cx="2173172" cy="12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G_0875.png"/>
          <p:cNvPicPr/>
          <p:nvPr/>
        </p:nvPicPr>
        <p:blipFill>
          <a:blip r:embed="rId2">
            <a:extLst/>
          </a:blip>
          <a:srcRect l="4456" t="31442" r="5941" b="31442"/>
          <a:stretch>
            <a:fillRect/>
          </a:stretch>
        </p:blipFill>
        <p:spPr>
          <a:xfrm>
            <a:off x="830262" y="3168054"/>
            <a:ext cx="11344403" cy="341743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8022645" y="8763284"/>
            <a:ext cx="4151891" cy="5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ISAMAR SOLA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683608" y="4860729"/>
            <a:ext cx="5656822" cy="2568744"/>
          </a:xfrm>
          <a:prstGeom prst="rect">
            <a:avLst/>
          </a:prstGeom>
          <a:ln w="762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60681" y="4862210"/>
            <a:ext cx="5644348" cy="2559436"/>
          </a:xfrm>
          <a:prstGeom prst="rect">
            <a:avLst/>
          </a:prstGeom>
          <a:ln w="762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653377" y="1677429"/>
            <a:ext cx="11700015" cy="2826486"/>
          </a:xfrm>
          <a:prstGeom prst="rect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07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6502399" y="237027"/>
            <a:ext cx="62737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INVESTMENTS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210" name="Shape 210"/>
          <p:cNvSpPr/>
          <p:nvPr/>
        </p:nvSpPr>
        <p:spPr>
          <a:xfrm>
            <a:off x="5146" y="764405"/>
            <a:ext cx="6497253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11" name="Table 211"/>
          <p:cNvGraphicFramePr/>
          <p:nvPr>
            <p:extLst>
              <p:ext uri="{D42A27DB-BD31-4B8C-83A1-F6EECF244321}">
                <p14:modId xmlns:p14="http://schemas.microsoft.com/office/powerpoint/2010/main" val="3843387857"/>
              </p:ext>
            </p:extLst>
          </p:nvPr>
        </p:nvGraphicFramePr>
        <p:xfrm>
          <a:off x="681635" y="1712093"/>
          <a:ext cx="11641528" cy="2759627"/>
        </p:xfrm>
        <a:graphic>
          <a:graphicData uri="http://schemas.openxmlformats.org/drawingml/2006/table">
            <a:tbl>
              <a:tblPr firstRow="1" lastRow="1" bandRow="1">
                <a:tableStyleId>{4C3C2611-4C71-4FC5-86AE-919BDF0F9419}</a:tableStyleId>
              </a:tblPr>
              <a:tblGrid>
                <a:gridCol w="2910382"/>
                <a:gridCol w="2910382"/>
                <a:gridCol w="2910382"/>
                <a:gridCol w="2910382"/>
              </a:tblGrid>
              <a:tr h="1021133">
                <a:tc gridSpan="4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Cash Reserve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98">
                <a:tc gridSpan="3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Emergency Funds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579498">
                <a:tc gridSpan="3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Reserve for Fixed Expenses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dirty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lang="en-US"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dirty="0" smtClean="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000</a:t>
                      </a:r>
                      <a:endParaRPr sz="2600" dirty="0">
                        <a:solidFill>
                          <a:srgbClr val="53585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</a:tr>
              <a:tr h="579498">
                <a:tc gridSpan="3"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Startup Investments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solidFill>
                      <a:srgbClr val="A6AA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600" b="1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</a:t>
                      </a:r>
                      <a:r>
                        <a:rPr sz="2600" b="1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r>
                        <a:rPr lang="en-US" sz="2600" b="1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</a:t>
                      </a:r>
                      <a:r>
                        <a:rPr sz="2600" b="1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110</a:t>
                      </a:r>
                      <a:endParaRPr sz="2600" b="1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solidFill>
                      <a:srgbClr val="A6AAA9"/>
                    </a:solidFill>
                  </a:tcPr>
                </a:tc>
              </a:tr>
            </a:tbl>
          </a:graphicData>
        </a:graphic>
      </p:graphicFrame>
      <p:sp>
        <p:nvSpPr>
          <p:cNvPr id="212" name="Shape 212"/>
          <p:cNvSpPr/>
          <p:nvPr/>
        </p:nvSpPr>
        <p:spPr>
          <a:xfrm>
            <a:off x="9367991" y="2682160"/>
            <a:ext cx="0" cy="1807767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74689" y="3882289"/>
            <a:ext cx="11700337" cy="1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14" name="Table 214"/>
          <p:cNvGraphicFramePr/>
          <p:nvPr/>
        </p:nvGraphicFramePr>
        <p:xfrm>
          <a:off x="6726438" y="4895850"/>
          <a:ext cx="5596725" cy="25018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65575"/>
                <a:gridCol w="1865575"/>
                <a:gridCol w="1865575"/>
              </a:tblGrid>
              <a:tr h="833966">
                <a:tc gridSpan="3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ROS: Return On Sales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$3298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x100 = %26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$0.26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833966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$12500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5" name="Table 215"/>
          <p:cNvGraphicFramePr/>
          <p:nvPr/>
        </p:nvGraphicFramePr>
        <p:xfrm>
          <a:off x="681635" y="4889500"/>
          <a:ext cx="5596725" cy="25019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65575"/>
                <a:gridCol w="1865575"/>
                <a:gridCol w="1865575"/>
              </a:tblGrid>
              <a:tr h="833973">
                <a:tc gridSpan="3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ROI: Return On Investment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973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$3298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x100 = 80%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$0.80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</a:tr>
              <a:tr h="833973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$3110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" name="Shape 216"/>
          <p:cNvSpPr/>
          <p:nvPr/>
        </p:nvSpPr>
        <p:spPr>
          <a:xfrm>
            <a:off x="1161126" y="6579104"/>
            <a:ext cx="980241" cy="0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145799" y="6579104"/>
            <a:ext cx="980241" cy="0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6045200" y="237027"/>
            <a:ext cx="67310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FUTURE PLANS</a:t>
            </a:r>
          </a:p>
        </p:txBody>
      </p:sp>
      <p:sp>
        <p:nvSpPr>
          <p:cNvPr id="221" name="Shape 221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222" name="Shape 222"/>
          <p:cNvSpPr/>
          <p:nvPr/>
        </p:nvSpPr>
        <p:spPr>
          <a:xfrm>
            <a:off x="5146" y="764404"/>
            <a:ext cx="60400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23" name="Table 223"/>
          <p:cNvGraphicFramePr/>
          <p:nvPr/>
        </p:nvGraphicFramePr>
        <p:xfrm>
          <a:off x="1738312" y="1730593"/>
          <a:ext cx="10541000" cy="62924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32401"/>
                <a:gridCol w="5308599"/>
              </a:tblGrid>
              <a:tr h="961529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Business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3585F"/>
                    </a:solidFill>
                  </a:tcPr>
                </a:tc>
              </a:tr>
              <a:tr h="2239550">
                <a:tc>
                  <a:txBody>
                    <a:bodyPr/>
                    <a:lstStyle/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Expand services throughout the entire Hartford Country.</a:t>
                      </a:r>
                    </a:p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Graduate and take a visual communications course at Uconn.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Allow job/shadowing</a:t>
                      </a:r>
                    </a:p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Open a full design studio.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</a:tr>
              <a:tr h="3091332">
                <a:tc>
                  <a:txBody>
                    <a:bodyPr/>
                    <a:lstStyle/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Complete a graphic design course at RISD.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Run the business steadily and expand to sister businesses servicing more areas.</a:t>
                      </a:r>
                    </a:p>
                    <a:p>
                      <a:pPr marL="321027" lvl="0" indent="-321027" algn="l">
                        <a:buSzPct val="75000"/>
                        <a:buChar char="-"/>
                      </a:pPr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Develop interpersonal skills and ability to manage finances/companies. </a:t>
                      </a:r>
                    </a:p>
                  </a:txBody>
                  <a:tcPr marL="50800" marR="50800" marT="50800" marB="5080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sp>
        <p:nvSpPr>
          <p:cNvPr id="224" name="Shape 224"/>
          <p:cNvSpPr/>
          <p:nvPr/>
        </p:nvSpPr>
        <p:spPr>
          <a:xfrm rot="16200000">
            <a:off x="207167" y="3383754"/>
            <a:ext cx="2228143" cy="834150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Term</a:t>
            </a:r>
          </a:p>
          <a:p>
            <a:pPr lvl="0">
              <a:defRPr sz="1800"/>
            </a:pPr>
            <a:r>
              <a: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</a:p>
        </p:txBody>
      </p:sp>
      <p:sp>
        <p:nvSpPr>
          <p:cNvPr id="225" name="Shape 225"/>
          <p:cNvSpPr/>
          <p:nvPr/>
        </p:nvSpPr>
        <p:spPr>
          <a:xfrm rot="16200000">
            <a:off x="-232815" y="6051878"/>
            <a:ext cx="3108107" cy="834149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</a:p>
          <a:p>
            <a:pPr lvl="0">
              <a:defRPr sz="1800"/>
            </a:pPr>
            <a:r>
              <a:rPr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Term</a:t>
            </a:r>
          </a:p>
          <a:p>
            <a:pPr lvl="0">
              <a:defRPr sz="1800"/>
            </a:pPr>
            <a:r>
              <a: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</a:p>
        </p:txBody>
      </p:sp>
      <p:sp>
        <p:nvSpPr>
          <p:cNvPr id="226" name="Shape 226"/>
          <p:cNvSpPr/>
          <p:nvPr/>
        </p:nvSpPr>
        <p:spPr>
          <a:xfrm>
            <a:off x="1731963" y="7991256"/>
            <a:ext cx="10541029" cy="1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2241212" y="2658291"/>
            <a:ext cx="0" cy="5345665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662113" y="4883150"/>
            <a:ext cx="10547349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935787" y="2686757"/>
            <a:ext cx="1" cy="5272749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3130550" y="4143375"/>
            <a:ext cx="6743700" cy="1466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3585F"/>
                </a:solidFill>
              </a:rPr>
              <a:t>THANK YOU.</a:t>
            </a:r>
          </a:p>
        </p:txBody>
      </p:sp>
      <p:pic>
        <p:nvPicPr>
          <p:cNvPr id="232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8274707" y="237028"/>
            <a:ext cx="450149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PROBLEM</a:t>
            </a:r>
          </a:p>
        </p:txBody>
      </p:sp>
      <p:sp>
        <p:nvSpPr>
          <p:cNvPr id="43" name="Shape 43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44" name="Shape 44"/>
          <p:cNvSpPr/>
          <p:nvPr/>
        </p:nvSpPr>
        <p:spPr>
          <a:xfrm>
            <a:off x="5147" y="764404"/>
            <a:ext cx="8269560" cy="1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09252" y="3740200"/>
            <a:ext cx="10786296" cy="227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To be successful, a business needs effective and creative designs for their branding and marketing. These luxuries are almost exclusive to large companies that can afford them.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25400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8274707" y="236561"/>
            <a:ext cx="4501493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SOLUTION</a:t>
            </a:r>
          </a:p>
        </p:txBody>
      </p:sp>
      <p:sp>
        <p:nvSpPr>
          <p:cNvPr id="49" name="Shape 49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50" name="Shape 50"/>
          <p:cNvSpPr/>
          <p:nvPr/>
        </p:nvSpPr>
        <p:spPr>
          <a:xfrm>
            <a:off x="5147" y="764405"/>
            <a:ext cx="8097453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113946" y="3717508"/>
            <a:ext cx="1077690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dirty="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IS DESIGNS </a:t>
            </a:r>
            <a:r>
              <a:rPr sz="3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the same effective and creative designs to local nonprofit organizations and small businesses at the most affordable cost, </a:t>
            </a:r>
            <a:r>
              <a:rPr sz="3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</a:t>
            </a:r>
            <a:r>
              <a:rPr lang="en-US" sz="3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600" dirty="0" smtClean="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the </a:t>
            </a:r>
            <a:r>
              <a:rPr sz="3600" dirty="0">
                <a:solidFill>
                  <a:srgbClr val="51A7F9"/>
                </a:solidFill>
                <a:latin typeface="Cicle Fina"/>
                <a:ea typeface="Cicle Fina"/>
                <a:cs typeface="Cicle Fina"/>
                <a:sym typeface="Cicle Fina"/>
              </a:rPr>
              <a:t>art</a:t>
            </a:r>
            <a:r>
              <a:rPr sz="3600" dirty="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 of communication</a:t>
            </a:r>
            <a:r>
              <a:rPr sz="3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27360" y="8306976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1368.jpeg"/>
          <p:cNvPicPr/>
          <p:nvPr/>
        </p:nvPicPr>
        <p:blipFill>
          <a:blip r:embed="rId2">
            <a:extLst/>
          </a:blip>
          <a:srcRect l="8462" t="14216" r="51769" b="44176"/>
          <a:stretch>
            <a:fillRect/>
          </a:stretch>
        </p:blipFill>
        <p:spPr>
          <a:xfrm>
            <a:off x="1554238" y="709298"/>
            <a:ext cx="4488482" cy="496956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54" name="IMG_1368.JPG"/>
          <p:cNvPicPr/>
          <p:nvPr/>
        </p:nvPicPr>
        <p:blipFill>
          <a:blip r:embed="rId2">
            <a:extLst/>
          </a:blip>
          <a:srcRect l="52076" t="34968" r="8155" b="23560"/>
          <a:stretch>
            <a:fillRect/>
          </a:stretch>
        </p:blipFill>
        <p:spPr>
          <a:xfrm>
            <a:off x="6660970" y="2400102"/>
            <a:ext cx="4488481" cy="495343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55" name="IMG_0871.PNG"/>
          <p:cNvPicPr/>
          <p:nvPr/>
        </p:nvPicPr>
        <p:blipFill>
          <a:blip r:embed="rId3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25400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1374.jpeg"/>
          <p:cNvPicPr/>
          <p:nvPr/>
        </p:nvPicPr>
        <p:blipFill>
          <a:blip r:embed="rId2">
            <a:extLst/>
          </a:blip>
          <a:srcRect l="23792" t="5841" r="23792" b="19650"/>
          <a:stretch>
            <a:fillRect/>
          </a:stretch>
        </p:blipFill>
        <p:spPr>
          <a:xfrm>
            <a:off x="339129" y="1204914"/>
            <a:ext cx="4108980" cy="6181116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59" name="IMG_1373.jpeg"/>
          <p:cNvPicPr/>
          <p:nvPr/>
        </p:nvPicPr>
        <p:blipFill>
          <a:blip r:embed="rId3">
            <a:extLst/>
          </a:blip>
          <a:srcRect l="23841" t="6075" r="23841" b="19554"/>
          <a:stretch>
            <a:fillRect/>
          </a:stretch>
        </p:blipFill>
        <p:spPr>
          <a:xfrm>
            <a:off x="4447976" y="1204914"/>
            <a:ext cx="4108978" cy="6181117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0" name="IMG_1375.jpeg"/>
          <p:cNvPicPr/>
          <p:nvPr/>
        </p:nvPicPr>
        <p:blipFill>
          <a:blip r:embed="rId4">
            <a:extLst/>
          </a:blip>
          <a:srcRect l="23841" t="6014" r="23841" b="19618"/>
          <a:stretch>
            <a:fillRect/>
          </a:stretch>
        </p:blipFill>
        <p:spPr>
          <a:xfrm>
            <a:off x="8556823" y="1204914"/>
            <a:ext cx="4108978" cy="6180932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61" name="IMG_0871.PNG"/>
          <p:cNvPicPr/>
          <p:nvPr/>
        </p:nvPicPr>
        <p:blipFill>
          <a:blip r:embed="rId5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4292599" y="237027"/>
            <a:ext cx="84836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BUSINESS PROFILE</a:t>
            </a:r>
          </a:p>
        </p:txBody>
      </p:sp>
      <p:sp>
        <p:nvSpPr>
          <p:cNvPr id="66" name="Shape 66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67" name="Shape 67"/>
          <p:cNvSpPr/>
          <p:nvPr/>
        </p:nvSpPr>
        <p:spPr>
          <a:xfrm>
            <a:off x="5145" y="764405"/>
            <a:ext cx="4287454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13946" y="2362250"/>
            <a:ext cx="10776907" cy="502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of Business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600" b="1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DESIGNS is a service business. 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the production and sale of effective and creative designs. </a:t>
            </a:r>
          </a:p>
          <a:p>
            <a:pPr lvl="0" algn="l">
              <a:defRPr sz="1800"/>
            </a:pPr>
            <a:endParaRPr sz="360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Legal Structure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Sole proprietorship. </a:t>
            </a:r>
          </a:p>
          <a:p>
            <a:pPr marL="444500" lvl="0" indent="-444500" algn="l">
              <a:buSzPct val="75000"/>
              <a:buChar char="•"/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affordable, no assets to protect at the time, and yields the best work.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5147" y="283193"/>
            <a:ext cx="1277105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 dirty="0">
                <a:solidFill>
                  <a:srgbClr val="53585F"/>
                </a:solidFill>
              </a:rPr>
              <a:t>MISSION AND SOCIAL IMPACT</a:t>
            </a:r>
          </a:p>
        </p:txBody>
      </p:sp>
      <p:sp>
        <p:nvSpPr>
          <p:cNvPr id="72" name="Shape 72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sp>
        <p:nvSpPr>
          <p:cNvPr id="73" name="Shape 73"/>
          <p:cNvSpPr/>
          <p:nvPr/>
        </p:nvSpPr>
        <p:spPr>
          <a:xfrm>
            <a:off x="5147" y="764405"/>
            <a:ext cx="1108799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113946" y="2095550"/>
            <a:ext cx="10776907" cy="556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 Statement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 algn="l">
              <a:defRPr sz="1800"/>
            </a:pP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 </a:t>
            </a:r>
            <a:r>
              <a:rPr sz="36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the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600">
                <a:solidFill>
                  <a:srgbClr val="51A7F9"/>
                </a:solidFill>
                <a:latin typeface="Cicle Fina"/>
                <a:ea typeface="Cicle Fina"/>
                <a:cs typeface="Cicle Fina"/>
                <a:sym typeface="Cicle Fina"/>
              </a:rPr>
              <a:t>art</a:t>
            </a:r>
            <a:r>
              <a:rPr sz="36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 of communication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take advantage of the competitive market, </a:t>
            </a:r>
            <a:r>
              <a:rPr sz="36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IS DESIGNS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strives to provide creative and effective designs at the most affordable costs to clients. </a:t>
            </a:r>
          </a:p>
          <a:p>
            <a:pPr lvl="0" algn="l">
              <a:defRPr sz="1800"/>
            </a:pPr>
            <a:endParaRPr sz="360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3600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rPr>
              <a:t>IS DESIGNS</a:t>
            </a:r>
            <a:r>
              <a:rPr sz="36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also provides free services to select charities and educates local students about design. </a:t>
            </a:r>
          </a:p>
          <a:p>
            <a:pPr lvl="0" algn="l">
              <a:defRPr sz="1800"/>
            </a:pPr>
            <a:endParaRPr sz="360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676164" y="1576109"/>
            <a:ext cx="11652475" cy="6480237"/>
          </a:xfrm>
          <a:prstGeom prst="rect">
            <a:avLst/>
          </a:prstGeom>
          <a:solidFill>
            <a:srgbClr val="DCDEE0"/>
          </a:solidFill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77" name="IMG_0871.PNG"/>
          <p:cNvPicPr/>
          <p:nvPr/>
        </p:nvPicPr>
        <p:blipFill>
          <a:blip r:embed="rId2">
            <a:extLst/>
          </a:blip>
          <a:srcRect l="19569" t="34890" r="59041" b="34890"/>
          <a:stretch>
            <a:fillRect/>
          </a:stretch>
        </p:blipFill>
        <p:spPr>
          <a:xfrm>
            <a:off x="11782425" y="8500247"/>
            <a:ext cx="993949" cy="102134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1628663" y="236561"/>
            <a:ext cx="11147537" cy="111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500" b="1">
                <a:solidFill>
                  <a:srgbClr val="53585F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53585F"/>
                </a:solidFill>
              </a:rPr>
              <a:t>SERVICE</a:t>
            </a:r>
          </a:p>
        </p:txBody>
      </p:sp>
      <p:sp>
        <p:nvSpPr>
          <p:cNvPr id="79" name="Shape 79"/>
          <p:cNvSpPr/>
          <p:nvPr/>
        </p:nvSpPr>
        <p:spPr>
          <a:xfrm>
            <a:off x="5145" y="764405"/>
            <a:ext cx="8707055" cy="0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80" name="Table 80"/>
          <p:cNvGraphicFramePr/>
          <p:nvPr/>
        </p:nvGraphicFramePr>
        <p:xfrm>
          <a:off x="1073487" y="1544359"/>
          <a:ext cx="10857825" cy="621551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19275"/>
                <a:gridCol w="3619275"/>
                <a:gridCol w="3619275"/>
              </a:tblGrid>
              <a:tr h="865107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Branding Identity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Print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Other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35040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Logo
Tagline
Business Card*
Business Plan*
Letterhead 
Stationery 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Brochure*
Flyer*
Bookmarks*
Calendars
Catalog
Greeting Card
Postcard
Invitation
Menu
Newspaper Ad
Poster 
Sticker 
Badge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 Logo</a:t>
                      </a:r>
                    </a:p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 Screenshots</a:t>
                      </a:r>
                    </a:p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Presentation</a:t>
                      </a:r>
                    </a:p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Resume*</a:t>
                      </a:r>
                    </a:p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Digital Banner Ad</a:t>
                      </a:r>
                    </a:p>
                    <a:p>
                      <a:pPr lvl="0" algn="l" defTabSz="914400"/>
                      <a:r>
                        <a: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T-Shirts</a:t>
                      </a:r>
                    </a:p>
                    <a:p>
                      <a:pPr lvl="0" algn="l" defTabSz="914400"/>
                      <a:r>
                        <a:rPr sz="2600" b="1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Creative Advice</a:t>
                      </a:r>
                    </a:p>
                  </a:txBody>
                  <a:tcPr marL="50800" marR="50800" marT="50800" marB="5080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81" name="Shape 81"/>
          <p:cNvSpPr/>
          <p:nvPr/>
        </p:nvSpPr>
        <p:spPr>
          <a:xfrm flipV="1">
            <a:off x="4486320" y="2603425"/>
            <a:ext cx="1" cy="5156446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2" name="Shape 82"/>
          <p:cNvSpPr/>
          <p:nvPr/>
        </p:nvSpPr>
        <p:spPr>
          <a:xfrm flipV="1">
            <a:off x="8112173" y="2603425"/>
            <a:ext cx="0" cy="5156446"/>
          </a:xfrm>
          <a:prstGeom prst="line">
            <a:avLst/>
          </a:prstGeom>
          <a:ln w="635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644414" y="7759870"/>
            <a:ext cx="11715972" cy="102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l">
              <a:defRPr sz="1800"/>
            </a:pPr>
            <a:r>
              <a:rPr sz="20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Direct Printing Available</a:t>
            </a:r>
            <a:r>
              <a:rPr sz="20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color/grayscale &amp; glossy/card stock/basic</a:t>
            </a:r>
          </a:p>
          <a:p>
            <a:pPr lvl="0" algn="l">
              <a:defRPr sz="1800"/>
            </a:pPr>
            <a:r>
              <a:rPr sz="20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</a:p>
        </p:txBody>
      </p:sp>
      <p:sp>
        <p:nvSpPr>
          <p:cNvPr id="84" name="Shape 84"/>
          <p:cNvSpPr/>
          <p:nvPr/>
        </p:nvSpPr>
        <p:spPr>
          <a:xfrm>
            <a:off x="4062561" y="9370060"/>
            <a:ext cx="487967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6AAA9"/>
                </a:solidFill>
              </a:rPr>
              <a:t>© 2014 IS DESIGNS. All Rights Reserved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22381"/>
          <a:stretch/>
        </p:blipFill>
        <p:spPr bwMode="auto">
          <a:xfrm>
            <a:off x="-14172" y="8368574"/>
            <a:ext cx="2173172" cy="14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913</Words>
  <Application>Microsoft Office PowerPoint</Application>
  <PresentationFormat>Custom</PresentationFormat>
  <Paragraphs>243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Pathways Student</dc:creator>
  <cp:lastModifiedBy>Griffin, John J.</cp:lastModifiedBy>
  <cp:revision>7</cp:revision>
  <cp:lastPrinted>2014-05-19T18:09:59Z</cp:lastPrinted>
  <dcterms:modified xsi:type="dcterms:W3CDTF">2014-05-19T18:10:13Z</dcterms:modified>
</cp:coreProperties>
</file>